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F5iwvoQ/SlHMAfs5n5202v4N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40" Type="http://schemas.openxmlformats.org/officeDocument/2006/relationships/hyperlink" Target="https://librewiki.net/wiki/%EC%97%B0%EC%95%A0_%EA%B2%8C%EC%9E%84" TargetMode="External"/><Relationship Id="rId20" Type="http://schemas.openxmlformats.org/officeDocument/2006/relationships/hyperlink" Target="https://librewiki.net/wiki/%EC%8B%9C%EB%AE%AC%EB%A0%88%EC%9D%B4%EC%85%98_%EA%B2%8C%EC%9E%84" TargetMode="External"/><Relationship Id="rId42" Type="http://schemas.openxmlformats.org/officeDocument/2006/relationships/hyperlink" Target="https://librewiki.net/wiki/%EC%97%B0%EC%95%A0_%EC%96%B4%EB%93%9C%EB%B2%A4%EC%B2%98_%EA%B2%8C%EC%9E%84" TargetMode="External"/><Relationship Id="rId41" Type="http://schemas.openxmlformats.org/officeDocument/2006/relationships/hyperlink" Target="https://librewiki.net/wiki/%EC%97%B0%EC%95%A0_%EC%8B%9C%EB%AE%AC%EB%A0%88%EC%9D%B4%EC%85%98_%EA%B2%8C%EC%9E%84" TargetMode="External"/><Relationship Id="rId22" Type="http://schemas.openxmlformats.org/officeDocument/2006/relationships/hyperlink" Target="https://librewiki.net/index.php?title=%EC%97%AD%EC%82%AC_%EC%8B%9C%EB%AE%AC%EB%A0%88%EC%9D%B4%EC%85%98_%EA%B2%8C%EC%9E%84&amp;action=edit&amp;redlink=1" TargetMode="External"/><Relationship Id="rId44" Type="http://schemas.openxmlformats.org/officeDocument/2006/relationships/hyperlink" Target="https://librewiki.net/wiki/%ED%98%B8%EB%9F%AC_%EA%B2%8C%EC%9E%84" TargetMode="External"/><Relationship Id="rId21" Type="http://schemas.openxmlformats.org/officeDocument/2006/relationships/hyperlink" Target="https://librewiki.net/wiki/%EB%B9%84%ED%96%89_%EC%8B%9C%EB%AE%AC%EB%A0%88%EC%9D%B4%EC%85%98_%EA%B2%8C%EC%9E%84" TargetMode="External"/><Relationship Id="rId43" Type="http://schemas.openxmlformats.org/officeDocument/2006/relationships/hyperlink" Target="https://librewiki.net/index.php?title=%EC%8A%A4%ED%8F%AC%EC%B8%A0_%EA%B2%8C%EC%9E%84&amp;action=edit&amp;redlink=1" TargetMode="External"/><Relationship Id="rId24" Type="http://schemas.openxmlformats.org/officeDocument/2006/relationships/hyperlink" Target="https://librewiki.net/wiki/%EA%B2%BD%EC%98%81_%EC%8B%9C%EB%AE%AC%EB%A0%88%EC%9D%B4%EC%85%98_%EA%B2%8C%EC%9E%84" TargetMode="External"/><Relationship Id="rId23" Type="http://schemas.openxmlformats.org/officeDocument/2006/relationships/hyperlink" Target="https://librewiki.net/wiki/%EC%97%B0%EC%95%A0_%EC%8B%9C%EB%AE%AC%EB%A0%88%EC%9D%B4%EC%85%98_%EA%B2%8C%EC%9E%84" TargetMode="External"/><Relationship Id="rId45" Type="http://schemas.openxmlformats.org/officeDocument/2006/relationships/hyperlink" Target="https://librewiki.net/wiki/%EC%83%8C%EB%93%9C%EB%B0%95%EC%8A%A4_%EA%B2%8C%EC%9E%84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brewiki.net/wiki/%EB%A1%A4%ED%94%8C%EB%A0%88%EC%9E%89_%EA%B2%8C%EC%9E%84" TargetMode="External"/><Relationship Id="rId3" Type="http://schemas.openxmlformats.org/officeDocument/2006/relationships/hyperlink" Target="https://librewiki.net/wiki/%EB%8D%98%EC%A0%84%EC%8A%A4_%EC%95%A4%EB%93%9C_%EB%93%9C%EB%9E%98%EA%B3%A4%EC%8A%A4" TargetMode="External"/><Relationship Id="rId4" Type="http://schemas.openxmlformats.org/officeDocument/2006/relationships/hyperlink" Target="https://librewiki.net/wiki/%ED%8C%8C%EC%9D%B4%EB%84%90_%ED%8C%90%ED%83%80%EC%A7%80_%EC%8B%9C%EB%A6%AC%EC%A6%88" TargetMode="External"/><Relationship Id="rId9" Type="http://schemas.openxmlformats.org/officeDocument/2006/relationships/hyperlink" Target="https://librewiki.net/wiki/%EC%8B%9C%EB%AE%AC%EB%A0%88%EC%9D%B4%EC%85%98_%EB%A1%A4%ED%94%8C%EB%A0%88%EC%9E%89_%EA%B2%8C%EC%9E%84" TargetMode="External"/><Relationship Id="rId26" Type="http://schemas.openxmlformats.org/officeDocument/2006/relationships/hyperlink" Target="https://librewiki.net/wiki/%EC%95%A1%EC%85%98_%EA%B2%8C%EC%9E%84" TargetMode="External"/><Relationship Id="rId25" Type="http://schemas.openxmlformats.org/officeDocument/2006/relationships/hyperlink" Target="https://librewiki.net/wiki/%EC%9C%A1%EC%84%B1_%EC%8B%9C%EB%AE%AC%EB%A0%88%EC%9D%B4%EC%85%98_%EA%B2%8C%EC%9E%84" TargetMode="External"/><Relationship Id="rId28" Type="http://schemas.openxmlformats.org/officeDocument/2006/relationships/hyperlink" Target="https://librewiki.net/index.php?title=%EB%B2%A8%ED%8A%B8%EC%8A%A4%ED%81%AC%EB%A1%A4_%EC%95%A1%EC%85%98_%EA%B2%8C%EC%9E%84&amp;action=edit&amp;redlink=1" TargetMode="External"/><Relationship Id="rId27" Type="http://schemas.openxmlformats.org/officeDocument/2006/relationships/hyperlink" Target="https://librewiki.net/wiki/%EB%8C%80%EC%A0%84_%EC%95%A1%EC%85%98_%EA%B2%8C%EC%9E%84" TargetMode="External"/><Relationship Id="rId5" Type="http://schemas.openxmlformats.org/officeDocument/2006/relationships/hyperlink" Target="https://librewiki.net/wiki/%EB%94%94%EC%95%84%EB%B8%94%EB%A1%9C_%EC%8B%9C%EB%A6%AC%EC%A6%88" TargetMode="External"/><Relationship Id="rId6" Type="http://schemas.openxmlformats.org/officeDocument/2006/relationships/hyperlink" Target="https://librewiki.net/index.php?title=%ED%92%80%EC%95%84%EC%9B%83_%EC%8B%9C%EB%A6%AC%EC%A6%88&amp;action=edit&amp;redlink=1" TargetMode="External"/><Relationship Id="rId29" Type="http://schemas.openxmlformats.org/officeDocument/2006/relationships/hyperlink" Target="https://librewiki.net/wiki/%EC%9E%A0%EC%9E%85_%EC%95%A1%EC%85%98_%EA%B2%8C%EC%9E%84" TargetMode="External"/><Relationship Id="rId7" Type="http://schemas.openxmlformats.org/officeDocument/2006/relationships/hyperlink" Target="https://librewiki.net/wiki/%EC%97%98%EB%8D%94%EC%8A%A4%ED%81%AC%EB%A1%A4_%EC%8B%9C%EB%A6%AC%EC%A6%88" TargetMode="External"/><Relationship Id="rId8" Type="http://schemas.openxmlformats.org/officeDocument/2006/relationships/hyperlink" Target="https://librewiki.net/wiki/%EC%95%A1%EC%85%98_%EB%A1%A4%ED%94%8C%EB%A0%88%EC%9E%89_%EA%B2%8C%EC%9E%84" TargetMode="External"/><Relationship Id="rId31" Type="http://schemas.openxmlformats.org/officeDocument/2006/relationships/hyperlink" Target="https://librewiki.net/index.php?title=%ED%8D%BC%EC%A6%90_%EA%B2%8C%EC%9E%84&amp;action=edit&amp;redlink=1" TargetMode="External"/><Relationship Id="rId30" Type="http://schemas.openxmlformats.org/officeDocument/2006/relationships/hyperlink" Target="https://librewiki.net/wiki/%EB%A6%AC%EB%93%AC_%EA%B2%8C%EC%9E%84" TargetMode="External"/><Relationship Id="rId11" Type="http://schemas.openxmlformats.org/officeDocument/2006/relationships/hyperlink" Target="https://librewiki.net/wiki/MMORPG" TargetMode="External"/><Relationship Id="rId33" Type="http://schemas.openxmlformats.org/officeDocument/2006/relationships/hyperlink" Target="https://librewiki.net/wiki/%ED%85%8D%EC%8A%A4%ED%8A%B8_%EC%96%B4%EB%93%9C%EB%B2%A4%EC%B2%98_%EA%B2%8C%EC%9E%84" TargetMode="External"/><Relationship Id="rId10" Type="http://schemas.openxmlformats.org/officeDocument/2006/relationships/hyperlink" Target="https://librewiki.net/wiki/%EB%A1%9C%EA%B7%B8%EB%9D%BC%EC%9D%B4%ED%81%AC" TargetMode="External"/><Relationship Id="rId32" Type="http://schemas.openxmlformats.org/officeDocument/2006/relationships/hyperlink" Target="https://librewiki.net/wiki/%EC%96%B4%EB%93%9C%EB%B2%A4%EC%B2%98_%EA%B2%8C%EC%9E%84" TargetMode="External"/><Relationship Id="rId13" Type="http://schemas.openxmlformats.org/officeDocument/2006/relationships/hyperlink" Target="https://librewiki.net/wiki/FPS" TargetMode="External"/><Relationship Id="rId35" Type="http://schemas.openxmlformats.org/officeDocument/2006/relationships/hyperlink" Target="https://librewiki.net/wiki/%EC%82%AC%EC%9A%B4%EB%93%9C_%EB%85%B8%EB%B2%A8" TargetMode="External"/><Relationship Id="rId12" Type="http://schemas.openxmlformats.org/officeDocument/2006/relationships/hyperlink" Target="https://librewiki.net/wiki/%EC%8A%88%ED%8C%85_%EA%B2%8C%EC%9E%84" TargetMode="External"/><Relationship Id="rId34" Type="http://schemas.openxmlformats.org/officeDocument/2006/relationships/hyperlink" Target="https://librewiki.net/wiki/%EB%B9%84%EC%A3%BC%EC%96%BC_%EB%85%B8%EB%B2%A8" TargetMode="External"/><Relationship Id="rId15" Type="http://schemas.openxmlformats.org/officeDocument/2006/relationships/hyperlink" Target="https://librewiki.net/index.php?title=%EB%B0%B0%ED%8B%80%EB%A1%9C%EC%96%84&amp;action=edit&amp;redlink=1" TargetMode="External"/><Relationship Id="rId37" Type="http://schemas.openxmlformats.org/officeDocument/2006/relationships/hyperlink" Target="https://librewiki.net/wiki/%EC%A0%84%EB%9E%B5_%EA%B2%8C%EC%9E%84" TargetMode="External"/><Relationship Id="rId14" Type="http://schemas.openxmlformats.org/officeDocument/2006/relationships/hyperlink" Target="https://librewiki.net/index.php?title=%ED%95%98%EC%9D%B4%ED%8D%BC_FPS&amp;action=edit&amp;redlink=1" TargetMode="External"/><Relationship Id="rId36" Type="http://schemas.openxmlformats.org/officeDocument/2006/relationships/hyperlink" Target="https://librewiki.net/wiki/%EC%95%A1%EC%85%98_%EC%96%B4%EB%93%9C%EB%B2%A4%EC%B2%98_%EA%B2%8C%EC%9E%84" TargetMode="External"/><Relationship Id="rId17" Type="http://schemas.openxmlformats.org/officeDocument/2006/relationships/hyperlink" Target="https://librewiki.net/index.php?title=%EA%B1%B4_%EC%8A%88%ED%8C%85_%EA%B2%8C%EC%9E%84&amp;action=edit&amp;redlink=1" TargetMode="External"/><Relationship Id="rId39" Type="http://schemas.openxmlformats.org/officeDocument/2006/relationships/hyperlink" Target="https://librewiki.net/wiki/AOS" TargetMode="External"/><Relationship Id="rId16" Type="http://schemas.openxmlformats.org/officeDocument/2006/relationships/hyperlink" Target="https://librewiki.net/wiki/TPS" TargetMode="External"/><Relationship Id="rId38" Type="http://schemas.openxmlformats.org/officeDocument/2006/relationships/hyperlink" Target="https://librewiki.net/wiki/%EC%8B%A4%EC%8B%9C%EA%B0%84_%EC%A0%84%EB%9E%B5_%EA%B2%8C%EC%9E%84" TargetMode="External"/><Relationship Id="rId19" Type="http://schemas.openxmlformats.org/officeDocument/2006/relationships/hyperlink" Target="https://librewiki.net/index.php?title=%EB%9F%B0_%EC%95%A4_%EA%B1%B4&amp;action=edit&amp;redlink=1" TargetMode="External"/><Relationship Id="rId18" Type="http://schemas.openxmlformats.org/officeDocument/2006/relationships/hyperlink" Target="https://librewiki.net/index.php?title=%ED%83%84%EB%A7%89_%EC%8A%88%ED%8C%85_%EA%B2%8C%EC%9E%84&amp;action=edit&amp;redlink=1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brewiki.net/index.php?title=1980%EB%85%84%EB%8C%80&amp;action=edit&amp;redlink=1" TargetMode="External"/><Relationship Id="rId3" Type="http://schemas.openxmlformats.org/officeDocument/2006/relationships/hyperlink" Target="https://librewiki.net/wiki/%EA%B2%8C%EC%9E%84" TargetMode="External"/><Relationship Id="rId4" Type="http://schemas.openxmlformats.org/officeDocument/2006/relationships/hyperlink" Target="https://librewiki.net/index.php?title=%EB%A1%9C%EA%B7%B8_(%EA%B2%8C%EC%9E%84)&amp;action=edit&amp;redlink=1" TargetMode="External"/><Relationship Id="rId5" Type="http://schemas.openxmlformats.org/officeDocument/2006/relationships/hyperlink" Target="https://librewiki.net/wiki/%EA%B2%8C%EC%9E%84_%EC%9E%A5%EB%A5%B4" TargetMode="External"/><Relationship Id="rId6" Type="http://schemas.openxmlformats.org/officeDocument/2006/relationships/hyperlink" Target="https://librewiki.net/wiki/%EB%A1%A4%ED%94%8C%EB%A0%88%EC%9E%89_%EA%B2%8C%EC%9E%84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프로그래머 - 코더(코드몽키) - 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지시를 받고 소스를 구현하는 정도에 그치는 비전문 인력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씬 – 게임오브젝트 - 컴포넌트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온프레미스 - 클라우드 - 서버리스 게임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슈팅 게임 – 스페이스 인베이더, 갤러그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액션 게임 – 철권, 슈퍼마리오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어드벤처 게임 – 페르시아의 왕자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시뮬레이션 게임 – 삼국지, 프린세스 메이커, 심시티, 심즈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롤 플레잉 게임 – 디아블로, 리니지 , 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FPS게임 – 1인칭 시점 슈팅 게임  서든어택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캐주얼 게임 – 퍼즐, 리듬</a:t>
            </a:r>
            <a:endParaRPr/>
          </a:p>
        </p:txBody>
      </p:sp>
      <p:sp>
        <p:nvSpPr>
          <p:cNvPr id="341" name="Google Shape;34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롤플레잉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(RPG)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•"/>
            </a:pP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플레이어들은 전사나 마법사 등의 역할에 몰입하여 플레이하게 된다. 《</a:t>
            </a: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던전스 앤드 드래곤스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》가 시초가 되어 자유분방하고 방대한 분위기의 서양식 RPG와 간단하고 직선적인 분위기의 JRPG로 발전했다. 그러다가 </a:t>
            </a: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파이널 판타지 시리즈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와 </a:t>
            </a: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디아블로 시리즈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의 히트로 일본식 RPG가 유행을 타기 시작하였고 </a:t>
            </a: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풀아웃 시리즈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나 </a:t>
            </a: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엘더스크롤 시리즈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같은 서양식 RPG 또한 그 명맥을 유지해나가는 중이다.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액션 롤플레잉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(ARPG)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시뮬레이션 롤플레잉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(SRPG)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로그라이크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MMORPG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슈팅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(STG)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•"/>
            </a:pP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아케이드 게임이 유행이던 시절 가장 보편적이었던 장르로써 특징은 짧은 플레이 타임. 갈수록 어려워지는 난이도 등이 있다. 물론 게임의 수익 모델이 코인에서 타이틀로 바뀐 지금은 그런거 없다.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FPS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하이퍼 FPS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배틀로얄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TPS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건 슈팅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탄막 슈팅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런 앤 건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시뮬레이션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(SLG)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•"/>
            </a:pP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PC게임의 등장으로 오랫동안 앉아서 즐길 수 있다는 특징을 살려 여러 종류의 시뮬레이션 게임이 등장했다. 기본적으로 평상시에 하지못하는 무언가를 한다는 것은 같지만 그 무언가가 어떤 것이냐에 따라 장르가 달라진다.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비행 시뮬레이션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역사 시뮬레이션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연애 시뮬레이션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경영 시뮬레이션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육성 시뮬레이션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액션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(ATG)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대전 액션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벨트스크롤 액션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잠입 액션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리듬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퍼즐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어드벤처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(AVG)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텍스트 어드벤처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비주얼 노벨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사운드 노벨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액션 어드벤처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전략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실시간 전략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AOS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연애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연애 시뮬레이션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연애 어드벤처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000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스포츠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호러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AB7"/>
              </a:buClr>
              <a:buSzPts val="1200"/>
              <a:buFont typeface="Arial"/>
              <a:buChar char="•"/>
            </a:pP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샌드박스 게임</a:t>
            </a:r>
            <a:endParaRPr b="0" i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>
                <a:solidFill>
                  <a:srgbClr val="4188F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각주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로그라이크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(Rogue-like)는 </a:t>
            </a: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1980년대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의 </a:t>
            </a: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《</a:t>
            </a:r>
            <a:r>
              <a:rPr b="0" i="0" lang="ko-KR" u="sng" strike="noStrike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》가 시초인 </a:t>
            </a: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게임 장르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다. </a:t>
            </a:r>
            <a:r>
              <a:rPr b="1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로그류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라고도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로그라이크는 </a:t>
            </a:r>
            <a:r>
              <a:rPr b="0" i="0" lang="ko-KR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롤플레잉 게임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(RPG)의 하위 장르로서 컴퓨터 RPG의 가장 원시적인 형태이기도 하다. 초기 RPG는 말 그대로 "적이 나타났다! 어떻게 할까요?" "공격한다." "으아악!" "XX의 대미지가 들어갔다! 적이 쓰러졌습니다!" 하는 식의 텍스트 게임이었기에 이를 아이콘화한 것이 바로 《로그》인 것이다. 이 《로그》라는 게임을 모방했다 하여 </a:t>
            </a:r>
            <a:r>
              <a:rPr b="1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로그라이크</a:t>
            </a:r>
            <a:r>
              <a:rPr b="0" i="0" lang="ko-KR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라고 부른다. 게임 장르 중에서 나름대로 역사가 깊은 편이다.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AI – 길찾기, npc 행동, </a:t>
            </a:r>
            <a:endParaRPr/>
          </a:p>
        </p:txBody>
      </p:sp>
      <p:sp>
        <p:nvSpPr>
          <p:cNvPr id="366" name="Google Shape;36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https://www.kocca.kr/seriousgame/main.do?vcd=0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한컨타자연습, 샌드크레프트,</a:t>
            </a:r>
            <a:endParaRPr/>
          </a:p>
        </p:txBody>
      </p:sp>
      <p:sp>
        <p:nvSpPr>
          <p:cNvPr id="375" name="Google Shape;3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교재 12p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탄막 슈팅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2D 러너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탑다운 슈터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네트워크 게임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LMS에 대해서 기본적인 소개 시작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MS Teams와 연동은 1주차 부터 시작되는 것을 알려줌.</a:t>
            </a:r>
            <a:endParaRPr/>
          </a:p>
        </p:txBody>
      </p:sp>
      <p:sp>
        <p:nvSpPr>
          <p:cNvPr id="308" name="Google Shape;30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type="title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2" type="body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rgbClr val="771E28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29860" y="607115"/>
            <a:ext cx="1131826" cy="66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0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2/28/2022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ck.ac.kr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194" name="Google Shape;194;p31"/>
          <p:cNvGrpSpPr/>
          <p:nvPr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95" name="Google Shape;195;p31"/>
            <p:cNvSpPr/>
            <p:nvPr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rgbClr val="4F14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1"/>
            <p:cNvSpPr txBox="1"/>
            <p:nvPr/>
          </p:nvSpPr>
          <p:spPr>
            <a:xfrm>
              <a:off x="260970" y="6023971"/>
              <a:ext cx="896144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2/28/2022</a:t>
              </a:r>
              <a:endParaRPr b="0" i="0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31"/>
            <p:cNvSpPr txBox="1"/>
            <p:nvPr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ck.ac.kr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1"/>
            <p:cNvSpPr txBox="1"/>
            <p:nvPr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203" name="Google Shape;203;p32"/>
          <p:cNvGrpSpPr/>
          <p:nvPr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204" name="Google Shape;204;p32"/>
            <p:cNvSpPr/>
            <p:nvPr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rgbClr val="4F14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260970" y="6023971"/>
              <a:ext cx="896144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2/28/2022</a:t>
              </a:r>
              <a:endParaRPr b="0" i="0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ck.ac.kr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2"/>
            <p:cNvSpPr txBox="1"/>
            <p:nvPr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211" name="Google Shape;211;p33"/>
          <p:cNvGrpSpPr/>
          <p:nvPr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212" name="Google Shape;212;p33"/>
            <p:cNvSpPr/>
            <p:nvPr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rgbClr val="4F14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3"/>
            <p:cNvSpPr txBox="1"/>
            <p:nvPr/>
          </p:nvSpPr>
          <p:spPr>
            <a:xfrm>
              <a:off x="260970" y="6023971"/>
              <a:ext cx="896144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2/28/2022</a:t>
              </a:r>
              <a:endParaRPr b="0" i="0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33"/>
            <p:cNvSpPr txBox="1"/>
            <p:nvPr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ck.ac.kr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 txBox="1"/>
            <p:nvPr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219" name="Google Shape;219;p34"/>
          <p:cNvGrpSpPr/>
          <p:nvPr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220" name="Google Shape;220;p34"/>
            <p:cNvSpPr/>
            <p:nvPr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rgbClr val="4F14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 txBox="1"/>
            <p:nvPr/>
          </p:nvSpPr>
          <p:spPr>
            <a:xfrm>
              <a:off x="260970" y="6023971"/>
              <a:ext cx="896144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2/28/2022</a:t>
              </a:r>
              <a:endParaRPr b="0" i="0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34"/>
            <p:cNvSpPr txBox="1"/>
            <p:nvPr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ck.ac.kr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 txBox="1"/>
            <p:nvPr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1"/>
          <p:cNvSpPr/>
          <p:nvPr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F141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F141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588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588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60764" y="253192"/>
            <a:ext cx="489936" cy="4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2"/>
          <p:cNvSpPr/>
          <p:nvPr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 txBox="1"/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2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및 내용">
  <p:cSld name="3_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4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4"/>
          <p:cNvGrpSpPr/>
          <p:nvPr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42" name="Google Shape;42;p24"/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Title1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43;p24"/>
            <p:cNvCxnSpPr>
              <a:stCxn id="44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24"/>
            <p:cNvCxnSpPr>
              <a:stCxn id="46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" name="Google Shape;47;p24"/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Title2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" name="Google Shape;48;p24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p24"/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Title3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50;p24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" name="Google Shape;51;p24"/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Title4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24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" name="Google Shape;53;p24"/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Title5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24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55" name="Google Shape;55;p24"/>
              <p:cNvCxnSpPr>
                <a:stCxn id="44" idx="2"/>
                <a:endCxn id="46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" name="Google Shape;44;p24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4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" name="Google Shape;56;p24"/>
              <p:cNvCxnSpPr>
                <a:stCxn id="46" idx="2"/>
                <a:endCxn id="57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7" name="Google Shape;57;p24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4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24"/>
              <p:cNvCxnSpPr>
                <a:stCxn id="57" idx="2"/>
                <a:endCxn id="58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0" name="Google Shape;60;p24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61;p24"/>
              <p:cNvCxnSpPr>
                <a:stCxn id="58" idx="2"/>
                <a:endCxn id="60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제목 및 내용">
  <p:cSld name="4_제목 및 내용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5"/>
          <p:cNvGrpSpPr/>
          <p:nvPr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66" name="Google Shape;66;p25"/>
            <p:cNvGrpSpPr/>
            <p:nvPr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67" name="Google Shape;67;p25"/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Title1</a:t>
                </a:r>
                <a:endParaRPr b="1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68;p25"/>
              <p:cNvCxnSpPr>
                <a:stCxn id="69" idx="3"/>
              </p:cNvCxnSpPr>
              <p:nvPr/>
            </p:nvCxnSpPr>
            <p:spPr>
              <a:xfrm>
                <a:off x="3314946" y="1381390"/>
                <a:ext cx="60537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25"/>
              <p:cNvCxnSpPr>
                <a:stCxn id="71" idx="3"/>
              </p:cNvCxnSpPr>
              <p:nvPr/>
            </p:nvCxnSpPr>
            <p:spPr>
              <a:xfrm>
                <a:off x="3314946" y="2444660"/>
                <a:ext cx="60537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2" name="Google Shape;72;p25"/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Title2</a:t>
                </a:r>
                <a:endParaRPr b="1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" name="Google Shape;73;p25"/>
              <p:cNvCxnSpPr/>
              <p:nvPr/>
            </p:nvCxnSpPr>
            <p:spPr>
              <a:xfrm>
                <a:off x="3314946" y="3507927"/>
                <a:ext cx="6053616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4" name="Google Shape;74;p25"/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Title3</a:t>
                </a:r>
                <a:endParaRPr b="1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" name="Google Shape;75;p25"/>
              <p:cNvCxnSpPr/>
              <p:nvPr/>
            </p:nvCxnSpPr>
            <p:spPr>
              <a:xfrm>
                <a:off x="3314946" y="4571191"/>
                <a:ext cx="6053616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6" name="Google Shape;76;p25"/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Title4</a:t>
                </a:r>
                <a:endParaRPr b="1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" name="Google Shape;77;p25"/>
              <p:cNvCxnSpPr/>
              <p:nvPr/>
            </p:nvCxnSpPr>
            <p:spPr>
              <a:xfrm>
                <a:off x="3314946" y="5634452"/>
                <a:ext cx="6053616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8" name="Google Shape;78;p25"/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Title5</a:t>
                </a:r>
                <a:endParaRPr b="1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" name="Google Shape;79;p25"/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80" name="Google Shape;80;p25"/>
                <p:cNvCxnSpPr>
                  <a:stCxn id="69" idx="2"/>
                  <a:endCxn id="71" idx="0"/>
                </p:cNvCxnSpPr>
                <p:nvPr/>
              </p:nvCxnSpPr>
              <p:spPr>
                <a:xfrm>
                  <a:off x="1967117" y="2001051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4F141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9" name="Google Shape;69;p25"/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rgbClr val="4F14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25"/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rgbClr val="4F14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1" name="Google Shape;81;p25"/>
                <p:cNvCxnSpPr>
                  <a:stCxn id="71" idx="2"/>
                  <a:endCxn id="82" idx="0"/>
                </p:cNvCxnSpPr>
                <p:nvPr/>
              </p:nvCxnSpPr>
              <p:spPr>
                <a:xfrm>
                  <a:off x="1967117" y="3064321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4F141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2" name="Google Shape;82;p25"/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rgbClr val="4F14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25"/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rgbClr val="4F14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" name="Google Shape;84;p25"/>
                <p:cNvCxnSpPr>
                  <a:stCxn id="82" idx="2"/>
                  <a:endCxn id="83" idx="0"/>
                </p:cNvCxnSpPr>
                <p:nvPr/>
              </p:nvCxnSpPr>
              <p:spPr>
                <a:xfrm>
                  <a:off x="1967117" y="4127587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4F141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5" name="Google Shape;85;p25"/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rgbClr val="4F14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6" name="Google Shape;86;p25"/>
                <p:cNvCxnSpPr>
                  <a:stCxn id="83" idx="2"/>
                  <a:endCxn id="85" idx="0"/>
                </p:cNvCxnSpPr>
                <p:nvPr/>
              </p:nvCxnSpPr>
              <p:spPr>
                <a:xfrm>
                  <a:off x="1967117" y="5190851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4F141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" name="Google Shape;87;p25"/>
            <p:cNvGrpSpPr/>
            <p:nvPr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88" name="Google Shape;88;p25"/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5"/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5"/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Subtitle3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5"/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Subtitle4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25"/>
            <p:cNvGrpSpPr/>
            <p:nvPr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93" name="Google Shape;93;p25"/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5"/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5"/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Subtitle3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5"/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Subtitle4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25"/>
            <p:cNvGrpSpPr/>
            <p:nvPr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98" name="Google Shape;98;p25"/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5"/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Subtitle3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5"/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Subtitle4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5"/>
            <p:cNvGrpSpPr/>
            <p:nvPr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103" name="Google Shape;103;p25"/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5"/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5"/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Subtitle3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5"/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Subtitle4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25"/>
            <p:cNvGrpSpPr/>
            <p:nvPr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108" name="Google Shape;108;p25"/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5"/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Subtitle3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5"/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Subtitle4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6"/>
          <p:cNvGrpSpPr/>
          <p:nvPr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16" name="Google Shape;116;p26"/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26"/>
            <p:cNvCxnSpPr>
              <a:stCxn id="118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6"/>
            <p:cNvCxnSpPr>
              <a:stCxn id="120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1" name="Google Shape;121;p26"/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26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26"/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4;p26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5" name="Google Shape;125;p26"/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6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7" name="Google Shape;127;p26"/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Limitation &amp; Future Work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26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129" name="Google Shape;129;p26"/>
              <p:cNvCxnSpPr>
                <a:stCxn id="118" idx="2"/>
                <a:endCxn id="120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8" name="Google Shape;118;p26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6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0" name="Google Shape;130;p26"/>
              <p:cNvCxnSpPr>
                <a:stCxn id="120" idx="2"/>
                <a:endCxn id="131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1" name="Google Shape;131;p26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" name="Google Shape;133;p26"/>
              <p:cNvCxnSpPr>
                <a:stCxn id="131" idx="2"/>
                <a:endCxn id="132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4" name="Google Shape;134;p26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p26"/>
              <p:cNvCxnSpPr>
                <a:stCxn id="132" idx="2"/>
                <a:endCxn id="134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7"/>
          <p:cNvGrpSpPr/>
          <p:nvPr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40" name="Google Shape;140;p27"/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27"/>
            <p:cNvCxnSpPr>
              <a:stCxn id="142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27"/>
            <p:cNvCxnSpPr>
              <a:stCxn id="144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27"/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27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27"/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27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9" name="Google Shape;149;p27"/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27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1" name="Google Shape;151;p27"/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Limitation &amp; Future Work</a:t>
              </a:r>
              <a:endPara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27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153" name="Google Shape;153;p27"/>
              <p:cNvCxnSpPr>
                <a:stCxn id="142" idx="2"/>
                <a:endCxn id="144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2" name="Google Shape;142;p27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" name="Google Shape;154;p27"/>
              <p:cNvCxnSpPr>
                <a:stCxn id="144" idx="2"/>
                <a:endCxn id="155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5" name="Google Shape;155;p27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" name="Google Shape;157;p27"/>
              <p:cNvCxnSpPr>
                <a:stCxn id="155" idx="2"/>
                <a:endCxn id="156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8" name="Google Shape;158;p27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9" name="Google Shape;159;p27"/>
              <p:cNvCxnSpPr>
                <a:stCxn id="156" idx="2"/>
                <a:endCxn id="158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60" name="Google Shape;160;p27"/>
          <p:cNvGrpSpPr/>
          <p:nvPr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Background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Related work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7"/>
          <p:cNvGrpSpPr/>
          <p:nvPr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164" name="Google Shape;164;p27"/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4F14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k.ac.kr/archives/193175" TargetMode="External"/><Relationship Id="rId4" Type="http://schemas.openxmlformats.org/officeDocument/2006/relationships/hyperlink" Target="https://www.ck.ac.kr/archives/1931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"/>
          <p:cNvSpPr txBox="1"/>
          <p:nvPr>
            <p:ph idx="1" type="body"/>
          </p:nvPr>
        </p:nvSpPr>
        <p:spPr>
          <a:xfrm>
            <a:off x="6203577" y="4271984"/>
            <a:ext cx="5278453" cy="568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/>
              <a:t>청강문화산업대학교 게임콘텐츠스쿨</a:t>
            </a:r>
            <a:endParaRPr b="1"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9" name="Google Shape;229;p1"/>
          <p:cNvSpPr txBox="1"/>
          <p:nvPr>
            <p:ph type="title"/>
          </p:nvPr>
        </p:nvSpPr>
        <p:spPr>
          <a:xfrm>
            <a:off x="727200" y="2214000"/>
            <a:ext cx="63531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/>
              <a:t>게임엔진프로그래밍응용</a:t>
            </a:r>
            <a:endParaRPr/>
          </a:p>
        </p:txBody>
      </p:sp>
      <p:sp>
        <p:nvSpPr>
          <p:cNvPr id="230" name="Google Shape;230;p1"/>
          <p:cNvSpPr txBox="1"/>
          <p:nvPr>
            <p:ph idx="2" type="body"/>
          </p:nvPr>
        </p:nvSpPr>
        <p:spPr>
          <a:xfrm>
            <a:off x="727200" y="3429000"/>
            <a:ext cx="3768725" cy="443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1. 수업 소개</a:t>
            </a:r>
            <a:endParaRPr/>
          </a:p>
        </p:txBody>
      </p:sp>
      <p:sp>
        <p:nvSpPr>
          <p:cNvPr id="231" name="Google Shape;231;p1"/>
          <p:cNvSpPr txBox="1"/>
          <p:nvPr/>
        </p:nvSpPr>
        <p:spPr>
          <a:xfrm>
            <a:off x="5988424" y="4840942"/>
            <a:ext cx="5493606" cy="568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경 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 txBox="1"/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성적 처리 및 평가</a:t>
            </a:r>
            <a:endParaRPr/>
          </a:p>
        </p:txBody>
      </p:sp>
      <p:sp>
        <p:nvSpPr>
          <p:cNvPr id="319" name="Google Shape;319;p11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320" name="Google Shape;320;p11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1" name="Google Shape;321;p11"/>
          <p:cNvSpPr txBox="1"/>
          <p:nvPr/>
        </p:nvSpPr>
        <p:spPr>
          <a:xfrm>
            <a:off x="403412" y="1452282"/>
            <a:ext cx="1147034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출석 20%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 고사 및 해당 기간 과제물 40%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기말 고사 및 해당 기간 과제물 40%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 txBox="1"/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강의 내용</a:t>
            </a:r>
            <a:endParaRPr/>
          </a:p>
        </p:txBody>
      </p:sp>
      <p:sp>
        <p:nvSpPr>
          <p:cNvPr id="328" name="Google Shape;328;p12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329" name="Google Shape;329;p12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0" name="Google Shape;330;p12"/>
          <p:cNvSpPr txBox="1"/>
          <p:nvPr/>
        </p:nvSpPr>
        <p:spPr>
          <a:xfrm>
            <a:off x="403412" y="1452282"/>
            <a:ext cx="11470341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유니티 엔진의 원리 이해 및 에디터 사용법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C#프로그래밍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애니메이션 제작 및 활용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유니티 UI(UGUI)를 사용하여  UI를 제작하는 방법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씬을 구성하고 공간, 속도, 회전을 통제하는 방법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포톤을 사용하여 네트워크 게임을 제작하는 방법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/>
          <p:nvPr>
            <p:ph type="title"/>
          </p:nvPr>
        </p:nvSpPr>
        <p:spPr>
          <a:xfrm>
            <a:off x="831850" y="1709738"/>
            <a:ext cx="11249314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ko-KR" sz="6000"/>
              <a:t>게임 장르</a:t>
            </a:r>
            <a:endParaRPr/>
          </a:p>
        </p:txBody>
      </p:sp>
      <p:sp>
        <p:nvSpPr>
          <p:cNvPr id="337" name="Google Shape;337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141B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/>
          <p:nvPr>
            <p:ph type="title"/>
          </p:nvPr>
        </p:nvSpPr>
        <p:spPr>
          <a:xfrm>
            <a:off x="241299" y="211908"/>
            <a:ext cx="9055101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플레이 형식별 분류</a:t>
            </a:r>
            <a:endParaRPr/>
          </a:p>
        </p:txBody>
      </p:sp>
      <p:sp>
        <p:nvSpPr>
          <p:cNvPr id="344" name="Google Shape;344;p14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345" name="Google Shape;345;p14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6" name="Google Shape;346;p14"/>
          <p:cNvSpPr txBox="1"/>
          <p:nvPr/>
        </p:nvSpPr>
        <p:spPr>
          <a:xfrm>
            <a:off x="360829" y="1469290"/>
            <a:ext cx="11470341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슈팅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어드벤처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롤 플레잉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FPS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title"/>
          </p:nvPr>
        </p:nvSpPr>
        <p:spPr>
          <a:xfrm>
            <a:off x="241299" y="211908"/>
            <a:ext cx="7558809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소재별 분류</a:t>
            </a:r>
            <a:endParaRPr/>
          </a:p>
        </p:txBody>
      </p:sp>
      <p:sp>
        <p:nvSpPr>
          <p:cNvPr id="353" name="Google Shape;353;p15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354" name="Google Shape;354;p15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5" name="Google Shape;355;p15"/>
          <p:cNvSpPr txBox="1"/>
          <p:nvPr/>
        </p:nvSpPr>
        <p:spPr>
          <a:xfrm>
            <a:off x="403412" y="1452282"/>
            <a:ext cx="11470341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호러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사이버 펑크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판타지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스포츠(레이싱)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전략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/>
          <p:nvPr>
            <p:ph type="title"/>
          </p:nvPr>
        </p:nvSpPr>
        <p:spPr>
          <a:xfrm>
            <a:off x="241300" y="1230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플랫폼 별 분류 </a:t>
            </a:r>
            <a:endParaRPr/>
          </a:p>
        </p:txBody>
      </p:sp>
      <p:sp>
        <p:nvSpPr>
          <p:cNvPr id="362" name="Google Shape;362;p16"/>
          <p:cNvSpPr txBox="1"/>
          <p:nvPr/>
        </p:nvSpPr>
        <p:spPr>
          <a:xfrm>
            <a:off x="403412" y="1452282"/>
            <a:ext cx="11470341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콘솔(플레이스테이션, 엑스박스)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아케이드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/>
          <p:nvPr>
            <p:ph type="title"/>
          </p:nvPr>
        </p:nvSpPr>
        <p:spPr>
          <a:xfrm>
            <a:off x="241298" y="211908"/>
            <a:ext cx="11470341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장르 별 게임에서 사용되는 프로그래밍 기법</a:t>
            </a:r>
            <a:endParaRPr/>
          </a:p>
        </p:txBody>
      </p:sp>
      <p:sp>
        <p:nvSpPr>
          <p:cNvPr id="369" name="Google Shape;369;p17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370" name="Google Shape;370;p17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1" name="Google Shape;371;p17"/>
          <p:cNvSpPr txBox="1"/>
          <p:nvPr/>
        </p:nvSpPr>
        <p:spPr>
          <a:xfrm>
            <a:off x="403412" y="1452282"/>
            <a:ext cx="11470341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카메라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지형 및 맵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및 물리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AR/VR/MR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type="title"/>
          </p:nvPr>
        </p:nvSpPr>
        <p:spPr>
          <a:xfrm>
            <a:off x="241300" y="211908"/>
            <a:ext cx="117221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기능성 게임</a:t>
            </a:r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403412" y="1452282"/>
            <a:ext cx="11470341" cy="296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게임의 재미요소와 교육, 훈련, 사회적 문제해결 등 사회적 기여가 결합된 목적성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사용자에게 놀이와 즐거움이 주된 목적이 아닌 교육이 주된목적인 게임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ko-KR"/>
              <a:t>코로나 유의사항</a:t>
            </a:r>
            <a:endParaRPr/>
          </a:p>
        </p:txBody>
      </p:sp>
      <p:sp>
        <p:nvSpPr>
          <p:cNvPr id="238" name="Google Shape;238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141B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/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코로나 유의 사항</a:t>
            </a:r>
            <a:endParaRPr/>
          </a:p>
        </p:txBody>
      </p:sp>
      <p:sp>
        <p:nvSpPr>
          <p:cNvPr id="245" name="Google Shape;245;p3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246" name="Google Shape;246;p3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7" name="Google Shape;247;p3"/>
          <p:cNvSpPr txBox="1"/>
          <p:nvPr/>
        </p:nvSpPr>
        <p:spPr>
          <a:xfrm>
            <a:off x="403412" y="1452282"/>
            <a:ext cx="11788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ko-KR" sz="3200">
                <a:solidFill>
                  <a:schemeClr val="dk1"/>
                </a:solidFill>
              </a:rPr>
              <a:t>2023학년도 1학기 방역 및 학사운영 방안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2400" u="sng">
                <a:solidFill>
                  <a:schemeClr val="hlink"/>
                </a:solidFill>
                <a:hlinkClick r:id="rId3"/>
              </a:rPr>
              <a:t>https://www.ck.ac.kr/archives/193175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ko-KR" sz="3200">
                <a:solidFill>
                  <a:schemeClr val="dk1"/>
                </a:solidFill>
              </a:rPr>
              <a:t>2023학년도 1학기 국가공휴일 및 대학 행사 수업 대체 일정 공지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2400" u="sng">
                <a:solidFill>
                  <a:schemeClr val="hlink"/>
                </a:solidFill>
                <a:hlinkClick r:id="rId4"/>
              </a:rPr>
              <a:t>https://www.ck.ac.kr/archives/193109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ko-KR"/>
              <a:t>온라인 수업 저작권 유의 사항</a:t>
            </a:r>
            <a:endParaRPr/>
          </a:p>
        </p:txBody>
      </p:sp>
      <p:sp>
        <p:nvSpPr>
          <p:cNvPr id="253" name="Google Shape;25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141B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title"/>
          </p:nvPr>
        </p:nvSpPr>
        <p:spPr>
          <a:xfrm>
            <a:off x="241300" y="211908"/>
            <a:ext cx="761354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온라인 수업 저작권 유의 사항</a:t>
            </a:r>
            <a:endParaRPr/>
          </a:p>
        </p:txBody>
      </p:sp>
      <p:sp>
        <p:nvSpPr>
          <p:cNvPr id="259" name="Google Shape;259;p6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260" name="Google Shape;260;p6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61" name="Google Shape;2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816" y="1076972"/>
            <a:ext cx="6114367" cy="530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7"/>
          <p:cNvGrpSpPr/>
          <p:nvPr/>
        </p:nvGrpSpPr>
        <p:grpSpPr>
          <a:xfrm>
            <a:off x="2916262" y="647786"/>
            <a:ext cx="7696320" cy="5222558"/>
            <a:chOff x="2668612" y="735058"/>
            <a:chExt cx="7061890" cy="5222558"/>
          </a:xfrm>
        </p:grpSpPr>
        <p:sp>
          <p:nvSpPr>
            <p:cNvPr id="267" name="Google Shape;267;p7"/>
            <p:cNvSpPr txBox="1"/>
            <p:nvPr/>
          </p:nvSpPr>
          <p:spPr>
            <a:xfrm>
              <a:off x="3387394" y="735058"/>
              <a:ext cx="57644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과목 개요 및 학습 목표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7"/>
            <p:cNvCxnSpPr>
              <a:stCxn id="269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7"/>
            <p:cNvCxnSpPr>
              <a:stCxn id="271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2" name="Google Shape;272;p7"/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수업 진행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" name="Google Shape;273;p7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4" name="Google Shape;274;p7"/>
            <p:cNvSpPr txBox="1"/>
            <p:nvPr/>
          </p:nvSpPr>
          <p:spPr>
            <a:xfrm>
              <a:off x="3387394" y="2861594"/>
              <a:ext cx="401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성적 처리 및 평가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" name="Google Shape;275;p7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6" name="Google Shape;276;p7"/>
            <p:cNvSpPr txBox="1"/>
            <p:nvPr/>
          </p:nvSpPr>
          <p:spPr>
            <a:xfrm>
              <a:off x="3387394" y="3924858"/>
              <a:ext cx="43525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강의 내용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7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4F141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8" name="Google Shape;278;p7"/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게임 장르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7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80" name="Google Shape;280;p7"/>
              <p:cNvCxnSpPr>
                <a:stCxn id="269" idx="2"/>
                <a:endCxn id="271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9" name="Google Shape;269;p7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1" name="Google Shape;281;p7"/>
              <p:cNvCxnSpPr>
                <a:stCxn id="271" idx="2"/>
                <a:endCxn id="282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82" name="Google Shape;282;p7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4" name="Google Shape;284;p7"/>
              <p:cNvCxnSpPr>
                <a:stCxn id="282" idx="2"/>
                <a:endCxn id="283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85" name="Google Shape;285;p7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4F1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ko-KR" sz="3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1" i="0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Google Shape;286;p7"/>
              <p:cNvCxnSpPr>
                <a:stCxn id="283" idx="2"/>
                <a:endCxn id="285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4F141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과목 개요</a:t>
            </a:r>
            <a:endParaRPr/>
          </a:p>
        </p:txBody>
      </p:sp>
      <p:sp>
        <p:nvSpPr>
          <p:cNvPr id="293" name="Google Shape;293;p8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294" name="Google Shape;294;p8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403412" y="1452282"/>
            <a:ext cx="11470341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게임콘텐츠 개발에 필요한 기본적인 프로그램 작성방법을 학습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엔진을 활용해 초중급 규모의 프로젝트에 사용되는 프로그래밍 기법을 이해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엔진을 활용해 초중급 규모의 프로젝트를 제작, 관리하는 방법 습득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 txBox="1"/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학습 목표</a:t>
            </a:r>
            <a:endParaRPr/>
          </a:p>
        </p:txBody>
      </p:sp>
      <p:sp>
        <p:nvSpPr>
          <p:cNvPr id="302" name="Google Shape;302;p9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303" name="Google Shape;303;p9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4" name="Google Shape;304;p9"/>
          <p:cNvSpPr txBox="1"/>
          <p:nvPr/>
        </p:nvSpPr>
        <p:spPr>
          <a:xfrm>
            <a:off x="403412" y="1452282"/>
            <a:ext cx="11470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유니티 엔진에서 사용하여 초중급 규모의 게임 제작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UGUI를 사용하여 게임 UI를 제작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유니티 엔진을 사용하여  애니메이션 및 머티리얼 제작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 게임 개발에 필요한 개념을 이해하고 </a:t>
            </a:r>
            <a:r>
              <a:rPr lang="ko-KR" sz="3200">
                <a:solidFill>
                  <a:schemeClr val="dk1"/>
                </a:solidFill>
              </a:rPr>
              <a:t>PHOTON 엔진</a:t>
            </a: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사용하여 네트워크 게임 제작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/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수업 진행 방법</a:t>
            </a:r>
            <a:endParaRPr/>
          </a:p>
        </p:txBody>
      </p:sp>
      <p:sp>
        <p:nvSpPr>
          <p:cNvPr id="311" name="Google Shape;311;p10"/>
          <p:cNvSpPr txBox="1"/>
          <p:nvPr>
            <p:ph idx="11" type="ftr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312" name="Google Shape;312;p10"/>
          <p:cNvSpPr txBox="1"/>
          <p:nvPr>
            <p:ph idx="12" type="sldNum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p10"/>
          <p:cNvSpPr txBox="1"/>
          <p:nvPr/>
        </p:nvSpPr>
        <p:spPr>
          <a:xfrm>
            <a:off x="403412" y="1452282"/>
            <a:ext cx="11788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비대면 수업 진행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게임 장르에 대한 제작 이론과 Unity를 활용한 실습을 병행해서 수업 진행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게임 장르에서 사용되는 프로그래밍 기법 체험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3">
      <a:dk1>
        <a:srgbClr val="4F141B"/>
      </a:dk1>
      <a:lt1>
        <a:srgbClr val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2019-01-31T17:37:45Z</dcterms:created>
  <dc:creator>위정아</dc:creator>
</cp:coreProperties>
</file>