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2"/>
  </p:notesMasterIdLst>
  <p:sldIdLst>
    <p:sldId id="256" r:id="rId2"/>
    <p:sldId id="275" r:id="rId3"/>
    <p:sldId id="391" r:id="rId4"/>
    <p:sldId id="276" r:id="rId5"/>
    <p:sldId id="273" r:id="rId6"/>
    <p:sldId id="258" r:id="rId7"/>
    <p:sldId id="289" r:id="rId8"/>
    <p:sldId id="312" r:id="rId9"/>
    <p:sldId id="319" r:id="rId10"/>
    <p:sldId id="296" r:id="rId11"/>
    <p:sldId id="313" r:id="rId12"/>
    <p:sldId id="318" r:id="rId13"/>
    <p:sldId id="314" r:id="rId14"/>
    <p:sldId id="306" r:id="rId15"/>
    <p:sldId id="316" r:id="rId16"/>
    <p:sldId id="317" r:id="rId17"/>
    <p:sldId id="320" r:id="rId18"/>
    <p:sldId id="321" r:id="rId19"/>
    <p:sldId id="315" r:id="rId20"/>
    <p:sldId id="322" r:id="rId21"/>
    <p:sldId id="323" r:id="rId22"/>
    <p:sldId id="328" r:id="rId23"/>
    <p:sldId id="329" r:id="rId24"/>
    <p:sldId id="324" r:id="rId25"/>
    <p:sldId id="325" r:id="rId26"/>
    <p:sldId id="326" r:id="rId27"/>
    <p:sldId id="303" r:id="rId28"/>
    <p:sldId id="330" r:id="rId29"/>
    <p:sldId id="334" r:id="rId30"/>
    <p:sldId id="335" r:id="rId31"/>
    <p:sldId id="336" r:id="rId32"/>
    <p:sldId id="337" r:id="rId33"/>
    <p:sldId id="338" r:id="rId34"/>
    <p:sldId id="339" r:id="rId35"/>
    <p:sldId id="304" r:id="rId36"/>
    <p:sldId id="331" r:id="rId37"/>
    <p:sldId id="332" r:id="rId38"/>
    <p:sldId id="333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295" r:id="rId49"/>
    <p:sldId id="307" r:id="rId50"/>
    <p:sldId id="349" r:id="rId51"/>
    <p:sldId id="350" r:id="rId52"/>
    <p:sldId id="351" r:id="rId53"/>
    <p:sldId id="352" r:id="rId54"/>
    <p:sldId id="353" r:id="rId55"/>
    <p:sldId id="308" r:id="rId56"/>
    <p:sldId id="354" r:id="rId57"/>
    <p:sldId id="309" r:id="rId58"/>
    <p:sldId id="355" r:id="rId59"/>
    <p:sldId id="356" r:id="rId60"/>
    <p:sldId id="357" r:id="rId61"/>
    <p:sldId id="358" r:id="rId62"/>
    <p:sldId id="359" r:id="rId63"/>
    <p:sldId id="360" r:id="rId64"/>
    <p:sldId id="361" r:id="rId65"/>
    <p:sldId id="297" r:id="rId66"/>
    <p:sldId id="298" r:id="rId67"/>
    <p:sldId id="363" r:id="rId68"/>
    <p:sldId id="364" r:id="rId69"/>
    <p:sldId id="365" r:id="rId70"/>
    <p:sldId id="362" r:id="rId71"/>
    <p:sldId id="366" r:id="rId72"/>
    <p:sldId id="367" r:id="rId73"/>
    <p:sldId id="368" r:id="rId74"/>
    <p:sldId id="369" r:id="rId75"/>
    <p:sldId id="370" r:id="rId76"/>
    <p:sldId id="371" r:id="rId77"/>
    <p:sldId id="372" r:id="rId78"/>
    <p:sldId id="299" r:id="rId79"/>
    <p:sldId id="300" r:id="rId80"/>
    <p:sldId id="311" r:id="rId81"/>
    <p:sldId id="301" r:id="rId82"/>
    <p:sldId id="302" r:id="rId83"/>
    <p:sldId id="373" r:id="rId84"/>
    <p:sldId id="376" r:id="rId85"/>
    <p:sldId id="377" r:id="rId86"/>
    <p:sldId id="374" r:id="rId87"/>
    <p:sldId id="378" r:id="rId88"/>
    <p:sldId id="375" r:id="rId89"/>
    <p:sldId id="379" r:id="rId90"/>
    <p:sldId id="380" r:id="rId91"/>
    <p:sldId id="381" r:id="rId92"/>
    <p:sldId id="382" r:id="rId93"/>
    <p:sldId id="383" r:id="rId94"/>
    <p:sldId id="384" r:id="rId95"/>
    <p:sldId id="385" r:id="rId96"/>
    <p:sldId id="386" r:id="rId97"/>
    <p:sldId id="387" r:id="rId98"/>
    <p:sldId id="388" r:id="rId99"/>
    <p:sldId id="389" r:id="rId100"/>
    <p:sldId id="390" r:id="rId10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8DA31F3-AD8B-4C2A-A81A-04785F9ADF72}">
          <p14:sldIdLst>
            <p14:sldId id="256"/>
            <p14:sldId id="275"/>
            <p14:sldId id="391"/>
            <p14:sldId id="276"/>
            <p14:sldId id="273"/>
            <p14:sldId id="258"/>
            <p14:sldId id="289"/>
            <p14:sldId id="312"/>
            <p14:sldId id="319"/>
            <p14:sldId id="296"/>
            <p14:sldId id="313"/>
            <p14:sldId id="318"/>
            <p14:sldId id="314"/>
            <p14:sldId id="306"/>
            <p14:sldId id="316"/>
            <p14:sldId id="317"/>
            <p14:sldId id="320"/>
            <p14:sldId id="321"/>
            <p14:sldId id="315"/>
            <p14:sldId id="322"/>
            <p14:sldId id="323"/>
            <p14:sldId id="328"/>
            <p14:sldId id="329"/>
            <p14:sldId id="324"/>
            <p14:sldId id="325"/>
            <p14:sldId id="326"/>
            <p14:sldId id="303"/>
            <p14:sldId id="330"/>
            <p14:sldId id="334"/>
            <p14:sldId id="335"/>
            <p14:sldId id="336"/>
            <p14:sldId id="337"/>
            <p14:sldId id="338"/>
            <p14:sldId id="339"/>
            <p14:sldId id="304"/>
            <p14:sldId id="331"/>
            <p14:sldId id="332"/>
            <p14:sldId id="333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295"/>
            <p14:sldId id="307"/>
            <p14:sldId id="349"/>
            <p14:sldId id="350"/>
            <p14:sldId id="351"/>
            <p14:sldId id="352"/>
            <p14:sldId id="353"/>
            <p14:sldId id="308"/>
            <p14:sldId id="354"/>
            <p14:sldId id="309"/>
            <p14:sldId id="355"/>
            <p14:sldId id="356"/>
            <p14:sldId id="357"/>
            <p14:sldId id="358"/>
            <p14:sldId id="359"/>
            <p14:sldId id="360"/>
            <p14:sldId id="361"/>
            <p14:sldId id="297"/>
            <p14:sldId id="298"/>
            <p14:sldId id="363"/>
            <p14:sldId id="364"/>
            <p14:sldId id="365"/>
            <p14:sldId id="362"/>
            <p14:sldId id="366"/>
            <p14:sldId id="367"/>
            <p14:sldId id="368"/>
            <p14:sldId id="369"/>
            <p14:sldId id="370"/>
            <p14:sldId id="371"/>
            <p14:sldId id="372"/>
            <p14:sldId id="299"/>
            <p14:sldId id="300"/>
            <p14:sldId id="311"/>
            <p14:sldId id="301"/>
            <p14:sldId id="302"/>
            <p14:sldId id="373"/>
            <p14:sldId id="376"/>
            <p14:sldId id="377"/>
            <p14:sldId id="374"/>
            <p14:sldId id="378"/>
            <p14:sldId id="375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5" autoAdjust="0"/>
    <p:restoredTop sz="73333" autoAdjust="0"/>
  </p:normalViewPr>
  <p:slideViewPr>
    <p:cSldViewPr snapToGrid="0">
      <p:cViewPr varScale="1">
        <p:scale>
          <a:sx n="63" d="100"/>
          <a:sy n="63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1B620EA-F5C8-4A80-9119-B891D389AE17}" type="datetimeFigureOut">
              <a:rPr lang="ko-KR" altLang="en-US" smtClean="0"/>
              <a:pPr/>
              <a:t>2023-03-21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F7046EC-C15E-4629-B50B-A961BC5E88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36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dotnet/api/system.attribute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ko-kr/dotnet/csharp/language-reference/compiler-messages/cs1614" TargetMode="Externa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jayks.tistory.com/39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8897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272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832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505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https://docs.microsoft.com/ko-kr/dotnet/csharp/programming-guide/arrays/jagged-arrays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514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https://docs.microsoft.com/ko-kr/dotnet/csharp/language-reference/builtin-types/nullable-value-types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654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352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https://docs.microsoft.com/en-us/dotnet/csharp/language-reference/operators/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045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dirty="0"/>
              <a:t>https://docs.microsoft.com/ko-kr/dotnet/csharp/language-reference/operators/arithmetic-operators</a:t>
            </a:r>
          </a:p>
          <a:p>
            <a:pPr algn="l"/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멤버 액세스 연산자 및 식</a:t>
            </a:r>
            <a:r>
              <a:rPr lang="en-US" altLang="ko-KR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(C# </a:t>
            </a:r>
            <a:r>
              <a:rPr lang="ko-KR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참조</a:t>
            </a:r>
            <a:r>
              <a:rPr lang="en-US" altLang="ko-KR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)</a:t>
            </a:r>
            <a:endParaRPr lang="en-US" altLang="ko-KR" dirty="0"/>
          </a:p>
          <a:p>
            <a:pPr algn="l"/>
            <a:r>
              <a:rPr lang="en-US" altLang="ko-KR" dirty="0"/>
              <a:t>https://docs.microsoft.com/ko-kr/dotnet/csharp/language-reference/operators/member-access-operators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480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221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484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258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https://docs.microsoft.com/ko-kr/dotnet/csharp/programming-guide/classes-and-structs/methods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altLang="ko-KR" b="0" i="0" dirty="0">
                <a:solidFill>
                  <a:srgbClr val="0101FD"/>
                </a:solidFill>
                <a:effectLst/>
                <a:latin typeface="SFMono-Regular"/>
              </a:rPr>
              <a:t>ref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altLang="ko-KR" b="0" i="0" dirty="0">
                <a:solidFill>
                  <a:srgbClr val="0101FD"/>
                </a:solidFill>
                <a:effectLst/>
                <a:latin typeface="SFMono-Regular"/>
              </a:rPr>
              <a:t>double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altLang="ko-KR" b="0" i="0" dirty="0" err="1">
                <a:solidFill>
                  <a:srgbClr val="006881"/>
                </a:solidFill>
                <a:effectLst/>
                <a:latin typeface="SFMono-Regular"/>
              </a:rPr>
              <a:t>GetEstimatedDistance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() </a:t>
            </a:r>
          </a:p>
          <a:p>
            <a:pPr marL="0" indent="0">
              <a:buNone/>
            </a:pPr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{ </a:t>
            </a:r>
          </a:p>
          <a:p>
            <a:pPr marL="0" indent="0">
              <a:buNone/>
            </a:pPr>
            <a:r>
              <a:rPr lang="en-US" altLang="ko-KR" b="0" i="0" dirty="0">
                <a:solidFill>
                  <a:srgbClr val="0101FD"/>
                </a:solidFill>
                <a:effectLst/>
                <a:latin typeface="SFMono-Regular"/>
              </a:rPr>
              <a:t>	return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altLang="ko-KR" b="0" i="0" dirty="0">
                <a:solidFill>
                  <a:srgbClr val="0101FD"/>
                </a:solidFill>
                <a:effectLst/>
                <a:latin typeface="SFMono-Regular"/>
              </a:rPr>
              <a:t>ref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altLang="ko-KR" b="0" i="0" dirty="0" err="1">
                <a:solidFill>
                  <a:srgbClr val="171717"/>
                </a:solidFill>
                <a:effectLst/>
                <a:latin typeface="SFMono-Regular"/>
              </a:rPr>
              <a:t>estDistance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171717"/>
                </a:solidFill>
                <a:effectLst/>
                <a:latin typeface="SFMono-Regular"/>
              </a:rPr>
              <a:t>가변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FMono-Regular"/>
              </a:rPr>
              <a:t>파라미터</a:t>
            </a:r>
            <a:endParaRPr lang="en-US" altLang="ko-K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0101FD"/>
                </a:solidFill>
                <a:effectLst/>
                <a:latin typeface="SFMono-Regular"/>
              </a:rPr>
              <a:t>params 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object[]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227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https://docs.microsoft.com/ko-kr/dotnet/csharp/programming-guide/classes-and-structs/methods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altLang="ko-KR" b="0" i="0" dirty="0">
                <a:solidFill>
                  <a:srgbClr val="0101FD"/>
                </a:solidFill>
                <a:effectLst/>
                <a:latin typeface="SFMono-Regular"/>
              </a:rPr>
              <a:t>ref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altLang="ko-KR" b="0" i="0" dirty="0">
                <a:solidFill>
                  <a:srgbClr val="0101FD"/>
                </a:solidFill>
                <a:effectLst/>
                <a:latin typeface="SFMono-Regular"/>
              </a:rPr>
              <a:t>double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altLang="ko-KR" b="0" i="0" dirty="0" err="1">
                <a:solidFill>
                  <a:srgbClr val="006881"/>
                </a:solidFill>
                <a:effectLst/>
                <a:latin typeface="SFMono-Regular"/>
              </a:rPr>
              <a:t>GetEstimatedDistance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() </a:t>
            </a:r>
          </a:p>
          <a:p>
            <a:pPr marL="0" indent="0">
              <a:buNone/>
            </a:pPr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{ </a:t>
            </a:r>
          </a:p>
          <a:p>
            <a:pPr marL="0" indent="0">
              <a:buNone/>
            </a:pPr>
            <a:r>
              <a:rPr lang="en-US" altLang="ko-KR" b="0" i="0" dirty="0">
                <a:solidFill>
                  <a:srgbClr val="0101FD"/>
                </a:solidFill>
                <a:effectLst/>
                <a:latin typeface="SFMono-Regular"/>
              </a:rPr>
              <a:t>	return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altLang="ko-KR" b="0" i="0" dirty="0">
                <a:solidFill>
                  <a:srgbClr val="0101FD"/>
                </a:solidFill>
                <a:effectLst/>
                <a:latin typeface="SFMono-Regular"/>
              </a:rPr>
              <a:t>ref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altLang="ko-KR" b="0" i="0" dirty="0" err="1">
                <a:solidFill>
                  <a:srgbClr val="171717"/>
                </a:solidFill>
                <a:effectLst/>
                <a:latin typeface="SFMono-Regular"/>
              </a:rPr>
              <a:t>estDistance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171717"/>
                </a:solidFill>
                <a:effectLst/>
                <a:latin typeface="SFMono-Regular"/>
              </a:rPr>
              <a:t>가변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FMono-Regular"/>
              </a:rPr>
              <a:t>파라미터</a:t>
            </a:r>
            <a:endParaRPr lang="en-US" altLang="ko-K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0101FD"/>
                </a:solidFill>
                <a:effectLst/>
                <a:latin typeface="SFMono-Regular"/>
              </a:rPr>
              <a:t>params 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object[]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1960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https://docs.microsoft.com/ko-kr/dotnet/csharp/language-reference/statements/iteration-statements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129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3831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443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1077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https://docs.microsoft.com/ko-kr/dotnet/csharp/language-reference/statements/selection-statements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7643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181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https://learn.microsoft.com/en-us/dotnet/csharp/language-reference/statements/jump-statements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200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5571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6523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4655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https://learn.microsoft.com/en-us/dotnet/csharp/language-reference/statements/lock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1653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https://learn.microsoft.com/en-us/dotnet/csharp/language-reference/tokens/interpolated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6288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https://learn.microsoft.com/en-us/dotnet/csharp/language-reference/tokens/verbatim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0054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5183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0675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이름이 서로 충돌하는 경우 특성 간에 구분하기 위해 컴파일러를 사용합니다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특성은 </a:t>
            </a:r>
            <a:r>
              <a:rPr lang="en-US" altLang="ko-KR" b="0" i="0" u="none" strike="noStrike" dirty="0">
                <a:effectLst/>
                <a:latin typeface="Segoe UI" panose="020B0502040204020203" pitchFamily="34" charset="0"/>
                <a:hlinkClick r:id="rId3"/>
              </a:rPr>
              <a:t>Attribute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에서 파생되는 클래스입니다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컴파일러는 이 규칙을 적용하지 않지만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형식 이름에는 일반적으로 </a:t>
            </a:r>
            <a:r>
              <a:rPr lang="en-US" altLang="ko-KR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Attribute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접미사가 포함됩니다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전체 이름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예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: </a:t>
            </a:r>
            <a:r>
              <a:rPr lang="en-US" altLang="ko-KR" dirty="0"/>
              <a:t>[</a:t>
            </a:r>
            <a:r>
              <a:rPr lang="en-US" altLang="ko-KR" dirty="0" err="1"/>
              <a:t>InfoAttribute</a:t>
            </a:r>
            <a:r>
              <a:rPr lang="en-US" altLang="ko-KR" dirty="0"/>
              <a:t>]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) 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또는 약식 이름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예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: </a:t>
            </a:r>
            <a:r>
              <a:rPr lang="en-US" altLang="ko-KR" dirty="0"/>
              <a:t>[Info]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)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으로 코드에서 특성을 참조할 수 있습니다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그러나 두 개의 약식 특성 유형 이름이 동일하고 한 유형 이름에만 </a:t>
            </a:r>
            <a:r>
              <a:rPr lang="en-US" altLang="ko-KR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Attribute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접미사가 포함된 경우 이름 충돌이 발생합니다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다음 예에서는 컴파일러가 </a:t>
            </a:r>
            <a:r>
              <a:rPr lang="en-US" altLang="ko-KR" dirty="0"/>
              <a:t>Info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및 </a:t>
            </a:r>
            <a:r>
              <a:rPr lang="en-US" altLang="ko-KR" dirty="0" err="1"/>
              <a:t>InfoAttribute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특성 중 무엇을 </a:t>
            </a:r>
            <a:r>
              <a:rPr lang="en-US" altLang="ko-KR" dirty="0"/>
              <a:t>Example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클래스에 적용할지 결정할 수 없으므로 코드가 </a:t>
            </a:r>
            <a:r>
              <a:rPr lang="ko-KR" alt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컴파일되지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않습니다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자세한 내용은 </a:t>
            </a:r>
            <a:r>
              <a:rPr lang="en-US" altLang="ko-KR" b="0" i="0" u="none" strike="noStrike" dirty="0">
                <a:effectLst/>
                <a:latin typeface="Segoe UI" panose="020B0502040204020203" pitchFamily="34" charset="0"/>
                <a:hlinkClick r:id="rId4"/>
              </a:rPr>
              <a:t>CS1614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를 참조하세요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0329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https://docs.microsoft.com/ko-kr/dotnet/csharp/fundamentals/types/generics</a:t>
            </a:r>
          </a:p>
          <a:p>
            <a:endParaRPr lang="en-US" altLang="ko-KR" dirty="0"/>
          </a:p>
          <a:p>
            <a:r>
              <a:rPr lang="en-US" altLang="ko-KR" dirty="0"/>
              <a:t>https://docs.microsoft.com/ko-kr/dotnet/csharp/programming-guide/generics/generic-type-parameters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5017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https://learn.microsoft.com/en-us/dotnet/csharp/fundamentals/types/generics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043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https://docs.microsoft.com/ko-kr/dotnet/api/?view=net-6.0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https://docs.microsoft.com/ko-kr/dotnet/csharp/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5401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192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9813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7539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5428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4722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https://docs.microsoft.com/ko-kr/dotnet/csharp/linq/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https://learn.microsoft.com/en-us/dotnet/csharp/linq/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9290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1377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https://docs.microsoft.com/ko-kr/dotnet/csharp/language-reference/operators/lambda-expressions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https://learn.microsoft.com/en-us/dotnet/csharp/language-reference/operators/lambda-expressions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7313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7326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547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https://docs.microsoft.com/ko-kr/dotnet/csharp/fundamentals/types/namespaces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5312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1061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0982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62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6957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63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5108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64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7457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65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9569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1. Game Instance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를 구성하고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, Main Scene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에 사전에 배치하여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스크립트 컴포넌트를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Static Member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에 올린 후 그 객체에 필요한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Singleton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클래스들을 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Spoqa Han Sans"/>
              </a:rPr>
              <a:t>MonoBehaviour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컴포넌트로 줄줄이 매달아 놓는 방법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 *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이 구현은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여러개의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Scene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을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Additive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로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로드하여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게임을 구성할 때 유효한 구현입니다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 *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단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, Editor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상에서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애셋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데이터들을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셋팅해줘야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하는 경우엔 이 방법은 적절치 못할 수 있습니다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 </a:t>
            </a:r>
          </a:p>
          <a:p>
            <a:pPr algn="l"/>
            <a:r>
              <a:rPr lang="en-US" altLang="ko-KR" b="1" i="0" dirty="0" err="1">
                <a:solidFill>
                  <a:srgbClr val="666666"/>
                </a:solidFill>
                <a:effectLst/>
                <a:latin typeface="Spoqa Han Sans"/>
              </a:rPr>
              <a:t>GameInstance.cs</a:t>
            </a:r>
            <a:endParaRPr lang="en-US" altLang="ko-KR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algn="l"/>
            <a:r>
              <a:rPr lang="en-US" altLang="ko-KR" dirty="0"/>
              <a:t>using </a:t>
            </a:r>
            <a:r>
              <a:rPr lang="en-US" altLang="ko-KR" dirty="0" err="1"/>
              <a:t>UnityEngine</a:t>
            </a:r>
            <a:r>
              <a:rPr lang="en-US" altLang="ko-KR" dirty="0"/>
              <a:t>; public class </a:t>
            </a:r>
            <a:r>
              <a:rPr lang="en-US" altLang="ko-KR" dirty="0" err="1"/>
              <a:t>GameInstance</a:t>
            </a:r>
            <a:r>
              <a:rPr lang="en-US" altLang="ko-KR" dirty="0"/>
              <a:t> : </a:t>
            </a:r>
            <a:r>
              <a:rPr lang="en-US" altLang="ko-KR" dirty="0" err="1"/>
              <a:t>MonoBehaviour</a:t>
            </a:r>
            <a:r>
              <a:rPr lang="en-US" altLang="ko-KR" dirty="0"/>
              <a:t> { private static object </a:t>
            </a:r>
            <a:r>
              <a:rPr lang="en-US" altLang="ko-KR" dirty="0" err="1"/>
              <a:t>m_PadLock</a:t>
            </a:r>
            <a:r>
              <a:rPr lang="en-US" altLang="ko-KR" dirty="0"/>
              <a:t> = new object(); private static bool </a:t>
            </a:r>
            <a:r>
              <a:rPr lang="en-US" altLang="ko-KR" dirty="0" err="1"/>
              <a:t>m_Exiting</a:t>
            </a:r>
            <a:r>
              <a:rPr lang="en-US" altLang="ko-KR" dirty="0"/>
              <a:t> = false; private static </a:t>
            </a:r>
            <a:r>
              <a:rPr lang="en-US" altLang="ko-KR" dirty="0" err="1"/>
              <a:t>GameInstance</a:t>
            </a:r>
            <a:r>
              <a:rPr lang="en-US" altLang="ko-KR" dirty="0"/>
              <a:t> </a:t>
            </a:r>
            <a:r>
              <a:rPr lang="en-US" altLang="ko-KR" dirty="0" err="1"/>
              <a:t>m_Instance</a:t>
            </a:r>
            <a:r>
              <a:rPr lang="en-US" altLang="ko-KR" dirty="0"/>
              <a:t> = null; /// &lt;summary&gt; /// </a:t>
            </a:r>
            <a:r>
              <a:rPr lang="ko-KR" altLang="en-US" dirty="0"/>
              <a:t>게임 인스턴스에 접근합니다</a:t>
            </a:r>
            <a:r>
              <a:rPr lang="en-US" altLang="ko-KR" dirty="0"/>
              <a:t>. /// &lt;/summary&gt; public static </a:t>
            </a:r>
            <a:r>
              <a:rPr lang="en-US" altLang="ko-KR" dirty="0" err="1"/>
              <a:t>GameInstance</a:t>
            </a:r>
            <a:r>
              <a:rPr lang="en-US" altLang="ko-KR" dirty="0"/>
              <a:t> instance { get { lock(</a:t>
            </a:r>
            <a:r>
              <a:rPr lang="en-US" altLang="ko-KR" dirty="0" err="1"/>
              <a:t>m_PadLock</a:t>
            </a:r>
            <a:r>
              <a:rPr lang="en-US" altLang="ko-KR" dirty="0"/>
              <a:t>) { if (</a:t>
            </a:r>
            <a:r>
              <a:rPr lang="en-US" altLang="ko-KR" dirty="0" err="1"/>
              <a:t>m_Exiting</a:t>
            </a:r>
            <a:r>
              <a:rPr lang="en-US" altLang="ko-KR" dirty="0"/>
              <a:t> || </a:t>
            </a:r>
            <a:r>
              <a:rPr lang="en-US" altLang="ko-KR" dirty="0" err="1"/>
              <a:t>m_Instance</a:t>
            </a:r>
            <a:r>
              <a:rPr lang="en-US" altLang="ko-KR" dirty="0"/>
              <a:t> != null) return </a:t>
            </a:r>
            <a:r>
              <a:rPr lang="en-US" altLang="ko-KR" dirty="0" err="1"/>
              <a:t>m_Instance</a:t>
            </a:r>
            <a:r>
              <a:rPr lang="en-US" altLang="ko-KR" dirty="0"/>
              <a:t>; </a:t>
            </a:r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en-US" altLang="ko-KR" dirty="0" err="1"/>
              <a:t>gameObject</a:t>
            </a:r>
            <a:r>
              <a:rPr lang="en-US" altLang="ko-KR" dirty="0"/>
              <a:t> = new </a:t>
            </a:r>
            <a:r>
              <a:rPr lang="en-US" altLang="ko-KR" dirty="0" err="1"/>
              <a:t>GameObject</a:t>
            </a:r>
            <a:r>
              <a:rPr lang="en-US" altLang="ko-KR" dirty="0"/>
              <a:t>(); gameObject.name = "</a:t>
            </a:r>
            <a:r>
              <a:rPr lang="en-US" altLang="ko-KR" dirty="0" err="1"/>
              <a:t>FWK_GameInstance</a:t>
            </a:r>
            <a:r>
              <a:rPr lang="en-US" altLang="ko-KR" dirty="0"/>
              <a:t>"; return (</a:t>
            </a:r>
            <a:r>
              <a:rPr lang="en-US" altLang="ko-KR" dirty="0" err="1"/>
              <a:t>m_Instance</a:t>
            </a:r>
            <a:r>
              <a:rPr lang="en-US" altLang="ko-KR" dirty="0"/>
              <a:t> = </a:t>
            </a:r>
            <a:r>
              <a:rPr lang="en-US" altLang="ko-KR" dirty="0" err="1"/>
              <a:t>gameObject.AddComponent</a:t>
            </a:r>
            <a:r>
              <a:rPr lang="en-US" altLang="ko-KR" dirty="0"/>
              <a:t>&lt;</a:t>
            </a:r>
            <a:r>
              <a:rPr lang="en-US" altLang="ko-KR" dirty="0" err="1"/>
              <a:t>GameInstance</a:t>
            </a:r>
            <a:r>
              <a:rPr lang="en-US" altLang="ko-KR" dirty="0"/>
              <a:t>&gt;()); } } } /// &lt;summary&gt; /// </a:t>
            </a:r>
            <a:r>
              <a:rPr lang="ko-KR" altLang="en-US" dirty="0"/>
              <a:t>게임 </a:t>
            </a:r>
            <a:r>
              <a:rPr lang="ko-KR" altLang="en-US" dirty="0" err="1"/>
              <a:t>싱글턴</a:t>
            </a:r>
            <a:r>
              <a:rPr lang="ko-KR" altLang="en-US" dirty="0"/>
              <a:t> 객체를 획득합니다</a:t>
            </a:r>
            <a:r>
              <a:rPr lang="en-US" altLang="ko-KR" dirty="0"/>
              <a:t>. /// &lt;/summary&gt; /// &lt;</a:t>
            </a:r>
            <a:r>
              <a:rPr lang="en-US" altLang="ko-KR" dirty="0" err="1"/>
              <a:t>typeparam</a:t>
            </a:r>
            <a:r>
              <a:rPr lang="en-US" altLang="ko-KR" dirty="0"/>
              <a:t> name="</a:t>
            </a:r>
            <a:r>
              <a:rPr lang="en-US" altLang="ko-KR" dirty="0" err="1"/>
              <a:t>SingletonType</a:t>
            </a:r>
            <a:r>
              <a:rPr lang="en-US" altLang="ko-KR" dirty="0"/>
              <a:t>"&gt;&lt;/</a:t>
            </a:r>
            <a:r>
              <a:rPr lang="en-US" altLang="ko-KR" dirty="0" err="1"/>
              <a:t>typeparam</a:t>
            </a:r>
            <a:r>
              <a:rPr lang="en-US" altLang="ko-KR" dirty="0"/>
              <a:t>&gt; /// &lt;returns&gt;&lt;/returns&gt; public static </a:t>
            </a:r>
            <a:r>
              <a:rPr lang="en-US" altLang="ko-KR" dirty="0" err="1"/>
              <a:t>SingletonType</a:t>
            </a:r>
            <a:r>
              <a:rPr lang="en-US" altLang="ko-KR" dirty="0"/>
              <a:t> </a:t>
            </a:r>
            <a:r>
              <a:rPr lang="en-US" altLang="ko-KR" dirty="0" err="1"/>
              <a:t>GetGameSingleton</a:t>
            </a:r>
            <a:r>
              <a:rPr lang="en-US" altLang="ko-KR" dirty="0"/>
              <a:t>&lt;</a:t>
            </a:r>
            <a:r>
              <a:rPr lang="en-US" altLang="ko-KR" dirty="0" err="1"/>
              <a:t>SingletonType</a:t>
            </a:r>
            <a:r>
              <a:rPr lang="en-US" altLang="ko-KR" dirty="0"/>
              <a:t>&gt;() where </a:t>
            </a:r>
            <a:r>
              <a:rPr lang="en-US" altLang="ko-KR" dirty="0" err="1"/>
              <a:t>SingletonType</a:t>
            </a:r>
            <a:r>
              <a:rPr lang="en-US" altLang="ko-KR" dirty="0"/>
              <a:t> : </a:t>
            </a:r>
            <a:r>
              <a:rPr lang="en-US" altLang="ko-KR" dirty="0" err="1"/>
              <a:t>GameSingleton</a:t>
            </a:r>
            <a:r>
              <a:rPr lang="en-US" altLang="ko-KR" dirty="0"/>
              <a:t>&lt;</a:t>
            </a:r>
            <a:r>
              <a:rPr lang="en-US" altLang="ko-KR" dirty="0" err="1"/>
              <a:t>SingletonType</a:t>
            </a:r>
            <a:r>
              <a:rPr lang="en-US" altLang="ko-KR" dirty="0"/>
              <a:t>&gt; { lock (</a:t>
            </a:r>
            <a:r>
              <a:rPr lang="en-US" altLang="ko-KR" dirty="0" err="1"/>
              <a:t>m_PadLock</a:t>
            </a:r>
            <a:r>
              <a:rPr lang="en-US" altLang="ko-KR" dirty="0"/>
              <a:t>) { </a:t>
            </a:r>
            <a:r>
              <a:rPr lang="en-US" altLang="ko-KR" dirty="0" err="1"/>
              <a:t>SingletonType</a:t>
            </a:r>
            <a:r>
              <a:rPr lang="en-US" altLang="ko-KR" dirty="0"/>
              <a:t> singleton = instance != null ? </a:t>
            </a:r>
            <a:r>
              <a:rPr lang="en-US" altLang="ko-KR" dirty="0" err="1"/>
              <a:t>instance.GetComponent</a:t>
            </a:r>
            <a:r>
              <a:rPr lang="en-US" altLang="ko-KR" dirty="0"/>
              <a:t>&lt;</a:t>
            </a:r>
            <a:r>
              <a:rPr lang="en-US" altLang="ko-KR" dirty="0" err="1"/>
              <a:t>SingletonType</a:t>
            </a:r>
            <a:r>
              <a:rPr lang="en-US" altLang="ko-KR" dirty="0"/>
              <a:t>&gt;() : null; if (singleton != null || instance == null) return singleton; return </a:t>
            </a:r>
            <a:r>
              <a:rPr lang="en-US" altLang="ko-KR" dirty="0" err="1"/>
              <a:t>instance.gameObject.AddComponent</a:t>
            </a:r>
            <a:r>
              <a:rPr lang="en-US" altLang="ko-KR" dirty="0"/>
              <a:t>&lt;</a:t>
            </a:r>
            <a:r>
              <a:rPr lang="en-US" altLang="ko-KR" dirty="0" err="1"/>
              <a:t>SingletonType</a:t>
            </a:r>
            <a:r>
              <a:rPr lang="en-US" altLang="ko-KR" dirty="0"/>
              <a:t>&gt;(); } } /// &lt;summary&gt; /// </a:t>
            </a:r>
            <a:r>
              <a:rPr lang="ko-KR" altLang="en-US" dirty="0"/>
              <a:t>초기화 시에</a:t>
            </a:r>
            <a:r>
              <a:rPr lang="en-US" altLang="ko-KR" dirty="0"/>
              <a:t>, quitting </a:t>
            </a:r>
            <a:r>
              <a:rPr lang="ko-KR" altLang="en-US" dirty="0"/>
              <a:t>이벤트를 등록합니다</a:t>
            </a:r>
            <a:r>
              <a:rPr lang="en-US" altLang="ko-KR" dirty="0"/>
              <a:t>. /// &lt;/summary&gt; [</a:t>
            </a:r>
            <a:r>
              <a:rPr lang="en-US" altLang="ko-KR" dirty="0" err="1"/>
              <a:t>RuntimeInitializeOnLoadMethod</a:t>
            </a:r>
            <a:r>
              <a:rPr lang="en-US" altLang="ko-KR" dirty="0"/>
              <a:t>] static void Init() { </a:t>
            </a:r>
            <a:r>
              <a:rPr lang="en-US" altLang="ko-KR" dirty="0" err="1"/>
              <a:t>Application.quitting</a:t>
            </a:r>
            <a:r>
              <a:rPr lang="en-US" altLang="ko-KR" dirty="0"/>
              <a:t> += () =&gt; { lock (</a:t>
            </a:r>
            <a:r>
              <a:rPr lang="en-US" altLang="ko-KR" dirty="0" err="1"/>
              <a:t>m_PadLock</a:t>
            </a:r>
            <a:r>
              <a:rPr lang="en-US" altLang="ko-KR" dirty="0"/>
              <a:t>) </a:t>
            </a:r>
            <a:r>
              <a:rPr lang="en-US" altLang="ko-KR" dirty="0" err="1"/>
              <a:t>m_Exiting</a:t>
            </a:r>
            <a:r>
              <a:rPr lang="en-US" altLang="ko-KR" dirty="0"/>
              <a:t> = true; }; } private void Awake() { lock(</a:t>
            </a:r>
            <a:r>
              <a:rPr lang="en-US" altLang="ko-KR" dirty="0" err="1"/>
              <a:t>m_PadLock</a:t>
            </a:r>
            <a:r>
              <a:rPr lang="en-US" altLang="ko-KR" dirty="0"/>
              <a:t>) { if (</a:t>
            </a:r>
            <a:r>
              <a:rPr lang="en-US" altLang="ko-KR" dirty="0" err="1"/>
              <a:t>m_Instance</a:t>
            </a:r>
            <a:r>
              <a:rPr lang="en-US" altLang="ko-KR" dirty="0"/>
              <a:t> == null) </a:t>
            </a:r>
            <a:r>
              <a:rPr lang="en-US" altLang="ko-KR" dirty="0" err="1"/>
              <a:t>m_Instance</a:t>
            </a:r>
            <a:r>
              <a:rPr lang="en-US" altLang="ko-KR" dirty="0"/>
              <a:t> = this; else if (</a:t>
            </a:r>
            <a:r>
              <a:rPr lang="en-US" altLang="ko-KR" dirty="0" err="1"/>
              <a:t>m_Instance</a:t>
            </a:r>
            <a:r>
              <a:rPr lang="en-US" altLang="ko-KR" dirty="0"/>
              <a:t> != this &amp;&amp; </a:t>
            </a:r>
            <a:r>
              <a:rPr lang="en-US" altLang="ko-KR" dirty="0" err="1"/>
              <a:t>m_Instance.GetType</a:t>
            </a:r>
            <a:r>
              <a:rPr lang="en-US" altLang="ko-KR" dirty="0"/>
              <a:t>() == </a:t>
            </a:r>
            <a:r>
              <a:rPr lang="en-US" altLang="ko-KR" dirty="0" err="1"/>
              <a:t>typeof</a:t>
            </a:r>
            <a:r>
              <a:rPr lang="en-US" altLang="ko-KR" dirty="0"/>
              <a:t>(</a:t>
            </a:r>
            <a:r>
              <a:rPr lang="en-US" altLang="ko-KR" dirty="0" err="1"/>
              <a:t>GameInstance</a:t>
            </a:r>
            <a:r>
              <a:rPr lang="en-US" altLang="ko-KR" dirty="0"/>
              <a:t>)) { if (</a:t>
            </a:r>
            <a:r>
              <a:rPr lang="en-US" altLang="ko-KR" dirty="0" err="1"/>
              <a:t>m_Instance.gameObject</a:t>
            </a:r>
            <a:r>
              <a:rPr lang="en-US" altLang="ko-KR" dirty="0"/>
              <a:t> != </a:t>
            </a:r>
            <a:r>
              <a:rPr lang="en-US" altLang="ko-KR" dirty="0" err="1"/>
              <a:t>gameObject</a:t>
            </a:r>
            <a:r>
              <a:rPr lang="en-US" altLang="ko-KR" dirty="0"/>
              <a:t>) Destroy(</a:t>
            </a:r>
            <a:r>
              <a:rPr lang="en-US" altLang="ko-KR" dirty="0" err="1"/>
              <a:t>m_Instance.gameObject</a:t>
            </a:r>
            <a:r>
              <a:rPr lang="en-US" altLang="ko-KR" dirty="0"/>
              <a:t>); else Destroy(</a:t>
            </a:r>
            <a:r>
              <a:rPr lang="en-US" altLang="ko-KR" dirty="0" err="1"/>
              <a:t>m_Instance</a:t>
            </a:r>
            <a:r>
              <a:rPr lang="en-US" altLang="ko-KR" dirty="0"/>
              <a:t>); </a:t>
            </a:r>
            <a:r>
              <a:rPr lang="en-US" altLang="ko-KR" dirty="0" err="1"/>
              <a:t>m_Instance</a:t>
            </a:r>
            <a:r>
              <a:rPr lang="en-US" altLang="ko-KR" dirty="0"/>
              <a:t> = this; } else { </a:t>
            </a:r>
            <a:r>
              <a:rPr lang="en-US" altLang="ko-KR" dirty="0" err="1"/>
              <a:t>Debug.LogWarning</a:t>
            </a:r>
            <a:r>
              <a:rPr lang="en-US" altLang="ko-KR" dirty="0"/>
              <a:t>("</a:t>
            </a:r>
            <a:r>
              <a:rPr lang="en-US" altLang="ko-KR" dirty="0" err="1"/>
              <a:t>GameInstance</a:t>
            </a:r>
            <a:r>
              <a:rPr lang="en-US" altLang="ko-KR" dirty="0"/>
              <a:t>: valid instance already registered."); Destroy(this); } } } private void </a:t>
            </a:r>
            <a:r>
              <a:rPr lang="en-US" altLang="ko-KR" dirty="0" err="1"/>
              <a:t>OnDestroy</a:t>
            </a:r>
            <a:r>
              <a:rPr lang="en-US" altLang="ko-KR" dirty="0"/>
              <a:t>() { lock (</a:t>
            </a:r>
            <a:r>
              <a:rPr lang="en-US" altLang="ko-KR" dirty="0" err="1"/>
              <a:t>m_PadLock</a:t>
            </a:r>
            <a:r>
              <a:rPr lang="en-US" altLang="ko-KR" dirty="0"/>
              <a:t>) { if (</a:t>
            </a:r>
            <a:r>
              <a:rPr lang="en-US" altLang="ko-KR" dirty="0" err="1"/>
              <a:t>m_Instance</a:t>
            </a:r>
            <a:r>
              <a:rPr lang="en-US" altLang="ko-KR" dirty="0"/>
              <a:t> != this) return; </a:t>
            </a:r>
            <a:r>
              <a:rPr lang="en-US" altLang="ko-KR" dirty="0" err="1"/>
              <a:t>m_Instance</a:t>
            </a:r>
            <a:r>
              <a:rPr lang="en-US" altLang="ko-KR" dirty="0"/>
              <a:t> = null; } } }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 </a:t>
            </a:r>
          </a:p>
          <a:p>
            <a:pPr algn="l"/>
            <a:r>
              <a:rPr lang="en-US" altLang="ko-KR" b="1" i="0" dirty="0" err="1">
                <a:solidFill>
                  <a:srgbClr val="666666"/>
                </a:solidFill>
                <a:effectLst/>
                <a:latin typeface="Spoqa Han Sans"/>
              </a:rPr>
              <a:t>GameSingleton.cs</a:t>
            </a:r>
            <a:endParaRPr lang="en-US" altLang="ko-KR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algn="l"/>
            <a:r>
              <a:rPr lang="en-US" altLang="ko-KR" dirty="0"/>
              <a:t>using </a:t>
            </a:r>
            <a:r>
              <a:rPr lang="en-US" altLang="ko-KR" dirty="0" err="1"/>
              <a:t>UnityEngine</a:t>
            </a:r>
            <a:r>
              <a:rPr lang="en-US" altLang="ko-KR" dirty="0"/>
              <a:t>; public class </a:t>
            </a:r>
            <a:r>
              <a:rPr lang="en-US" altLang="ko-KR" dirty="0" err="1"/>
              <a:t>GameSingleton</a:t>
            </a:r>
            <a:r>
              <a:rPr lang="en-US" altLang="ko-KR" dirty="0"/>
              <a:t>&lt;</a:t>
            </a:r>
            <a:r>
              <a:rPr lang="en-US" altLang="ko-KR" dirty="0" err="1"/>
              <a:t>SelfType</a:t>
            </a:r>
            <a:r>
              <a:rPr lang="en-US" altLang="ko-KR" dirty="0"/>
              <a:t>&gt; : </a:t>
            </a:r>
            <a:r>
              <a:rPr lang="en-US" altLang="ko-KR" dirty="0" err="1"/>
              <a:t>MonoBehaviour</a:t>
            </a:r>
            <a:r>
              <a:rPr lang="en-US" altLang="ko-KR" dirty="0"/>
              <a:t> where </a:t>
            </a:r>
            <a:r>
              <a:rPr lang="en-US" altLang="ko-KR" dirty="0" err="1"/>
              <a:t>SelfType</a:t>
            </a:r>
            <a:r>
              <a:rPr lang="en-US" altLang="ko-KR" dirty="0"/>
              <a:t> : </a:t>
            </a:r>
            <a:r>
              <a:rPr lang="en-US" altLang="ko-KR" dirty="0" err="1"/>
              <a:t>GameSingleton</a:t>
            </a:r>
            <a:r>
              <a:rPr lang="en-US" altLang="ko-KR" dirty="0"/>
              <a:t>&lt;</a:t>
            </a:r>
            <a:r>
              <a:rPr lang="en-US" altLang="ko-KR" dirty="0" err="1"/>
              <a:t>SelfType</a:t>
            </a:r>
            <a:r>
              <a:rPr lang="en-US" altLang="ko-KR" dirty="0"/>
              <a:t>&gt; { /// &lt;summary&gt; /// </a:t>
            </a:r>
            <a:r>
              <a:rPr lang="ko-KR" altLang="en-US" dirty="0"/>
              <a:t>인스턴스에 접근합니다</a:t>
            </a:r>
            <a:r>
              <a:rPr lang="en-US" altLang="ko-KR" dirty="0"/>
              <a:t>. /// &lt;/summary&gt; public static </a:t>
            </a:r>
            <a:r>
              <a:rPr lang="en-US" altLang="ko-KR" dirty="0" err="1"/>
              <a:t>SelfType</a:t>
            </a:r>
            <a:r>
              <a:rPr lang="en-US" altLang="ko-KR" dirty="0"/>
              <a:t> instance =&gt; </a:t>
            </a:r>
            <a:r>
              <a:rPr lang="en-US" altLang="ko-KR" dirty="0" err="1"/>
              <a:t>GameInstance.GetGameSingleton</a:t>
            </a:r>
            <a:r>
              <a:rPr lang="en-US" altLang="ko-KR" dirty="0"/>
              <a:t>&lt;</a:t>
            </a:r>
            <a:r>
              <a:rPr lang="en-US" altLang="ko-KR" dirty="0" err="1"/>
              <a:t>SelfType</a:t>
            </a:r>
            <a:r>
              <a:rPr lang="en-US" altLang="ko-KR" dirty="0"/>
              <a:t>&gt;(); }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 </a:t>
            </a: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2.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개별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Singleton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객체를 사전에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Scene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에 배치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, Static Member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에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올려두고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사용하는 방법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 * 이 구현은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Spoqa Han Sans"/>
              </a:rPr>
              <a:t>여러개의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Scene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Additive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Spoqa Han Sans"/>
              </a:rPr>
              <a:t>로드하여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 게임을 구성할 때 유효한 구현입니다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.</a:t>
            </a:r>
            <a:endParaRPr lang="ko-KR" altLang="en-US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 *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Editor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상에서 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Spoqa Han Sans"/>
              </a:rPr>
              <a:t>애셋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데이터들을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Spoqa Han Sans"/>
              </a:rPr>
              <a:t>셋팅해줘야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 하는 경우엔 이 방법이 적절합니다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.</a:t>
            </a:r>
            <a:endParaRPr lang="ko-KR" altLang="en-US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 </a:t>
            </a:r>
          </a:p>
          <a:p>
            <a:pPr algn="l"/>
            <a:r>
              <a:rPr lang="en-US" altLang="ko-KR" b="1" i="0" dirty="0" err="1">
                <a:solidFill>
                  <a:srgbClr val="666666"/>
                </a:solidFill>
                <a:effectLst/>
                <a:latin typeface="Spoqa Han Sans"/>
              </a:rPr>
              <a:t>PrelocatedSingleton.cs</a:t>
            </a:r>
            <a:endParaRPr lang="en-US" altLang="ko-KR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algn="l"/>
            <a:r>
              <a:rPr lang="en-US" altLang="ko-KR" dirty="0"/>
              <a:t>using </a:t>
            </a:r>
            <a:r>
              <a:rPr lang="en-US" altLang="ko-KR" dirty="0" err="1"/>
              <a:t>UnityEngine</a:t>
            </a:r>
            <a:r>
              <a:rPr lang="en-US" altLang="ko-KR" dirty="0"/>
              <a:t>; public class </a:t>
            </a:r>
            <a:r>
              <a:rPr lang="en-US" altLang="ko-KR" dirty="0" err="1"/>
              <a:t>PrelocatedSingleton</a:t>
            </a:r>
            <a:r>
              <a:rPr lang="en-US" altLang="ko-KR" dirty="0"/>
              <a:t>&lt;</a:t>
            </a:r>
            <a:r>
              <a:rPr lang="en-US" altLang="ko-KR" dirty="0" err="1"/>
              <a:t>SelfType</a:t>
            </a:r>
            <a:r>
              <a:rPr lang="en-US" altLang="ko-KR" dirty="0"/>
              <a:t>&gt; : </a:t>
            </a:r>
            <a:r>
              <a:rPr lang="en-US" altLang="ko-KR" dirty="0" err="1"/>
              <a:t>MonoBehaviour</a:t>
            </a:r>
            <a:r>
              <a:rPr lang="en-US" altLang="ko-KR" dirty="0"/>
              <a:t> where </a:t>
            </a:r>
            <a:r>
              <a:rPr lang="en-US" altLang="ko-KR" dirty="0" err="1"/>
              <a:t>SelfType</a:t>
            </a:r>
            <a:r>
              <a:rPr lang="en-US" altLang="ko-KR" dirty="0"/>
              <a:t> : </a:t>
            </a:r>
            <a:r>
              <a:rPr lang="en-US" altLang="ko-KR" dirty="0" err="1"/>
              <a:t>PrelocatedSingleton</a:t>
            </a:r>
            <a:r>
              <a:rPr lang="en-US" altLang="ko-KR" dirty="0"/>
              <a:t>&lt;</a:t>
            </a:r>
            <a:r>
              <a:rPr lang="en-US" altLang="ko-KR" dirty="0" err="1"/>
              <a:t>SelfType</a:t>
            </a:r>
            <a:r>
              <a:rPr lang="en-US" altLang="ko-KR" dirty="0"/>
              <a:t>&gt; { private static object </a:t>
            </a:r>
            <a:r>
              <a:rPr lang="en-US" altLang="ko-KR" dirty="0" err="1"/>
              <a:t>m_PadLock</a:t>
            </a:r>
            <a:r>
              <a:rPr lang="en-US" altLang="ko-KR" dirty="0"/>
              <a:t> = new object(); public static </a:t>
            </a:r>
            <a:r>
              <a:rPr lang="en-US" altLang="ko-KR" dirty="0" err="1"/>
              <a:t>SelfType</a:t>
            </a:r>
            <a:r>
              <a:rPr lang="en-US" altLang="ko-KR" dirty="0"/>
              <a:t> instance { get; private set; } private void Awake() { lock (</a:t>
            </a:r>
            <a:r>
              <a:rPr lang="en-US" altLang="ko-KR" dirty="0" err="1"/>
              <a:t>m_PadLock</a:t>
            </a:r>
            <a:r>
              <a:rPr lang="en-US" altLang="ko-KR" dirty="0"/>
              <a:t>) { if (instance != null) { </a:t>
            </a:r>
            <a:r>
              <a:rPr lang="en-US" altLang="ko-KR" dirty="0" err="1"/>
              <a:t>Debug.LogError</a:t>
            </a:r>
            <a:r>
              <a:rPr lang="en-US" altLang="ko-KR" dirty="0"/>
              <a:t>("</a:t>
            </a:r>
            <a:r>
              <a:rPr lang="en-US" altLang="ko-KR" dirty="0" err="1"/>
              <a:t>PrelocatedSingleton</a:t>
            </a:r>
            <a:r>
              <a:rPr lang="en-US" altLang="ko-KR" dirty="0"/>
              <a:t>: multiple instances are </a:t>
            </a:r>
            <a:r>
              <a:rPr lang="en-US" altLang="ko-KR" dirty="0" err="1"/>
              <a:t>prelocated</a:t>
            </a:r>
            <a:r>
              <a:rPr lang="en-US" altLang="ko-KR" dirty="0"/>
              <a:t>!"); Destroy(this); return; } instance = this as </a:t>
            </a:r>
            <a:r>
              <a:rPr lang="en-US" altLang="ko-KR" dirty="0" err="1"/>
              <a:t>SelfType</a:t>
            </a:r>
            <a:r>
              <a:rPr lang="en-US" altLang="ko-KR" dirty="0"/>
              <a:t>; } } private void </a:t>
            </a:r>
            <a:r>
              <a:rPr lang="en-US" altLang="ko-KR" dirty="0" err="1"/>
              <a:t>OnDestroy</a:t>
            </a:r>
            <a:r>
              <a:rPr lang="en-US" altLang="ko-KR" dirty="0"/>
              <a:t>() { lock (</a:t>
            </a:r>
            <a:r>
              <a:rPr lang="en-US" altLang="ko-KR" dirty="0" err="1"/>
              <a:t>m_PadLock</a:t>
            </a:r>
            <a:r>
              <a:rPr lang="en-US" altLang="ko-KR" dirty="0"/>
              <a:t>) { if (instance != this) return; instance = null; } } }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 </a:t>
            </a: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3. Unity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라이프 사이클 중 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Spoqa Han Sans"/>
              </a:rPr>
              <a:t>OnEnable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/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Spoqa Han Sans"/>
              </a:rPr>
              <a:t>OnDisable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/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Spoqa Han Sans"/>
              </a:rPr>
              <a:t>OnDestroy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를 이용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인스턴스 스위칭이 가능한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Singleton (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정확히는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Singleton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이 아니고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Semi-Singleton?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쯤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됨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).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즉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정규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Singleton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패턴과는 거리가 있음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 * Additive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Game-Mode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가 서로 다른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Scene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간의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Async Switching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이 필요할 때 적절한 구현입니다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 </a:t>
            </a:r>
          </a:p>
          <a:p>
            <a:pPr algn="l"/>
            <a:r>
              <a:rPr lang="en-US" altLang="ko-KR" b="1" i="0" dirty="0" err="1">
                <a:solidFill>
                  <a:srgbClr val="666666"/>
                </a:solidFill>
                <a:effectLst/>
                <a:latin typeface="Spoqa Han Sans"/>
              </a:rPr>
              <a:t>SwitchableSingleton.cs</a:t>
            </a:r>
            <a:endParaRPr lang="en-US" altLang="ko-KR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algn="l"/>
            <a:r>
              <a:rPr lang="en-US" altLang="ko-KR" dirty="0"/>
              <a:t>using </a:t>
            </a:r>
            <a:r>
              <a:rPr lang="en-US" altLang="ko-KR" dirty="0" err="1"/>
              <a:t>System.Collections.Generic</a:t>
            </a:r>
            <a:r>
              <a:rPr lang="en-US" altLang="ko-KR" dirty="0"/>
              <a:t>; using </a:t>
            </a:r>
            <a:r>
              <a:rPr lang="en-US" altLang="ko-KR" dirty="0" err="1"/>
              <a:t>UnityEngine</a:t>
            </a:r>
            <a:r>
              <a:rPr lang="en-US" altLang="ko-KR" dirty="0"/>
              <a:t>; /// &lt;summary&gt; /// </a:t>
            </a:r>
            <a:r>
              <a:rPr lang="ko-KR" altLang="en-US" dirty="0"/>
              <a:t>다수의 인스턴스가 </a:t>
            </a:r>
            <a:r>
              <a:rPr lang="en-US" altLang="ko-KR" dirty="0" err="1"/>
              <a:t>Prelocated</a:t>
            </a:r>
            <a:r>
              <a:rPr lang="en-US" altLang="ko-KR" dirty="0"/>
              <a:t> </a:t>
            </a:r>
            <a:r>
              <a:rPr lang="ko-KR" altLang="en-US" dirty="0"/>
              <a:t>될 수 있지만</a:t>
            </a:r>
            <a:r>
              <a:rPr lang="en-US" altLang="ko-KR" dirty="0"/>
              <a:t>, /// </a:t>
            </a:r>
            <a:r>
              <a:rPr lang="ko-KR" altLang="en-US" dirty="0"/>
              <a:t>가장 마지막에 활성화된 인스턴스만 </a:t>
            </a:r>
            <a:r>
              <a:rPr lang="en-US" altLang="ko-KR" dirty="0"/>
              <a:t>Publish </a:t>
            </a:r>
            <a:r>
              <a:rPr lang="ko-KR" altLang="en-US" dirty="0"/>
              <a:t>되는 </a:t>
            </a:r>
            <a:r>
              <a:rPr lang="ko-KR" altLang="en-US" dirty="0" err="1"/>
              <a:t>싱글턴입니다</a:t>
            </a:r>
            <a:r>
              <a:rPr lang="en-US" altLang="ko-KR" dirty="0"/>
              <a:t>. /// &lt;/summary&gt; /// &lt;</a:t>
            </a:r>
            <a:r>
              <a:rPr lang="en-US" altLang="ko-KR" dirty="0" err="1"/>
              <a:t>typeparam</a:t>
            </a:r>
            <a:r>
              <a:rPr lang="en-US" altLang="ko-KR" dirty="0"/>
              <a:t> name="</a:t>
            </a:r>
            <a:r>
              <a:rPr lang="en-US" altLang="ko-KR" dirty="0" err="1"/>
              <a:t>SelfType</a:t>
            </a:r>
            <a:r>
              <a:rPr lang="en-US" altLang="ko-KR" dirty="0"/>
              <a:t>"&gt;&lt;/</a:t>
            </a:r>
            <a:r>
              <a:rPr lang="en-US" altLang="ko-KR" dirty="0" err="1"/>
              <a:t>typeparam</a:t>
            </a:r>
            <a:r>
              <a:rPr lang="en-US" altLang="ko-KR" dirty="0"/>
              <a:t>&gt; public class </a:t>
            </a:r>
            <a:r>
              <a:rPr lang="en-US" altLang="ko-KR" dirty="0" err="1"/>
              <a:t>SwitchableSingleton</a:t>
            </a:r>
            <a:r>
              <a:rPr lang="en-US" altLang="ko-KR" dirty="0"/>
              <a:t>&lt;</a:t>
            </a:r>
            <a:r>
              <a:rPr lang="en-US" altLang="ko-KR" dirty="0" err="1"/>
              <a:t>SelfType</a:t>
            </a:r>
            <a:r>
              <a:rPr lang="en-US" altLang="ko-KR" dirty="0"/>
              <a:t>&gt; : </a:t>
            </a:r>
            <a:r>
              <a:rPr lang="en-US" altLang="ko-KR" dirty="0" err="1"/>
              <a:t>MonoBehaviour</a:t>
            </a:r>
            <a:r>
              <a:rPr lang="en-US" altLang="ko-KR" dirty="0"/>
              <a:t> where </a:t>
            </a:r>
            <a:r>
              <a:rPr lang="en-US" altLang="ko-KR" dirty="0" err="1"/>
              <a:t>SelfType</a:t>
            </a:r>
            <a:r>
              <a:rPr lang="en-US" altLang="ko-KR" dirty="0"/>
              <a:t>: </a:t>
            </a:r>
            <a:r>
              <a:rPr lang="en-US" altLang="ko-KR" dirty="0" err="1"/>
              <a:t>SwitchableSingleton</a:t>
            </a:r>
            <a:r>
              <a:rPr lang="en-US" altLang="ko-KR" dirty="0"/>
              <a:t>&lt;</a:t>
            </a:r>
            <a:r>
              <a:rPr lang="en-US" altLang="ko-KR" dirty="0" err="1"/>
              <a:t>SelfType</a:t>
            </a:r>
            <a:r>
              <a:rPr lang="en-US" altLang="ko-KR" dirty="0"/>
              <a:t>&gt; { private static List&lt;</a:t>
            </a:r>
            <a:r>
              <a:rPr lang="en-US" altLang="ko-KR" dirty="0" err="1"/>
              <a:t>SelfType</a:t>
            </a:r>
            <a:r>
              <a:rPr lang="en-US" altLang="ko-KR" dirty="0"/>
              <a:t>&gt; </a:t>
            </a:r>
            <a:r>
              <a:rPr lang="en-US" altLang="ko-KR" dirty="0" err="1"/>
              <a:t>m_Instances</a:t>
            </a:r>
            <a:r>
              <a:rPr lang="en-US" altLang="ko-KR" dirty="0"/>
              <a:t> = new List&lt;</a:t>
            </a:r>
            <a:r>
              <a:rPr lang="en-US" altLang="ko-KR" dirty="0" err="1"/>
              <a:t>SelfType</a:t>
            </a:r>
            <a:r>
              <a:rPr lang="en-US" altLang="ko-KR" dirty="0"/>
              <a:t>&gt;(); /// &lt;summary&gt; /// </a:t>
            </a:r>
            <a:r>
              <a:rPr lang="ko-KR" altLang="en-US" dirty="0"/>
              <a:t>인스턴스를 획득합니다</a:t>
            </a:r>
            <a:r>
              <a:rPr lang="en-US" altLang="ko-KR" dirty="0"/>
              <a:t>. /// &lt;/summary&gt; public static </a:t>
            </a:r>
            <a:r>
              <a:rPr lang="en-US" altLang="ko-KR" dirty="0" err="1"/>
              <a:t>SelfType</a:t>
            </a:r>
            <a:r>
              <a:rPr lang="en-US" altLang="ko-KR" dirty="0"/>
              <a:t> instance { get { lock (</a:t>
            </a:r>
            <a:r>
              <a:rPr lang="en-US" altLang="ko-KR" dirty="0" err="1"/>
              <a:t>m_Instances</a:t>
            </a:r>
            <a:r>
              <a:rPr lang="en-US" altLang="ko-KR" dirty="0"/>
              <a:t>) { return </a:t>
            </a:r>
            <a:r>
              <a:rPr lang="en-US" altLang="ko-KR" dirty="0" err="1"/>
              <a:t>m_Instances.Count</a:t>
            </a:r>
            <a:r>
              <a:rPr lang="en-US" altLang="ko-KR" dirty="0"/>
              <a:t> &gt; 0 ? </a:t>
            </a:r>
            <a:r>
              <a:rPr lang="en-US" altLang="ko-KR" dirty="0" err="1"/>
              <a:t>m_Instances</a:t>
            </a:r>
            <a:r>
              <a:rPr lang="en-US" altLang="ko-KR" dirty="0"/>
              <a:t>[</a:t>
            </a:r>
            <a:r>
              <a:rPr lang="en-US" altLang="ko-KR" dirty="0" err="1"/>
              <a:t>m_Instances.Count</a:t>
            </a:r>
            <a:r>
              <a:rPr lang="en-US" altLang="ko-KR" dirty="0"/>
              <a:t> - 1]: null; } } } private void </a:t>
            </a:r>
            <a:r>
              <a:rPr lang="en-US" altLang="ko-KR" dirty="0" err="1"/>
              <a:t>OnEnable</a:t>
            </a:r>
            <a:r>
              <a:rPr lang="en-US" altLang="ko-KR" dirty="0"/>
              <a:t>() { lock (</a:t>
            </a:r>
            <a:r>
              <a:rPr lang="en-US" altLang="ko-KR" dirty="0" err="1"/>
              <a:t>m_Instances</a:t>
            </a:r>
            <a:r>
              <a:rPr lang="en-US" altLang="ko-KR" dirty="0"/>
              <a:t>) { </a:t>
            </a:r>
            <a:r>
              <a:rPr lang="en-US" altLang="ko-KR" dirty="0" err="1"/>
              <a:t>SelfType</a:t>
            </a:r>
            <a:r>
              <a:rPr lang="en-US" altLang="ko-KR" dirty="0"/>
              <a:t> </a:t>
            </a:r>
            <a:r>
              <a:rPr lang="en-US" altLang="ko-KR" dirty="0" err="1"/>
              <a:t>oldInstance</a:t>
            </a:r>
            <a:r>
              <a:rPr lang="en-US" altLang="ko-KR" dirty="0"/>
              <a:t> = instance; </a:t>
            </a:r>
            <a:r>
              <a:rPr lang="en-US" altLang="ko-KR" dirty="0" err="1"/>
              <a:t>m_Instances.Remove</a:t>
            </a:r>
            <a:r>
              <a:rPr lang="en-US" altLang="ko-KR" dirty="0"/>
              <a:t>(this as </a:t>
            </a:r>
            <a:r>
              <a:rPr lang="en-US" altLang="ko-KR" dirty="0" err="1"/>
              <a:t>SelfType</a:t>
            </a:r>
            <a:r>
              <a:rPr lang="en-US" altLang="ko-KR" dirty="0"/>
              <a:t>); </a:t>
            </a:r>
            <a:r>
              <a:rPr lang="en-US" altLang="ko-KR" dirty="0" err="1"/>
              <a:t>m_Instances.Add</a:t>
            </a:r>
            <a:r>
              <a:rPr lang="en-US" altLang="ko-KR" dirty="0"/>
              <a:t>(this as </a:t>
            </a:r>
            <a:r>
              <a:rPr lang="en-US" altLang="ko-KR" dirty="0" err="1"/>
              <a:t>SelfType</a:t>
            </a:r>
            <a:r>
              <a:rPr lang="en-US" altLang="ko-KR" dirty="0"/>
              <a:t>); if (</a:t>
            </a:r>
            <a:r>
              <a:rPr lang="en-US" altLang="ko-KR" dirty="0" err="1"/>
              <a:t>oldInstance</a:t>
            </a:r>
            <a:r>
              <a:rPr lang="en-US" altLang="ko-KR" dirty="0"/>
              <a:t> != this &amp;&amp; </a:t>
            </a:r>
            <a:r>
              <a:rPr lang="en-US" altLang="ko-KR" dirty="0" err="1"/>
              <a:t>oldInstance</a:t>
            </a:r>
            <a:r>
              <a:rPr lang="en-US" altLang="ko-KR" dirty="0"/>
              <a:t> != null) { if (</a:t>
            </a:r>
            <a:r>
              <a:rPr lang="en-US" altLang="ko-KR" dirty="0" err="1"/>
              <a:t>oldInstance.enabled</a:t>
            </a:r>
            <a:r>
              <a:rPr lang="en-US" altLang="ko-KR" dirty="0"/>
              <a:t>) </a:t>
            </a:r>
            <a:r>
              <a:rPr lang="en-US" altLang="ko-KR" dirty="0" err="1"/>
              <a:t>oldInstance.enabled</a:t>
            </a:r>
            <a:r>
              <a:rPr lang="en-US" altLang="ko-KR" dirty="0"/>
              <a:t> = false; } } } private void </a:t>
            </a:r>
            <a:r>
              <a:rPr lang="en-US" altLang="ko-KR" dirty="0" err="1"/>
              <a:t>OnDisable</a:t>
            </a:r>
            <a:r>
              <a:rPr lang="en-US" altLang="ko-KR" dirty="0"/>
              <a:t>() { lock (</a:t>
            </a:r>
            <a:r>
              <a:rPr lang="en-US" altLang="ko-KR" dirty="0" err="1"/>
              <a:t>m_Instances</a:t>
            </a:r>
            <a:r>
              <a:rPr lang="en-US" altLang="ko-KR" dirty="0"/>
              <a:t>) { if (instance == this) { </a:t>
            </a:r>
            <a:r>
              <a:rPr lang="en-US" altLang="ko-KR" dirty="0" err="1"/>
              <a:t>m_Instances.Remove</a:t>
            </a:r>
            <a:r>
              <a:rPr lang="en-US" altLang="ko-KR" dirty="0"/>
              <a:t>(this as </a:t>
            </a:r>
            <a:r>
              <a:rPr lang="en-US" altLang="ko-KR" dirty="0" err="1"/>
              <a:t>SelfType</a:t>
            </a:r>
            <a:r>
              <a:rPr lang="en-US" altLang="ko-KR" dirty="0"/>
              <a:t>); if (</a:t>
            </a:r>
            <a:r>
              <a:rPr lang="en-US" altLang="ko-KR" dirty="0" err="1"/>
              <a:t>m_Instances.Count</a:t>
            </a:r>
            <a:r>
              <a:rPr lang="en-US" altLang="ko-KR" dirty="0"/>
              <a:t> &gt; 0) { </a:t>
            </a:r>
            <a:r>
              <a:rPr lang="en-US" altLang="ko-KR" dirty="0" err="1"/>
              <a:t>m_Instances.Insert</a:t>
            </a:r>
            <a:r>
              <a:rPr lang="en-US" altLang="ko-KR" dirty="0"/>
              <a:t>(</a:t>
            </a:r>
            <a:r>
              <a:rPr lang="en-US" altLang="ko-KR" dirty="0" err="1"/>
              <a:t>m_Instances.Count</a:t>
            </a:r>
            <a:r>
              <a:rPr lang="en-US" altLang="ko-KR" dirty="0"/>
              <a:t> - 1, this as </a:t>
            </a:r>
            <a:r>
              <a:rPr lang="en-US" altLang="ko-KR" dirty="0" err="1"/>
              <a:t>SelfType</a:t>
            </a:r>
            <a:r>
              <a:rPr lang="en-US" altLang="ko-KR" dirty="0"/>
              <a:t>); if (!</a:t>
            </a:r>
            <a:r>
              <a:rPr lang="en-US" altLang="ko-KR" dirty="0" err="1"/>
              <a:t>m_Instances</a:t>
            </a:r>
            <a:r>
              <a:rPr lang="en-US" altLang="ko-KR" dirty="0"/>
              <a:t>[</a:t>
            </a:r>
            <a:r>
              <a:rPr lang="en-US" altLang="ko-KR" dirty="0" err="1"/>
              <a:t>m_Instances.Count</a:t>
            </a:r>
            <a:r>
              <a:rPr lang="en-US" altLang="ko-KR" dirty="0"/>
              <a:t> - 1].enabled) </a:t>
            </a:r>
            <a:r>
              <a:rPr lang="en-US" altLang="ko-KR" dirty="0" err="1"/>
              <a:t>m_Instances</a:t>
            </a:r>
            <a:r>
              <a:rPr lang="en-US" altLang="ko-KR" dirty="0"/>
              <a:t>[</a:t>
            </a:r>
            <a:r>
              <a:rPr lang="en-US" altLang="ko-KR" dirty="0" err="1"/>
              <a:t>m_Instances.Count</a:t>
            </a:r>
            <a:r>
              <a:rPr lang="en-US" altLang="ko-KR" dirty="0"/>
              <a:t> - 1].enabled = true; } } } } private void </a:t>
            </a:r>
            <a:r>
              <a:rPr lang="en-US" altLang="ko-KR" dirty="0" err="1"/>
              <a:t>OnDestroy</a:t>
            </a:r>
            <a:r>
              <a:rPr lang="en-US" altLang="ko-KR" dirty="0"/>
              <a:t>() { lock (</a:t>
            </a:r>
            <a:r>
              <a:rPr lang="en-US" altLang="ko-KR" dirty="0" err="1"/>
              <a:t>m_Instances</a:t>
            </a:r>
            <a:r>
              <a:rPr lang="en-US" altLang="ko-KR" dirty="0"/>
              <a:t>) { bool </a:t>
            </a:r>
            <a:r>
              <a:rPr lang="en-US" altLang="ko-KR" dirty="0" err="1"/>
              <a:t>wasBackground</a:t>
            </a:r>
            <a:r>
              <a:rPr lang="en-US" altLang="ko-KR" dirty="0"/>
              <a:t> = instance != this; </a:t>
            </a:r>
            <a:r>
              <a:rPr lang="en-US" altLang="ko-KR" dirty="0" err="1"/>
              <a:t>m_Instances.Remove</a:t>
            </a:r>
            <a:r>
              <a:rPr lang="en-US" altLang="ko-KR" dirty="0"/>
              <a:t>(this as </a:t>
            </a:r>
            <a:r>
              <a:rPr lang="en-US" altLang="ko-KR" dirty="0" err="1"/>
              <a:t>SelfType</a:t>
            </a:r>
            <a:r>
              <a:rPr lang="en-US" altLang="ko-KR" dirty="0"/>
              <a:t>); if (</a:t>
            </a:r>
            <a:r>
              <a:rPr lang="en-US" altLang="ko-KR" dirty="0" err="1"/>
              <a:t>wasBackground</a:t>
            </a:r>
            <a:r>
              <a:rPr lang="en-US" altLang="ko-KR" dirty="0"/>
              <a:t> &amp;&amp; </a:t>
            </a:r>
            <a:r>
              <a:rPr lang="en-US" altLang="ko-KR" dirty="0" err="1"/>
              <a:t>m_Instances.Count</a:t>
            </a:r>
            <a:r>
              <a:rPr lang="en-US" altLang="ko-KR" dirty="0"/>
              <a:t> &gt; 0 &amp;&amp; !</a:t>
            </a:r>
            <a:r>
              <a:rPr lang="en-US" altLang="ko-KR" dirty="0" err="1"/>
              <a:t>m_Instances</a:t>
            </a:r>
            <a:r>
              <a:rPr lang="en-US" altLang="ko-KR" dirty="0"/>
              <a:t>[</a:t>
            </a:r>
            <a:r>
              <a:rPr lang="en-US" altLang="ko-KR" dirty="0" err="1"/>
              <a:t>m_Instances.Count</a:t>
            </a:r>
            <a:r>
              <a:rPr lang="en-US" altLang="ko-KR" dirty="0"/>
              <a:t> - 1].enabled) { </a:t>
            </a:r>
            <a:r>
              <a:rPr lang="en-US" altLang="ko-KR" dirty="0" err="1"/>
              <a:t>m_Instances</a:t>
            </a:r>
            <a:r>
              <a:rPr lang="en-US" altLang="ko-KR" dirty="0"/>
              <a:t>[</a:t>
            </a:r>
            <a:r>
              <a:rPr lang="en-US" altLang="ko-KR" dirty="0" err="1"/>
              <a:t>m_Instances.Count</a:t>
            </a:r>
            <a:r>
              <a:rPr lang="en-US" altLang="ko-KR" dirty="0"/>
              <a:t> - 1].enabled = true; } } } }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 </a:t>
            </a: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4.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순수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Singleton. (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라이프 사이클 이벤트를 추적할 수 없음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)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 *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Editor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Spoqa Han Sans"/>
              </a:rPr>
              <a:t>Intergration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이 불필요한 순수한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Singleton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구현이 필요할 때 적절합니다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.</a:t>
            </a:r>
            <a:endParaRPr lang="ko-KR" altLang="en-US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 </a:t>
            </a:r>
          </a:p>
          <a:p>
            <a:pPr algn="l"/>
            <a:r>
              <a:rPr lang="en-US" altLang="ko-KR" b="1" i="0" dirty="0" err="1">
                <a:solidFill>
                  <a:srgbClr val="666666"/>
                </a:solidFill>
                <a:effectLst/>
                <a:latin typeface="Spoqa Han Sans"/>
              </a:rPr>
              <a:t>Singleton.cs</a:t>
            </a:r>
            <a:endParaRPr lang="en-US" altLang="ko-KR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r>
              <a:rPr lang="en-US" altLang="ko-KR" dirty="0"/>
              <a:t>using System; public class Singleton&lt;T&gt; where T : Singleton&lt;T&gt; { private static T </a:t>
            </a:r>
            <a:r>
              <a:rPr lang="en-US" altLang="ko-KR" dirty="0" err="1"/>
              <a:t>m_Instance</a:t>
            </a:r>
            <a:r>
              <a:rPr lang="en-US" altLang="ko-KR" dirty="0"/>
              <a:t>; private static object </a:t>
            </a:r>
            <a:r>
              <a:rPr lang="en-US" altLang="ko-KR" dirty="0" err="1"/>
              <a:t>m_PadLock</a:t>
            </a:r>
            <a:r>
              <a:rPr lang="en-US" altLang="ko-KR" dirty="0"/>
              <a:t> = new object(); public static T instance { get { lock (</a:t>
            </a:r>
            <a:r>
              <a:rPr lang="en-US" altLang="ko-KR" dirty="0" err="1"/>
              <a:t>m_PadLock</a:t>
            </a:r>
            <a:r>
              <a:rPr lang="en-US" altLang="ko-KR" dirty="0"/>
              <a:t>) { if (</a:t>
            </a:r>
            <a:r>
              <a:rPr lang="en-US" altLang="ko-KR" dirty="0" err="1"/>
              <a:t>m_Instance</a:t>
            </a:r>
            <a:r>
              <a:rPr lang="en-US" altLang="ko-KR" dirty="0"/>
              <a:t> != null) return </a:t>
            </a:r>
            <a:r>
              <a:rPr lang="en-US" altLang="ko-KR" dirty="0" err="1"/>
              <a:t>m_Instance</a:t>
            </a:r>
            <a:r>
              <a:rPr lang="en-US" altLang="ko-KR" dirty="0"/>
              <a:t>; </a:t>
            </a:r>
            <a:r>
              <a:rPr lang="en-US" altLang="ko-KR" dirty="0" err="1"/>
              <a:t>m_Instance</a:t>
            </a:r>
            <a:r>
              <a:rPr lang="en-US" altLang="ko-KR" dirty="0"/>
              <a:t> = (T)</a:t>
            </a:r>
            <a:r>
              <a:rPr lang="en-US" altLang="ko-KR" dirty="0" err="1"/>
              <a:t>typeof</a:t>
            </a:r>
            <a:r>
              <a:rPr lang="en-US" altLang="ko-KR" dirty="0"/>
              <a:t>(T) .</a:t>
            </a:r>
            <a:r>
              <a:rPr lang="en-US" altLang="ko-KR" dirty="0" err="1"/>
              <a:t>GetConstructor</a:t>
            </a:r>
            <a:r>
              <a:rPr lang="en-US" altLang="ko-KR" dirty="0"/>
              <a:t>(</a:t>
            </a:r>
            <a:r>
              <a:rPr lang="en-US" altLang="ko-KR" dirty="0" err="1"/>
              <a:t>Type.EmptyTypes</a:t>
            </a:r>
            <a:r>
              <a:rPr lang="en-US" altLang="ko-KR" dirty="0"/>
              <a:t>) .Invoke(new object[0]); return </a:t>
            </a:r>
            <a:r>
              <a:rPr lang="en-US" altLang="ko-KR" dirty="0" err="1"/>
              <a:t>m_Instance</a:t>
            </a:r>
            <a:r>
              <a:rPr lang="en-US" altLang="ko-KR" dirty="0"/>
              <a:t>; } } } protected Singleton() { } }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출처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: </a:t>
            </a:r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Spoqa Han Sans"/>
                <a:hlinkClick r:id="rId3"/>
              </a:rPr>
              <a:t>https://jayks.tistory.com/39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 [Jay K]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66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3342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67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45895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68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6824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69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216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/>
              <a:t>https://docs.microsoft.com/ko-kr/dotnet/api/system.object?view=net-6.0</a:t>
            </a:r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8480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예제는 버퍼를 리스트로 했으나</a:t>
            </a:r>
            <a:r>
              <a:rPr lang="en-US" altLang="ko-KR" dirty="0"/>
              <a:t>.. </a:t>
            </a:r>
            <a:r>
              <a:rPr lang="ko-KR" altLang="en-US" dirty="0"/>
              <a:t>나는 큐로 많이 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70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21662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71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1947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72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97086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73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5988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74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9694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75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76096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76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08305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77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88943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78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56599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79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441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https://docs.microsoft.com/ko-kr/dotnet/csharp/fundamentals/types/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35082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코루틴과</a:t>
            </a:r>
            <a:r>
              <a:rPr lang="ko-KR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altLang="ko-KR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TAP </a:t>
            </a:r>
            <a:r>
              <a:rPr lang="ko-KR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사이의 차이점</a:t>
            </a:r>
          </a:p>
          <a:p>
            <a:pPr algn="l"/>
            <a:r>
              <a:rPr lang="ko-KR" alt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코루틴과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TAP / async-await 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사이에는 몇 가지 중요한 차이점이 있습니다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코루틴은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값을 반환할 수 없지만 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Task&lt;</a:t>
            </a:r>
            <a:r>
              <a:rPr lang="en-US" altLang="ko-K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TResult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&gt;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는 반환할 수 있습니다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try-catch 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문에 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yield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를 배치할 수 없으므로 </a:t>
            </a:r>
            <a:r>
              <a:rPr lang="ko-KR" alt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코루틴에서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오류 처리를 어렵게 만듭니다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그러나 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try-catch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는 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TAP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와 작동합니다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Unity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의 </a:t>
            </a:r>
            <a:r>
              <a:rPr lang="ko-KR" alt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코루틴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기능은 </a:t>
            </a:r>
            <a:r>
              <a:rPr lang="en-US" altLang="ko-K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MonoBehaviour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에서 파생되지 않은 클래스에서는 사용할 수 없습니다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 TAP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는 이러한 클래스의 비동기 프로그래밍에 적합합니다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이 시점에서 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Unity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는 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TAP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를 </a:t>
            </a:r>
            <a:r>
              <a:rPr lang="ko-KR" alt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코루틴의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도매 대체품으로 권장하지 않습니다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프로파일링은 지정된 프로젝트에 대해 한 방식과 다른 방식의 특정 결과를 알 수 있는 유일한 방법입니다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 latinLnBrk="1"/>
            <a:endParaRPr lang="en-US" altLang="ko-KR" b="0" i="0" dirty="0">
              <a:solidFill>
                <a:srgbClr val="666666"/>
              </a:solidFill>
              <a:effectLst/>
              <a:latin typeface="Noto Sans Light"/>
            </a:endParaRPr>
          </a:p>
          <a:p>
            <a:pPr algn="l" latinLnBrk="1"/>
            <a:endParaRPr lang="en-US" altLang="ko-KR" b="0" i="0" dirty="0">
              <a:solidFill>
                <a:srgbClr val="666666"/>
              </a:solidFill>
              <a:effectLst/>
              <a:latin typeface="Noto Sans Light"/>
            </a:endParaRPr>
          </a:p>
          <a:p>
            <a:pPr algn="l" latinLnBrk="1"/>
            <a:endParaRPr lang="en-US" altLang="ko-KR" b="0" i="0" dirty="0">
              <a:solidFill>
                <a:srgbClr val="666666"/>
              </a:solidFill>
              <a:effectLst/>
              <a:latin typeface="Noto Sans Light"/>
            </a:endParaRPr>
          </a:p>
          <a:p>
            <a:pPr algn="l" latinLnBrk="1"/>
            <a:r>
              <a:rPr lang="ko-KR" altLang="en-US" b="0" i="0" dirty="0">
                <a:solidFill>
                  <a:srgbClr val="666666"/>
                </a:solidFill>
                <a:effectLst/>
                <a:latin typeface="Noto Sans Light"/>
              </a:rPr>
              <a:t>유니티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Light"/>
              </a:rPr>
              <a:t>API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Light"/>
              </a:rPr>
              <a:t>는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Light"/>
              </a:rPr>
              <a:t>메인스레드에서만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Light"/>
              </a:rPr>
              <a:t> 호출해야 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Light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Light"/>
              </a:rPr>
              <a:t>그렇지 않으면 유니티는 예외를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Light"/>
              </a:rPr>
              <a:t>뱉어내며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Light"/>
              </a:rPr>
              <a:t> 컴포넌트가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Light"/>
              </a:rPr>
              <a:t>꺼져버릴것입니다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Light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Light"/>
              </a:rPr>
              <a:t>이러한 동작을 의도한 이유는 여러가지가 있겠지만 그 중 하나로는 여러 스레드에서 공통된 메모리에 접근할 때 생길 수 있는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Light"/>
              </a:rPr>
              <a:t>Thread-Safe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Light"/>
              </a:rPr>
              <a:t>문제 때문일 것이며 명백하게 단일 스레드에서 처리하기를 권고하는 메시지일 것입니다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Light"/>
              </a:rPr>
              <a:t>.</a:t>
            </a:r>
            <a:endParaRPr lang="ko-KR" altLang="en-US" b="0" i="0" dirty="0">
              <a:solidFill>
                <a:srgbClr val="666666"/>
              </a:solidFill>
              <a:effectLst/>
              <a:latin typeface="Pretendard Variable"/>
            </a:endParaRPr>
          </a:p>
          <a:p>
            <a:pPr algn="l" latinLnBrk="1"/>
            <a:r>
              <a:rPr lang="ko-KR" altLang="en-US" b="0" i="0" dirty="0">
                <a:solidFill>
                  <a:srgbClr val="666666"/>
                </a:solidFill>
                <a:effectLst/>
                <a:latin typeface="Pretendard Variable"/>
              </a:rPr>
              <a:t> </a:t>
            </a:r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80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39312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https://docs.unity3d.com/Manual/JobSystem.html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81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9168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https://docs.unity3d.com/Manual/JobSystem.html</a:t>
            </a:r>
            <a:endParaRPr lang="ko-KR" altLang="en-US" dirty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82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85757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83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870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84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69486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85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47650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86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7074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87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79997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88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27290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89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09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https://docs.microsoft.com/ko-kr/dotnet/csharp/fundamentals/types/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37083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90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1616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91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60527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92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60697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93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03192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94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46394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95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05856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96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4106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97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171026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98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47915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99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032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84723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100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51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B996B13-8DFD-4D18-8FAD-42BE202248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6000" y="4354393"/>
            <a:ext cx="2867025" cy="17716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130000"/>
              </a:lnSpc>
              <a:buFontTx/>
              <a:buNone/>
              <a:defRPr lang="ko-KR" altLang="en-US" sz="24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0" indent="0" algn="l" defTabSz="914400" rtl="0" eaLnBrk="1" latinLnBrk="1" hangingPunct="1">
              <a:lnSpc>
                <a:spcPct val="130000"/>
              </a:lnSpc>
              <a:buFontTx/>
              <a:buNone/>
              <a:defRPr lang="ko-KR" altLang="en-US" sz="20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3pPr>
            <a:lvl4pPr marL="0" indent="0" algn="l" defTabSz="914400" rtl="0" eaLnBrk="1" latinLnBrk="1" hangingPunct="1">
              <a:lnSpc>
                <a:spcPct val="130000"/>
              </a:lnSpc>
              <a:buFontTx/>
              <a:buNone/>
              <a:defRPr lang="ko-KR" altLang="en-US" sz="18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4pPr>
          </a:lstStyle>
          <a:p>
            <a:pPr lvl="0"/>
            <a:r>
              <a:rPr lang="en-US" altLang="ko-KR" dirty="0"/>
              <a:t>Name</a:t>
            </a:r>
            <a:endParaRPr lang="ko-KR" altLang="en-US" dirty="0"/>
          </a:p>
          <a:p>
            <a:pPr lvl="2"/>
            <a:r>
              <a:rPr lang="en-US" altLang="ko-KR" dirty="0"/>
              <a:t>2021.03.02</a:t>
            </a:r>
            <a:endParaRPr lang="ko-KR" altLang="en-US" dirty="0"/>
          </a:p>
          <a:p>
            <a:pPr lvl="3"/>
            <a:r>
              <a:rPr lang="en-US" altLang="ko-KR" dirty="0"/>
              <a:t>Email address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16C8E4F-6B55-4687-9212-E08DC8FEAE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7200" y="2214000"/>
            <a:ext cx="6011174" cy="782188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40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ko-KR" altLang="en-US" dirty="0"/>
              <a:t>객체지향프로그래밍 심화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3D47C2-6F9E-4AE2-A5B3-EDA61DCC73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6000" y="3286800"/>
            <a:ext cx="1905000" cy="443403"/>
          </a:xfrm>
          <a:prstGeom prst="rect">
            <a:avLst/>
          </a:prstGeom>
        </p:spPr>
        <p:txBody>
          <a:bodyPr/>
          <a:lstStyle>
            <a:lvl2pPr marL="0" indent="-9525" algn="l" defTabSz="914400" rtl="0" eaLnBrk="1" latinLnBrk="1" hangingPunct="1">
              <a:buNone/>
              <a:defRPr lang="ko-KR" altLang="en-US" sz="20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</a:lstStyle>
          <a:p>
            <a:pPr lvl="1"/>
            <a:r>
              <a:rPr lang="ko-KR" altLang="en-US" dirty="0"/>
              <a:t>오리엔테이션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B58177-76DB-4236-8856-D725D82B85E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5CE52E4-4E58-4436-B072-E61B6F2B610E}" type="datetimeFigureOut">
              <a:rPr lang="en-US" altLang="ko-KR" smtClean="0"/>
              <a:pPr/>
              <a:t>3/21/2023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B44623-3D84-4C9C-BD16-A5A737684DE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1">
                <a:latin typeface="나눔고딕" panose="020D0604000000000000" pitchFamily="50" charset="-127"/>
              </a:defRPr>
            </a:lvl1pPr>
          </a:lstStyle>
          <a:p>
            <a:r>
              <a:rPr lang="en-US" altLang="ko-KR" dirty="0"/>
              <a:t>ck.ac.kr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983381-B2E7-4375-BE36-F281E5CCE29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</a:defRPr>
            </a:lvl1pPr>
          </a:lstStyle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F60273-9724-4240-BB30-AC21C4BA7238}"/>
              </a:ext>
            </a:extLst>
          </p:cNvPr>
          <p:cNvSpPr/>
          <p:nvPr userDrawn="1"/>
        </p:nvSpPr>
        <p:spPr>
          <a:xfrm>
            <a:off x="754359" y="3076183"/>
            <a:ext cx="10707327" cy="15057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8875B9-69E2-4042-A2F3-FFC0A54C62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860" y="607115"/>
            <a:ext cx="1131826" cy="66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16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3FED4B4-744A-4C74-86B1-D3CD36C155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764" y="253192"/>
            <a:ext cx="489936" cy="48869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FB297D5-ECE1-4D70-B0F3-85863D34BBAA}"/>
              </a:ext>
            </a:extLst>
          </p:cNvPr>
          <p:cNvSpPr/>
          <p:nvPr userDrawn="1"/>
        </p:nvSpPr>
        <p:spPr>
          <a:xfrm>
            <a:off x="0" y="-1"/>
            <a:ext cx="12192000" cy="99508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BB50A3-661A-4D8D-84E1-068059373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299" y="211908"/>
            <a:ext cx="11812155" cy="694417"/>
          </a:xfrm>
          <a:prstGeom prst="rect">
            <a:avLst/>
          </a:prstGeom>
        </p:spPr>
        <p:txBody>
          <a:bodyPr/>
          <a:lstStyle>
            <a:lvl1pPr>
              <a:defRPr lang="ko-KR" altLang="en-US" sz="4400" b="1" kern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C335A1-90B7-4F50-B216-0576D6335DE9}"/>
              </a:ext>
            </a:extLst>
          </p:cNvPr>
          <p:cNvSpPr/>
          <p:nvPr userDrawn="1"/>
        </p:nvSpPr>
        <p:spPr>
          <a:xfrm>
            <a:off x="0" y="658057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날짜 개체 틀 3">
            <a:extLst>
              <a:ext uri="{FF2B5EF4-FFF2-40B4-BE49-F238E27FC236}">
                <a16:creationId xmlns:a16="http://schemas.microsoft.com/office/drawing/2014/main" id="{A2EAF9DD-0D53-49DC-A84F-6E19D72F9223}"/>
              </a:ext>
            </a:extLst>
          </p:cNvPr>
          <p:cNvSpPr txBox="1">
            <a:spLocks/>
          </p:cNvSpPr>
          <p:nvPr userDrawn="1"/>
        </p:nvSpPr>
        <p:spPr>
          <a:xfrm>
            <a:off x="42069" y="653811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날짜 개체 틀 23">
            <a:extLst>
              <a:ext uri="{FF2B5EF4-FFF2-40B4-BE49-F238E27FC236}">
                <a16:creationId xmlns:a16="http://schemas.microsoft.com/office/drawing/2014/main" id="{C4E1F17A-3C2C-4CC5-A512-635D8789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52E4-4E58-4436-B072-E61B6F2B610E}" type="datetimeFigureOut">
              <a:rPr lang="en-US" altLang="ko-KR" smtClean="0"/>
              <a:pPr/>
              <a:t>3/21/2023</a:t>
            </a:fld>
            <a:endParaRPr lang="en-US" dirty="0"/>
          </a:p>
        </p:txBody>
      </p:sp>
      <p:sp>
        <p:nvSpPr>
          <p:cNvPr id="25" name="바닥글 개체 틀 24">
            <a:extLst>
              <a:ext uri="{FF2B5EF4-FFF2-40B4-BE49-F238E27FC236}">
                <a16:creationId xmlns:a16="http://schemas.microsoft.com/office/drawing/2014/main" id="{5C221DA7-11E4-478E-ADBD-668550B0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IIPL</a:t>
            </a:r>
            <a:endParaRPr lang="en-US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3CD9615-5D02-443B-9D45-DB33B4CD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09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E1073D6-255F-4FF2-9AFC-EDFD8340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D642BA-1F7E-40FE-8953-53AA275611AB}"/>
              </a:ext>
            </a:extLst>
          </p:cNvPr>
          <p:cNvSpPr/>
          <p:nvPr userDrawn="1"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868938AB-189A-401D-8819-295677A11AC2}"/>
              </a:ext>
            </a:extLst>
          </p:cNvPr>
          <p:cNvSpPr txBox="1">
            <a:spLocks/>
          </p:cNvSpPr>
          <p:nvPr userDrawn="1"/>
        </p:nvSpPr>
        <p:spPr>
          <a:xfrm>
            <a:off x="42069" y="656234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CE52E4-4E58-4436-B072-E61B6F2B610E}" type="datetimeFigureOut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3/21/2023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C75FC28-B8C4-4F83-8713-A87A747706D9}"/>
              </a:ext>
            </a:extLst>
          </p:cNvPr>
          <p:cNvSpPr txBox="1">
            <a:spLocks/>
          </p:cNvSpPr>
          <p:nvPr userDrawn="1"/>
        </p:nvSpPr>
        <p:spPr>
          <a:xfrm>
            <a:off x="4038599" y="65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lang="ko-KR" altLang="en-US" sz="1000" b="1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나눔고딕" panose="020D0604000000000000" pitchFamily="50" charset="-127"/>
              </a:rPr>
              <a:t>ck.ac.kr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5DB763F1-8DEF-412F-BBB9-42E9E3C14344}"/>
              </a:ext>
            </a:extLst>
          </p:cNvPr>
          <p:cNvSpPr txBox="1">
            <a:spLocks/>
          </p:cNvSpPr>
          <p:nvPr userDrawn="1"/>
        </p:nvSpPr>
        <p:spPr>
          <a:xfrm>
            <a:off x="11338957" y="6544079"/>
            <a:ext cx="853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lang="ko-KR" altLang="en-US" sz="10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1E35E8E-02CE-4456-B943-212403C084F4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‹#›</a:t>
            </a:fld>
            <a:endParaRPr lang="en-US" dirty="0">
              <a:latin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11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954E3-8714-469B-A8C5-56E04D1B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ABA24-8AD2-487F-B73D-FE6FA0F54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28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569D35-FD13-48A4-A45A-9F0DDFF12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5333034-80D4-4AC0-A983-A9E485EA5F90}"/>
              </a:ext>
            </a:extLst>
          </p:cNvPr>
          <p:cNvGrpSpPr/>
          <p:nvPr userDrawn="1"/>
        </p:nvGrpSpPr>
        <p:grpSpPr>
          <a:xfrm>
            <a:off x="0" y="6537716"/>
            <a:ext cx="12192000" cy="383394"/>
            <a:chOff x="218901" y="6005702"/>
            <a:chExt cx="12192000" cy="3833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E021711-E91A-4692-80AB-D0BAC6B6E9C5}"/>
                </a:ext>
              </a:extLst>
            </p:cNvPr>
            <p:cNvSpPr/>
            <p:nvPr userDrawn="1"/>
          </p:nvSpPr>
          <p:spPr>
            <a:xfrm>
              <a:off x="218901" y="6066431"/>
              <a:ext cx="12192000" cy="25319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날짜 개체 틀 3">
              <a:extLst>
                <a:ext uri="{FF2B5EF4-FFF2-40B4-BE49-F238E27FC236}">
                  <a16:creationId xmlns:a16="http://schemas.microsoft.com/office/drawing/2014/main" id="{291F8502-0BE6-4828-8C8F-D1103A9CFD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60970" y="6023971"/>
              <a:ext cx="89614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lang="ko-KR" altLang="en-US" sz="1000" kern="1200" smtClean="0">
                  <a:solidFill>
                    <a:schemeClr val="bg1"/>
                  </a:solidFill>
                  <a:latin typeface="+mn-ea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15CE52E4-4E58-4436-B072-E61B6F2B610E}" type="datetimeFigureOut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3/21/2023</a:t>
              </a:fld>
              <a:endParaRPr lang="en-US" dirty="0"/>
            </a:p>
          </p:txBody>
        </p:sp>
        <p:sp>
          <p:nvSpPr>
            <p:cNvPr id="12" name="바닥글 개체 틀 4">
              <a:extLst>
                <a:ext uri="{FF2B5EF4-FFF2-40B4-BE49-F238E27FC236}">
                  <a16:creationId xmlns:a16="http://schemas.microsoft.com/office/drawing/2014/main" id="{55EF8E73-FEB1-4D8B-BA0F-658DCA91011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257500" y="601444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lang="ko-KR" altLang="en-US" sz="1000" b="1" kern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나눔고딕" panose="020D0604000000000000" pitchFamily="50" charset="-127"/>
                </a:rPr>
                <a:t>ck.ac.kr</a:t>
              </a:r>
            </a:p>
          </p:txBody>
        </p:sp>
        <p:sp>
          <p:nvSpPr>
            <p:cNvPr id="13" name="슬라이드 번호 개체 틀 5">
              <a:extLst>
                <a:ext uri="{FF2B5EF4-FFF2-40B4-BE49-F238E27FC236}">
                  <a16:creationId xmlns:a16="http://schemas.microsoft.com/office/drawing/2014/main" id="{9DF27A7C-CF39-4C6D-B7CA-E795D648971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1557858" y="6005702"/>
              <a:ext cx="853043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r" defTabSz="914400" rtl="0" eaLnBrk="1" latinLnBrk="1" hangingPunct="1">
                <a:defRPr lang="ko-KR" altLang="en-US" sz="1000" b="1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1E35E8E-02CE-4456-B943-212403C084F4}" type="slidenum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‹#›</a:t>
              </a:fld>
              <a:endParaRPr lang="en-US" dirty="0">
                <a:latin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839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CD50E-689E-4B59-B8ED-107A0F50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6A435E-525F-417F-BE24-1A2689046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355A26-B131-461D-8393-E35B4DF9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AB6CBC-D2B4-4CEC-8531-11B82FD9DA98}"/>
              </a:ext>
            </a:extLst>
          </p:cNvPr>
          <p:cNvGrpSpPr/>
          <p:nvPr userDrawn="1"/>
        </p:nvGrpSpPr>
        <p:grpSpPr>
          <a:xfrm>
            <a:off x="0" y="6537716"/>
            <a:ext cx="12192000" cy="383394"/>
            <a:chOff x="218901" y="6005702"/>
            <a:chExt cx="12192000" cy="38339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3F5ABE6-4944-44EA-9FE9-B4C6F3B38838}"/>
                </a:ext>
              </a:extLst>
            </p:cNvPr>
            <p:cNvSpPr/>
            <p:nvPr userDrawn="1"/>
          </p:nvSpPr>
          <p:spPr>
            <a:xfrm>
              <a:off x="218901" y="6066431"/>
              <a:ext cx="12192000" cy="25319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날짜 개체 틀 3">
              <a:extLst>
                <a:ext uri="{FF2B5EF4-FFF2-40B4-BE49-F238E27FC236}">
                  <a16:creationId xmlns:a16="http://schemas.microsoft.com/office/drawing/2014/main" id="{34642553-CBBD-4E32-84B0-3318D42E4F8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60970" y="6023971"/>
              <a:ext cx="89614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lang="ko-KR" altLang="en-US" sz="1000" kern="1200" smtClean="0">
                  <a:solidFill>
                    <a:schemeClr val="bg1"/>
                  </a:solidFill>
                  <a:latin typeface="+mn-ea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15CE52E4-4E58-4436-B072-E61B6F2B610E}" type="datetimeFigureOut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3/21/2023</a:t>
              </a:fld>
              <a:endParaRPr lang="en-US" dirty="0"/>
            </a:p>
          </p:txBody>
        </p:sp>
        <p:sp>
          <p:nvSpPr>
            <p:cNvPr id="13" name="바닥글 개체 틀 4">
              <a:extLst>
                <a:ext uri="{FF2B5EF4-FFF2-40B4-BE49-F238E27FC236}">
                  <a16:creationId xmlns:a16="http://schemas.microsoft.com/office/drawing/2014/main" id="{BDF05623-084B-4EC3-87BF-2846BFBB5E5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257500" y="601444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lang="ko-KR" altLang="en-US" sz="1000" b="1" kern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나눔고딕" panose="020D0604000000000000" pitchFamily="50" charset="-127"/>
                </a:rPr>
                <a:t>ck.ac.kr</a:t>
              </a:r>
            </a:p>
          </p:txBody>
        </p:sp>
        <p:sp>
          <p:nvSpPr>
            <p:cNvPr id="14" name="슬라이드 번호 개체 틀 5">
              <a:extLst>
                <a:ext uri="{FF2B5EF4-FFF2-40B4-BE49-F238E27FC236}">
                  <a16:creationId xmlns:a16="http://schemas.microsoft.com/office/drawing/2014/main" id="{213CABE1-7763-4005-9306-833CF55507E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1557858" y="6005702"/>
              <a:ext cx="853043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r" defTabSz="914400" rtl="0" eaLnBrk="1" latinLnBrk="1" hangingPunct="1">
                <a:defRPr lang="ko-KR" altLang="en-US" sz="1000" b="1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1E35E8E-02CE-4456-B943-212403C084F4}" type="slidenum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‹#›</a:t>
              </a:fld>
              <a:endParaRPr lang="en-US" dirty="0">
                <a:latin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79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BD08C-097C-456D-9748-EDACFB32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EFF894-EF1E-463C-BD58-2D19A382D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2523FC1-3153-497C-AD79-463AC05B854F}"/>
              </a:ext>
            </a:extLst>
          </p:cNvPr>
          <p:cNvGrpSpPr/>
          <p:nvPr userDrawn="1"/>
        </p:nvGrpSpPr>
        <p:grpSpPr>
          <a:xfrm>
            <a:off x="0" y="6537716"/>
            <a:ext cx="12192000" cy="383394"/>
            <a:chOff x="218901" y="6005702"/>
            <a:chExt cx="12192000" cy="3833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7E96E57-F686-470B-AAF0-75591C95179A}"/>
                </a:ext>
              </a:extLst>
            </p:cNvPr>
            <p:cNvSpPr/>
            <p:nvPr userDrawn="1"/>
          </p:nvSpPr>
          <p:spPr>
            <a:xfrm>
              <a:off x="218901" y="6066431"/>
              <a:ext cx="12192000" cy="25319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날짜 개체 틀 3">
              <a:extLst>
                <a:ext uri="{FF2B5EF4-FFF2-40B4-BE49-F238E27FC236}">
                  <a16:creationId xmlns:a16="http://schemas.microsoft.com/office/drawing/2014/main" id="{1486389C-119D-4492-9BC4-12641A0E045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60970" y="6023971"/>
              <a:ext cx="89614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lang="ko-KR" altLang="en-US" sz="1000" kern="1200" smtClean="0">
                  <a:solidFill>
                    <a:schemeClr val="bg1"/>
                  </a:solidFill>
                  <a:latin typeface="+mn-ea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15CE52E4-4E58-4436-B072-E61B6F2B610E}" type="datetimeFigureOut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3/21/2023</a:t>
              </a:fld>
              <a:endParaRPr lang="en-US" dirty="0"/>
            </a:p>
          </p:txBody>
        </p:sp>
        <p:sp>
          <p:nvSpPr>
            <p:cNvPr id="12" name="바닥글 개체 틀 4">
              <a:extLst>
                <a:ext uri="{FF2B5EF4-FFF2-40B4-BE49-F238E27FC236}">
                  <a16:creationId xmlns:a16="http://schemas.microsoft.com/office/drawing/2014/main" id="{E300A4B7-2F94-4C8D-9CB1-DA2BC396240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257500" y="601444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lang="ko-KR" altLang="en-US" sz="1000" b="1" kern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나눔고딕" panose="020D0604000000000000" pitchFamily="50" charset="-127"/>
                </a:rPr>
                <a:t>ck.ac.kr</a:t>
              </a:r>
            </a:p>
          </p:txBody>
        </p:sp>
        <p:sp>
          <p:nvSpPr>
            <p:cNvPr id="13" name="슬라이드 번호 개체 틀 5">
              <a:extLst>
                <a:ext uri="{FF2B5EF4-FFF2-40B4-BE49-F238E27FC236}">
                  <a16:creationId xmlns:a16="http://schemas.microsoft.com/office/drawing/2014/main" id="{A271D037-A18F-4FC9-9DE0-DB1E24E4C90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1557858" y="6005702"/>
              <a:ext cx="853043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r" defTabSz="914400" rtl="0" eaLnBrk="1" latinLnBrk="1" hangingPunct="1">
                <a:defRPr lang="ko-KR" altLang="en-US" sz="1000" b="1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1E35E8E-02CE-4456-B943-212403C084F4}" type="slidenum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‹#›</a:t>
              </a:fld>
              <a:endParaRPr lang="en-US" dirty="0">
                <a:latin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4220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5D1484-C11F-4719-AFF1-180C6F27E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DF308E-1D61-450C-A54C-B5B9FAC3B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AEA8B27-8323-4224-B3CA-A98A41BC223B}"/>
              </a:ext>
            </a:extLst>
          </p:cNvPr>
          <p:cNvGrpSpPr/>
          <p:nvPr userDrawn="1"/>
        </p:nvGrpSpPr>
        <p:grpSpPr>
          <a:xfrm>
            <a:off x="0" y="6537716"/>
            <a:ext cx="12192000" cy="383394"/>
            <a:chOff x="218901" y="6005702"/>
            <a:chExt cx="12192000" cy="3833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7D96104-19FF-4802-B909-27AE3F76BE05}"/>
                </a:ext>
              </a:extLst>
            </p:cNvPr>
            <p:cNvSpPr/>
            <p:nvPr userDrawn="1"/>
          </p:nvSpPr>
          <p:spPr>
            <a:xfrm>
              <a:off x="218901" y="6066431"/>
              <a:ext cx="12192000" cy="25319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날짜 개체 틀 3">
              <a:extLst>
                <a:ext uri="{FF2B5EF4-FFF2-40B4-BE49-F238E27FC236}">
                  <a16:creationId xmlns:a16="http://schemas.microsoft.com/office/drawing/2014/main" id="{0D35BC11-C1D4-4B10-9BF4-5111025E0C0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60970" y="6023971"/>
              <a:ext cx="89614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lang="ko-KR" altLang="en-US" sz="1000" kern="1200" smtClean="0">
                  <a:solidFill>
                    <a:schemeClr val="bg1"/>
                  </a:solidFill>
                  <a:latin typeface="+mn-ea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15CE52E4-4E58-4436-B072-E61B6F2B610E}" type="datetimeFigureOut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3/21/2023</a:t>
              </a:fld>
              <a:endParaRPr lang="en-US" dirty="0"/>
            </a:p>
          </p:txBody>
        </p:sp>
        <p:sp>
          <p:nvSpPr>
            <p:cNvPr id="12" name="바닥글 개체 틀 4">
              <a:extLst>
                <a:ext uri="{FF2B5EF4-FFF2-40B4-BE49-F238E27FC236}">
                  <a16:creationId xmlns:a16="http://schemas.microsoft.com/office/drawing/2014/main" id="{E55E13E3-EC16-4490-BE41-C60A0D37A00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257500" y="601444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lang="ko-KR" altLang="en-US" sz="1000" b="1" kern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나눔고딕" panose="020D0604000000000000" pitchFamily="50" charset="-127"/>
                </a:rPr>
                <a:t>ck.ac.kr</a:t>
              </a:r>
            </a:p>
          </p:txBody>
        </p:sp>
        <p:sp>
          <p:nvSpPr>
            <p:cNvPr id="13" name="슬라이드 번호 개체 틀 5">
              <a:extLst>
                <a:ext uri="{FF2B5EF4-FFF2-40B4-BE49-F238E27FC236}">
                  <a16:creationId xmlns:a16="http://schemas.microsoft.com/office/drawing/2014/main" id="{80A046E3-3E71-4AE1-8D1C-4444C6C854A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1557858" y="6005702"/>
              <a:ext cx="853043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r" defTabSz="914400" rtl="0" eaLnBrk="1" latinLnBrk="1" hangingPunct="1">
                <a:defRPr lang="ko-KR" altLang="en-US" sz="1000" b="1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1E35E8E-02CE-4456-B943-212403C084F4}" type="slidenum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‹#›</a:t>
              </a:fld>
              <a:endParaRPr lang="en-US" dirty="0">
                <a:latin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1656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3630A9-AFD1-4856-AAED-EC0C0E723E12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2BB8-FE2A-41E7-96B9-5A3DC7588F7B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707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3630A9-AFD1-4856-AAED-EC0C0E723E12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2BB8-FE2A-41E7-96B9-5A3DC7588F7B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EBB506-6988-4AA1-A16A-00877FC2CC41}"/>
              </a:ext>
            </a:extLst>
          </p:cNvPr>
          <p:cNvGrpSpPr/>
          <p:nvPr userDrawn="1"/>
        </p:nvGrpSpPr>
        <p:grpSpPr>
          <a:xfrm>
            <a:off x="2916262" y="647786"/>
            <a:ext cx="7061890" cy="5222558"/>
            <a:chOff x="2668612" y="735058"/>
            <a:chExt cx="7061890" cy="522255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CC6306-369E-4ECC-A63C-3CA630D76CBE}"/>
                </a:ext>
              </a:extLst>
            </p:cNvPr>
            <p:cNvSpPr txBox="1"/>
            <p:nvPr/>
          </p:nvSpPr>
          <p:spPr>
            <a:xfrm>
              <a:off x="3387395" y="735058"/>
              <a:ext cx="242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Title1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87BB9BA-80A8-4114-9D89-831DCA655C4C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3314946" y="138139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01AC887-E2CD-452D-9156-3B0A7F8D9F8B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3314946" y="244466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5414F2-97CF-4C11-93BC-D5BD9D5486BF}"/>
                </a:ext>
              </a:extLst>
            </p:cNvPr>
            <p:cNvSpPr txBox="1"/>
            <p:nvPr/>
          </p:nvSpPr>
          <p:spPr>
            <a:xfrm>
              <a:off x="3387394" y="1798327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Title2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767A52F-E083-4F09-A0BA-E6D3686E8C43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3507927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579DC1-8591-4325-9055-FC3E340616BB}"/>
                </a:ext>
              </a:extLst>
            </p:cNvPr>
            <p:cNvSpPr txBox="1"/>
            <p:nvPr/>
          </p:nvSpPr>
          <p:spPr>
            <a:xfrm>
              <a:off x="3387394" y="2861594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Title3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A588D27-07A1-4CD0-BF0F-4BDD5917B052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4571191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8904AD-AF7B-4DB1-81EE-4F7FAF5E0BFD}"/>
                </a:ext>
              </a:extLst>
            </p:cNvPr>
            <p:cNvSpPr txBox="1"/>
            <p:nvPr/>
          </p:nvSpPr>
          <p:spPr>
            <a:xfrm>
              <a:off x="3387394" y="3924858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Title4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1D69E74-970D-4586-BF9A-9BF09271BC0D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5634452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7E26E6-830D-4FA6-BF41-7000351F410E}"/>
                </a:ext>
              </a:extLst>
            </p:cNvPr>
            <p:cNvSpPr txBox="1"/>
            <p:nvPr/>
          </p:nvSpPr>
          <p:spPr>
            <a:xfrm>
              <a:off x="3387394" y="4988119"/>
              <a:ext cx="6343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Title5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CF1E38B-E133-4D39-AED9-A3ADB11F8726}"/>
                </a:ext>
              </a:extLst>
            </p:cNvPr>
            <p:cNvGrpSpPr/>
            <p:nvPr/>
          </p:nvGrpSpPr>
          <p:grpSpPr>
            <a:xfrm>
              <a:off x="2668612" y="1058224"/>
              <a:ext cx="646334" cy="4899392"/>
              <a:chOff x="1643950" y="1354720"/>
              <a:chExt cx="646334" cy="4899392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D61D32C-2434-445D-9D5C-EA64E0F59EB3}"/>
                  </a:ext>
                </a:extLst>
              </p:cNvPr>
              <p:cNvCxnSpPr>
                <a:stCxn id="22" idx="2"/>
                <a:endCxn id="23" idx="0"/>
              </p:cNvCxnSpPr>
              <p:nvPr/>
            </p:nvCxnSpPr>
            <p:spPr>
              <a:xfrm>
                <a:off x="1967117" y="2001051"/>
                <a:ext cx="0" cy="416939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3DB6EBC-6424-442A-B3A4-050D6252A39E}"/>
                  </a:ext>
                </a:extLst>
              </p:cNvPr>
              <p:cNvSpPr/>
              <p:nvPr/>
            </p:nvSpPr>
            <p:spPr>
              <a:xfrm>
                <a:off x="1643950" y="13547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920D775-733F-4FF3-92B3-B2B1CFAA2988}"/>
                  </a:ext>
                </a:extLst>
              </p:cNvPr>
              <p:cNvSpPr/>
              <p:nvPr/>
            </p:nvSpPr>
            <p:spPr>
              <a:xfrm>
                <a:off x="1643950" y="241799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6D974E1F-4275-401B-A43E-C131B82BEA03}"/>
                  </a:ext>
                </a:extLst>
              </p:cNvPr>
              <p:cNvCxnSpPr>
                <a:stCxn id="23" idx="2"/>
                <a:endCxn id="25" idx="0"/>
              </p:cNvCxnSpPr>
              <p:nvPr/>
            </p:nvCxnSpPr>
            <p:spPr>
              <a:xfrm>
                <a:off x="1967117" y="3064321"/>
                <a:ext cx="0" cy="416935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FA732D2-6909-4883-9B80-96C43D6E2988}"/>
                  </a:ext>
                </a:extLst>
              </p:cNvPr>
              <p:cNvSpPr/>
              <p:nvPr/>
            </p:nvSpPr>
            <p:spPr>
              <a:xfrm>
                <a:off x="1643950" y="3481256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8FB2127-A7E5-4C72-A144-2E1F28FE2C12}"/>
                  </a:ext>
                </a:extLst>
              </p:cNvPr>
              <p:cNvSpPr/>
              <p:nvPr/>
            </p:nvSpPr>
            <p:spPr>
              <a:xfrm>
                <a:off x="1643950" y="45445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0D32D71A-C1BF-4D11-A7CF-F70F71D2A48B}"/>
                  </a:ext>
                </a:extLst>
              </p:cNvPr>
              <p:cNvCxnSpPr>
                <a:stCxn id="25" idx="2"/>
                <a:endCxn id="26" idx="0"/>
              </p:cNvCxnSpPr>
              <p:nvPr/>
            </p:nvCxnSpPr>
            <p:spPr>
              <a:xfrm>
                <a:off x="1967117" y="4127587"/>
                <a:ext cx="0" cy="416933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F860A10-65FA-4461-83D5-F8AA958ED152}"/>
                  </a:ext>
                </a:extLst>
              </p:cNvPr>
              <p:cNvSpPr/>
              <p:nvPr/>
            </p:nvSpPr>
            <p:spPr>
              <a:xfrm>
                <a:off x="1643950" y="5607781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5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E1F8F4C5-1B29-4F1E-967C-94215B098CE5}"/>
                  </a:ext>
                </a:extLst>
              </p:cNvPr>
              <p:cNvCxnSpPr>
                <a:stCxn id="26" idx="2"/>
                <a:endCxn id="28" idx="0"/>
              </p:cNvCxnSpPr>
              <p:nvPr/>
            </p:nvCxnSpPr>
            <p:spPr>
              <a:xfrm>
                <a:off x="1967117" y="5190851"/>
                <a:ext cx="0" cy="41693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0886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3630A9-AFD1-4856-AAED-EC0C0E723E12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2BB8-FE2A-41E7-96B9-5A3DC7588F7B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4CD25D1-D4B4-42AE-A6AC-8C589B311374}"/>
              </a:ext>
            </a:extLst>
          </p:cNvPr>
          <p:cNvGrpSpPr/>
          <p:nvPr userDrawn="1"/>
        </p:nvGrpSpPr>
        <p:grpSpPr>
          <a:xfrm>
            <a:off x="2916262" y="647786"/>
            <a:ext cx="7061890" cy="5422431"/>
            <a:chOff x="2916262" y="647786"/>
            <a:chExt cx="7061890" cy="542243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3EBB506-6988-4AA1-A16A-00877FC2CC41}"/>
                </a:ext>
              </a:extLst>
            </p:cNvPr>
            <p:cNvGrpSpPr/>
            <p:nvPr userDrawn="1"/>
          </p:nvGrpSpPr>
          <p:grpSpPr>
            <a:xfrm>
              <a:off x="2916262" y="647786"/>
              <a:ext cx="7061890" cy="5222558"/>
              <a:chOff x="2668612" y="735058"/>
              <a:chExt cx="7061890" cy="522255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CC6306-369E-4ECC-A63C-3CA630D76CBE}"/>
                  </a:ext>
                </a:extLst>
              </p:cNvPr>
              <p:cNvSpPr txBox="1"/>
              <p:nvPr/>
            </p:nvSpPr>
            <p:spPr>
              <a:xfrm>
                <a:off x="3387395" y="735058"/>
                <a:ext cx="24214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Title1</a:t>
                </a:r>
                <a:endPara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BB9BA-80A8-4114-9D89-831DCA655C4C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3314946" y="1381390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801AC887-E2CD-452D-9156-3B0A7F8D9F8B}"/>
                  </a:ext>
                </a:extLst>
              </p:cNvPr>
              <p:cNvCxnSpPr>
                <a:cxnSpLocks/>
                <a:stCxn id="23" idx="3"/>
              </p:cNvCxnSpPr>
              <p:nvPr/>
            </p:nvCxnSpPr>
            <p:spPr>
              <a:xfrm>
                <a:off x="3314946" y="2444660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5414F2-97CF-4C11-93BC-D5BD9D5486BF}"/>
                  </a:ext>
                </a:extLst>
              </p:cNvPr>
              <p:cNvSpPr txBox="1"/>
              <p:nvPr/>
            </p:nvSpPr>
            <p:spPr>
              <a:xfrm>
                <a:off x="3387394" y="1798327"/>
                <a:ext cx="32397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Title2</a:t>
                </a:r>
                <a:endPara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5767A52F-E083-4F09-A0BA-E6D3686E8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4946" y="3507927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579DC1-8591-4325-9055-FC3E340616BB}"/>
                  </a:ext>
                </a:extLst>
              </p:cNvPr>
              <p:cNvSpPr txBox="1"/>
              <p:nvPr/>
            </p:nvSpPr>
            <p:spPr>
              <a:xfrm>
                <a:off x="3387394" y="2861594"/>
                <a:ext cx="32397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Title3</a:t>
                </a:r>
                <a:endPara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4A588D27-07A1-4CD0-BF0F-4BDD5917B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4946" y="4571191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8904AD-AF7B-4DB1-81EE-4F7FAF5E0BFD}"/>
                  </a:ext>
                </a:extLst>
              </p:cNvPr>
              <p:cNvSpPr txBox="1"/>
              <p:nvPr/>
            </p:nvSpPr>
            <p:spPr>
              <a:xfrm>
                <a:off x="3387394" y="3924858"/>
                <a:ext cx="32397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Title4</a:t>
                </a:r>
                <a:endPara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1D69E74-970D-4586-BF9A-9BF09271B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4946" y="5634452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7E26E6-830D-4FA6-BF41-7000351F410E}"/>
                  </a:ext>
                </a:extLst>
              </p:cNvPr>
              <p:cNvSpPr txBox="1"/>
              <p:nvPr/>
            </p:nvSpPr>
            <p:spPr>
              <a:xfrm>
                <a:off x="3387394" y="4988119"/>
                <a:ext cx="63431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Title5</a:t>
                </a:r>
                <a:endPara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CF1E38B-E133-4D39-AED9-A3ADB11F8726}"/>
                  </a:ext>
                </a:extLst>
              </p:cNvPr>
              <p:cNvGrpSpPr/>
              <p:nvPr/>
            </p:nvGrpSpPr>
            <p:grpSpPr>
              <a:xfrm>
                <a:off x="2668612" y="1058224"/>
                <a:ext cx="646334" cy="4899392"/>
                <a:chOff x="1643950" y="1354720"/>
                <a:chExt cx="646334" cy="4899392"/>
              </a:xfrm>
            </p:grpSpPr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CD61D32C-2434-445D-9D5C-EA64E0F59EB3}"/>
                    </a:ext>
                  </a:extLst>
                </p:cNvPr>
                <p:cNvCxnSpPr>
                  <a:stCxn id="22" idx="2"/>
                  <a:endCxn id="23" idx="0"/>
                </p:cNvCxnSpPr>
                <p:nvPr/>
              </p:nvCxnSpPr>
              <p:spPr>
                <a:xfrm>
                  <a:off x="1967117" y="2001051"/>
                  <a:ext cx="0" cy="416939"/>
                </a:xfrm>
                <a:prstGeom prst="line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D3DB6EBC-6424-442A-B3A4-050D6252A39E}"/>
                    </a:ext>
                  </a:extLst>
                </p:cNvPr>
                <p:cNvSpPr/>
                <p:nvPr/>
              </p:nvSpPr>
              <p:spPr>
                <a:xfrm>
                  <a:off x="1643950" y="1354720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1</a:t>
                  </a:r>
                  <a:endParaRPr lang="ko-KR" altLang="en-US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B920D775-733F-4FF3-92B3-B2B1CFAA2988}"/>
                    </a:ext>
                  </a:extLst>
                </p:cNvPr>
                <p:cNvSpPr/>
                <p:nvPr/>
              </p:nvSpPr>
              <p:spPr>
                <a:xfrm>
                  <a:off x="1643950" y="2417990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</a:t>
                  </a:r>
                  <a:endParaRPr lang="ko-KR" altLang="en-US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6D974E1F-4275-401B-A43E-C131B82BEA03}"/>
                    </a:ext>
                  </a:extLst>
                </p:cNvPr>
                <p:cNvCxnSpPr>
                  <a:stCxn id="23" idx="2"/>
                  <a:endCxn id="25" idx="0"/>
                </p:cNvCxnSpPr>
                <p:nvPr/>
              </p:nvCxnSpPr>
              <p:spPr>
                <a:xfrm>
                  <a:off x="1967117" y="3064321"/>
                  <a:ext cx="0" cy="416935"/>
                </a:xfrm>
                <a:prstGeom prst="line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FA732D2-6909-4883-9B80-96C43D6E2988}"/>
                    </a:ext>
                  </a:extLst>
                </p:cNvPr>
                <p:cNvSpPr/>
                <p:nvPr/>
              </p:nvSpPr>
              <p:spPr>
                <a:xfrm>
                  <a:off x="1643950" y="3481256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3</a:t>
                  </a:r>
                  <a:endParaRPr lang="ko-KR" altLang="en-US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68FB2127-A7E5-4C72-A144-2E1F28FE2C12}"/>
                    </a:ext>
                  </a:extLst>
                </p:cNvPr>
                <p:cNvSpPr/>
                <p:nvPr/>
              </p:nvSpPr>
              <p:spPr>
                <a:xfrm>
                  <a:off x="1643950" y="4544520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4</a:t>
                  </a:r>
                  <a:endParaRPr lang="ko-KR" altLang="en-US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0D32D71A-C1BF-4D11-A7CF-F70F71D2A48B}"/>
                    </a:ext>
                  </a:extLst>
                </p:cNvPr>
                <p:cNvCxnSpPr>
                  <a:stCxn id="25" idx="2"/>
                  <a:endCxn id="26" idx="0"/>
                </p:cNvCxnSpPr>
                <p:nvPr/>
              </p:nvCxnSpPr>
              <p:spPr>
                <a:xfrm>
                  <a:off x="1967117" y="4127587"/>
                  <a:ext cx="0" cy="416933"/>
                </a:xfrm>
                <a:prstGeom prst="line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BF860A10-65FA-4461-83D5-F8AA958ED152}"/>
                    </a:ext>
                  </a:extLst>
                </p:cNvPr>
                <p:cNvSpPr/>
                <p:nvPr/>
              </p:nvSpPr>
              <p:spPr>
                <a:xfrm>
                  <a:off x="1643950" y="5607781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5</a:t>
                  </a:r>
                  <a:endParaRPr lang="ko-KR" altLang="en-US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E1F8F4C5-1B29-4F1E-967C-94215B098CE5}"/>
                    </a:ext>
                  </a:extLst>
                </p:cNvPr>
                <p:cNvCxnSpPr>
                  <a:stCxn id="26" idx="2"/>
                  <a:endCxn id="28" idx="0"/>
                </p:cNvCxnSpPr>
                <p:nvPr/>
              </p:nvCxnSpPr>
              <p:spPr>
                <a:xfrm>
                  <a:off x="1967117" y="5190851"/>
                  <a:ext cx="0" cy="416930"/>
                </a:xfrm>
                <a:prstGeom prst="line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499068F-789C-41B5-B62D-533629834776}"/>
                </a:ext>
              </a:extLst>
            </p:cNvPr>
            <p:cNvGrpSpPr/>
            <p:nvPr userDrawn="1"/>
          </p:nvGrpSpPr>
          <p:grpSpPr>
            <a:xfrm>
              <a:off x="3802839" y="1288752"/>
              <a:ext cx="3556138" cy="523220"/>
              <a:chOff x="3812911" y="1312822"/>
              <a:chExt cx="3556138" cy="523220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B14420-5A0A-481F-9B50-4C14210490A7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Subtitle1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F071EC-6E99-4D76-8C7A-8F2D6A5D6E26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Subtitle2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ED7433-BD8D-449F-84B6-94B2A160864E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Subtitle3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C6AF3F-6315-4C3B-85CE-14B5E18EB5F5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Subtitle4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4263FBA-390F-44DA-A850-0B8383622D26}"/>
                </a:ext>
              </a:extLst>
            </p:cNvPr>
            <p:cNvGrpSpPr/>
            <p:nvPr userDrawn="1"/>
          </p:nvGrpSpPr>
          <p:grpSpPr>
            <a:xfrm>
              <a:off x="3802839" y="2353972"/>
              <a:ext cx="3556138" cy="523220"/>
              <a:chOff x="3812911" y="1312822"/>
              <a:chExt cx="3556138" cy="52322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99B693E-6F8A-41EB-AFFB-B27FC230B2D8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Subtitle1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281D95-9175-4D1F-BA08-EB1FF0DDE2F5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Subtitle2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8A5A53-84C5-48EC-85C4-04266521DE2D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Subtitle3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750E6C3-656F-44CB-98CD-75DE5CD89440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Subtitle4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095116F-25DE-4247-898D-6871A47122BC}"/>
                </a:ext>
              </a:extLst>
            </p:cNvPr>
            <p:cNvGrpSpPr/>
            <p:nvPr userDrawn="1"/>
          </p:nvGrpSpPr>
          <p:grpSpPr>
            <a:xfrm>
              <a:off x="3812911" y="3416899"/>
              <a:ext cx="3556138" cy="523220"/>
              <a:chOff x="3812911" y="1312822"/>
              <a:chExt cx="3556138" cy="52322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0E6475-64A3-4A74-B425-56ED84130A95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Subtitle1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D58B04-0471-4FE8-A6BF-086D392F58E2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Subtitle2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73F4A34-10D6-44AD-A1D1-F6385BC46DF3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Subtitle3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94648E0-CF8D-4C2B-9FAF-D40A76ACED0E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Subtitle4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CBC098EA-47E8-4B37-AD8C-4EB09A347D6E}"/>
                </a:ext>
              </a:extLst>
            </p:cNvPr>
            <p:cNvGrpSpPr/>
            <p:nvPr userDrawn="1"/>
          </p:nvGrpSpPr>
          <p:grpSpPr>
            <a:xfrm>
              <a:off x="3802839" y="4483734"/>
              <a:ext cx="3556138" cy="523220"/>
              <a:chOff x="3812911" y="1312822"/>
              <a:chExt cx="3556138" cy="52322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29BCD21-DC5B-4B34-966F-64F07EDC0008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Subtitle1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2CB8E18-C983-45B1-BDA2-30A292DF1D47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Subtitle2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44F97C6-B61F-4C7F-B9CE-21BF52E6BF1B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Subtitle3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D9EC8F8-F874-4CAE-8751-D7B9B38BC0D1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Subtitle4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6F76554-DF11-4426-99D6-B3F84FB2F742}"/>
                </a:ext>
              </a:extLst>
            </p:cNvPr>
            <p:cNvGrpSpPr/>
            <p:nvPr userDrawn="1"/>
          </p:nvGrpSpPr>
          <p:grpSpPr>
            <a:xfrm>
              <a:off x="3792767" y="5546997"/>
              <a:ext cx="3556138" cy="523220"/>
              <a:chOff x="3812911" y="1312822"/>
              <a:chExt cx="3556138" cy="523220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9222E68-6D38-4248-888B-94CA341624CF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Subtitle1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52E47F8-1E09-4717-A477-24F4B9991F1E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Subtitle2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7A8943-A84A-4A42-B0A6-AA4E3F436FC5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Subtitle3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05E2B0-6C79-474B-A643-4FA677885654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Subtitle4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2674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3630A9-AFD1-4856-AAED-EC0C0E723E12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2BB8-FE2A-41E7-96B9-5A3DC7588F7B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EBB506-6988-4AA1-A16A-00877FC2CC41}"/>
              </a:ext>
            </a:extLst>
          </p:cNvPr>
          <p:cNvGrpSpPr/>
          <p:nvPr userDrawn="1"/>
        </p:nvGrpSpPr>
        <p:grpSpPr>
          <a:xfrm>
            <a:off x="2916262" y="647786"/>
            <a:ext cx="7061890" cy="5222558"/>
            <a:chOff x="2668612" y="735058"/>
            <a:chExt cx="7061890" cy="522255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CC6306-369E-4ECC-A63C-3CA630D76CBE}"/>
                </a:ext>
              </a:extLst>
            </p:cNvPr>
            <p:cNvSpPr txBox="1"/>
            <p:nvPr/>
          </p:nvSpPr>
          <p:spPr>
            <a:xfrm>
              <a:off x="3387395" y="735058"/>
              <a:ext cx="242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Abstract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87BB9BA-80A8-4114-9D89-831DCA655C4C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3314946" y="138139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01AC887-E2CD-452D-9156-3B0A7F8D9F8B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3314946" y="244466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5414F2-97CF-4C11-93BC-D5BD9D5486BF}"/>
                </a:ext>
              </a:extLst>
            </p:cNvPr>
            <p:cNvSpPr txBox="1"/>
            <p:nvPr/>
          </p:nvSpPr>
          <p:spPr>
            <a:xfrm>
              <a:off x="3387394" y="1798327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Introduction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767A52F-E083-4F09-A0BA-E6D3686E8C43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3507927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579DC1-8591-4325-9055-FC3E340616BB}"/>
                </a:ext>
              </a:extLst>
            </p:cNvPr>
            <p:cNvSpPr txBox="1"/>
            <p:nvPr/>
          </p:nvSpPr>
          <p:spPr>
            <a:xfrm>
              <a:off x="3387394" y="2861594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Approach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A588D27-07A1-4CD0-BF0F-4BDD5917B052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4571191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8904AD-AF7B-4DB1-81EE-4F7FAF5E0BFD}"/>
                </a:ext>
              </a:extLst>
            </p:cNvPr>
            <p:cNvSpPr txBox="1"/>
            <p:nvPr/>
          </p:nvSpPr>
          <p:spPr>
            <a:xfrm>
              <a:off x="3387394" y="3924858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Application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1D69E74-970D-4586-BF9A-9BF09271BC0D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5634452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7E26E6-830D-4FA6-BF41-7000351F410E}"/>
                </a:ext>
              </a:extLst>
            </p:cNvPr>
            <p:cNvSpPr txBox="1"/>
            <p:nvPr/>
          </p:nvSpPr>
          <p:spPr>
            <a:xfrm>
              <a:off x="3387394" y="4988119"/>
              <a:ext cx="6343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Limitation &amp; Future Work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CF1E38B-E133-4D39-AED9-A3ADB11F8726}"/>
                </a:ext>
              </a:extLst>
            </p:cNvPr>
            <p:cNvGrpSpPr/>
            <p:nvPr/>
          </p:nvGrpSpPr>
          <p:grpSpPr>
            <a:xfrm>
              <a:off x="2668612" y="1058224"/>
              <a:ext cx="646334" cy="4899392"/>
              <a:chOff x="1643950" y="1354720"/>
              <a:chExt cx="646334" cy="4899392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D61D32C-2434-445D-9D5C-EA64E0F59EB3}"/>
                  </a:ext>
                </a:extLst>
              </p:cNvPr>
              <p:cNvCxnSpPr>
                <a:stCxn id="22" idx="2"/>
                <a:endCxn id="23" idx="0"/>
              </p:cNvCxnSpPr>
              <p:nvPr/>
            </p:nvCxnSpPr>
            <p:spPr>
              <a:xfrm>
                <a:off x="1967117" y="2001051"/>
                <a:ext cx="0" cy="416939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3DB6EBC-6424-442A-B3A4-050D6252A39E}"/>
                  </a:ext>
                </a:extLst>
              </p:cNvPr>
              <p:cNvSpPr/>
              <p:nvPr/>
            </p:nvSpPr>
            <p:spPr>
              <a:xfrm>
                <a:off x="1643950" y="13547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920D775-733F-4FF3-92B3-B2B1CFAA2988}"/>
                  </a:ext>
                </a:extLst>
              </p:cNvPr>
              <p:cNvSpPr/>
              <p:nvPr/>
            </p:nvSpPr>
            <p:spPr>
              <a:xfrm>
                <a:off x="1643950" y="241799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6D974E1F-4275-401B-A43E-C131B82BEA03}"/>
                  </a:ext>
                </a:extLst>
              </p:cNvPr>
              <p:cNvCxnSpPr>
                <a:stCxn id="23" idx="2"/>
                <a:endCxn id="25" idx="0"/>
              </p:cNvCxnSpPr>
              <p:nvPr/>
            </p:nvCxnSpPr>
            <p:spPr>
              <a:xfrm>
                <a:off x="1967117" y="3064321"/>
                <a:ext cx="0" cy="416935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FA732D2-6909-4883-9B80-96C43D6E2988}"/>
                  </a:ext>
                </a:extLst>
              </p:cNvPr>
              <p:cNvSpPr/>
              <p:nvPr/>
            </p:nvSpPr>
            <p:spPr>
              <a:xfrm>
                <a:off x="1643950" y="3481256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8FB2127-A7E5-4C72-A144-2E1F28FE2C12}"/>
                  </a:ext>
                </a:extLst>
              </p:cNvPr>
              <p:cNvSpPr/>
              <p:nvPr/>
            </p:nvSpPr>
            <p:spPr>
              <a:xfrm>
                <a:off x="1643950" y="45445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0D32D71A-C1BF-4D11-A7CF-F70F71D2A48B}"/>
                  </a:ext>
                </a:extLst>
              </p:cNvPr>
              <p:cNvCxnSpPr>
                <a:stCxn id="25" idx="2"/>
                <a:endCxn id="26" idx="0"/>
              </p:cNvCxnSpPr>
              <p:nvPr/>
            </p:nvCxnSpPr>
            <p:spPr>
              <a:xfrm>
                <a:off x="1967117" y="4127587"/>
                <a:ext cx="0" cy="416933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F860A10-65FA-4461-83D5-F8AA958ED152}"/>
                  </a:ext>
                </a:extLst>
              </p:cNvPr>
              <p:cNvSpPr/>
              <p:nvPr/>
            </p:nvSpPr>
            <p:spPr>
              <a:xfrm>
                <a:off x="1643950" y="5607781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5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E1F8F4C5-1B29-4F1E-967C-94215B098CE5}"/>
                  </a:ext>
                </a:extLst>
              </p:cNvPr>
              <p:cNvCxnSpPr>
                <a:stCxn id="26" idx="2"/>
                <a:endCxn id="28" idx="0"/>
              </p:cNvCxnSpPr>
              <p:nvPr/>
            </p:nvCxnSpPr>
            <p:spPr>
              <a:xfrm>
                <a:off x="1967117" y="5190851"/>
                <a:ext cx="0" cy="41693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19753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F6406585-3042-4997-9AFE-357A67BB82AF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5B69F4-452C-4A47-86CC-332E87FADBD8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14257A9-9EF2-45DC-A7C1-7027457840DC}"/>
              </a:ext>
            </a:extLst>
          </p:cNvPr>
          <p:cNvGrpSpPr/>
          <p:nvPr userDrawn="1"/>
        </p:nvGrpSpPr>
        <p:grpSpPr>
          <a:xfrm>
            <a:off x="2916262" y="647786"/>
            <a:ext cx="7061890" cy="5222558"/>
            <a:chOff x="2668612" y="735058"/>
            <a:chExt cx="7061890" cy="522255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8FF15B-6772-4BC1-BE15-6C91516240AB}"/>
                </a:ext>
              </a:extLst>
            </p:cNvPr>
            <p:cNvSpPr txBox="1"/>
            <p:nvPr/>
          </p:nvSpPr>
          <p:spPr>
            <a:xfrm>
              <a:off x="3387395" y="735058"/>
              <a:ext cx="242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Abstract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0D52015-92EB-43A5-A8AA-466B20AE1B8F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3314946" y="138139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81DEFD6-2EA1-47FB-9ED2-1A80FA21ED65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3314946" y="244466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5A497D-D93D-4CF0-A83D-D9BDF071120B}"/>
                </a:ext>
              </a:extLst>
            </p:cNvPr>
            <p:cNvSpPr txBox="1"/>
            <p:nvPr/>
          </p:nvSpPr>
          <p:spPr>
            <a:xfrm>
              <a:off x="3387394" y="1798327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Introduction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BB3AFBB-C4A2-440C-8434-1508DAE0BB8F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3507927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CC194F8-550C-4C12-B1BD-862B13FD2545}"/>
                </a:ext>
              </a:extLst>
            </p:cNvPr>
            <p:cNvSpPr txBox="1"/>
            <p:nvPr/>
          </p:nvSpPr>
          <p:spPr>
            <a:xfrm>
              <a:off x="3387394" y="2861594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Approach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C86B7EE-8AD2-4AFE-A6B6-D6728FE78A32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4571191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DC6498-3AE2-4661-9539-802350C06C7A}"/>
                </a:ext>
              </a:extLst>
            </p:cNvPr>
            <p:cNvSpPr txBox="1"/>
            <p:nvPr/>
          </p:nvSpPr>
          <p:spPr>
            <a:xfrm>
              <a:off x="3387394" y="3924858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Application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2505E35-B17E-44C1-A3BF-8BEA8B65EF3F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5634452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EF71A2-7698-4B17-980A-8572D6CF48E7}"/>
                </a:ext>
              </a:extLst>
            </p:cNvPr>
            <p:cNvSpPr txBox="1"/>
            <p:nvPr/>
          </p:nvSpPr>
          <p:spPr>
            <a:xfrm>
              <a:off x="3387394" y="4988119"/>
              <a:ext cx="6343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Limitation &amp; Future Work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6E62ABA-74CD-4C4C-A55F-F29D39208B9A}"/>
                </a:ext>
              </a:extLst>
            </p:cNvPr>
            <p:cNvGrpSpPr/>
            <p:nvPr/>
          </p:nvGrpSpPr>
          <p:grpSpPr>
            <a:xfrm>
              <a:off x="2668612" y="1058224"/>
              <a:ext cx="646334" cy="4899392"/>
              <a:chOff x="1643950" y="1354720"/>
              <a:chExt cx="646334" cy="4899392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CB174E0-3C8C-4255-A8A6-EDE378E21E5C}"/>
                  </a:ext>
                </a:extLst>
              </p:cNvPr>
              <p:cNvCxnSpPr>
                <a:stCxn id="45" idx="2"/>
                <a:endCxn id="46" idx="0"/>
              </p:cNvCxnSpPr>
              <p:nvPr/>
            </p:nvCxnSpPr>
            <p:spPr>
              <a:xfrm>
                <a:off x="1967117" y="2001051"/>
                <a:ext cx="0" cy="416939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F4A7C50-C909-4EA5-A782-2BD5C77CC991}"/>
                  </a:ext>
                </a:extLst>
              </p:cNvPr>
              <p:cNvSpPr/>
              <p:nvPr/>
            </p:nvSpPr>
            <p:spPr>
              <a:xfrm>
                <a:off x="1643950" y="13547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5F6FC4D-DD4F-4F7C-99AC-A7BAF75CC58C}"/>
                  </a:ext>
                </a:extLst>
              </p:cNvPr>
              <p:cNvSpPr/>
              <p:nvPr/>
            </p:nvSpPr>
            <p:spPr>
              <a:xfrm>
                <a:off x="1643950" y="241799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75B3DF4C-73DA-4EDF-97A1-10B1A763BEF1}"/>
                  </a:ext>
                </a:extLst>
              </p:cNvPr>
              <p:cNvCxnSpPr>
                <a:stCxn id="46" idx="2"/>
                <a:endCxn id="48" idx="0"/>
              </p:cNvCxnSpPr>
              <p:nvPr/>
            </p:nvCxnSpPr>
            <p:spPr>
              <a:xfrm>
                <a:off x="1967117" y="3064321"/>
                <a:ext cx="0" cy="416935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4A37E3A-BFB9-4DCD-A766-3F340E2183BF}"/>
                  </a:ext>
                </a:extLst>
              </p:cNvPr>
              <p:cNvSpPr/>
              <p:nvPr/>
            </p:nvSpPr>
            <p:spPr>
              <a:xfrm>
                <a:off x="1643950" y="3481256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6A3EEF2-5BEE-449E-95AB-E687975F6164}"/>
                  </a:ext>
                </a:extLst>
              </p:cNvPr>
              <p:cNvSpPr/>
              <p:nvPr/>
            </p:nvSpPr>
            <p:spPr>
              <a:xfrm>
                <a:off x="1643950" y="45445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5B4AE7B8-840B-4EDC-9021-178B872F38DD}"/>
                  </a:ext>
                </a:extLst>
              </p:cNvPr>
              <p:cNvCxnSpPr>
                <a:stCxn id="48" idx="2"/>
                <a:endCxn id="49" idx="0"/>
              </p:cNvCxnSpPr>
              <p:nvPr/>
            </p:nvCxnSpPr>
            <p:spPr>
              <a:xfrm>
                <a:off x="1967117" y="4127587"/>
                <a:ext cx="0" cy="416933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8A0E030-B17A-4504-92E2-3E5F44F6C096}"/>
                  </a:ext>
                </a:extLst>
              </p:cNvPr>
              <p:cNvSpPr/>
              <p:nvPr/>
            </p:nvSpPr>
            <p:spPr>
              <a:xfrm>
                <a:off x="1643950" y="5607781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5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98B3ED76-64D8-4913-9F8C-D9CE3A1E3843}"/>
                  </a:ext>
                </a:extLst>
              </p:cNvPr>
              <p:cNvCxnSpPr>
                <a:stCxn id="49" idx="2"/>
                <a:endCxn id="51" idx="0"/>
              </p:cNvCxnSpPr>
              <p:nvPr/>
            </p:nvCxnSpPr>
            <p:spPr>
              <a:xfrm>
                <a:off x="1967117" y="5190851"/>
                <a:ext cx="0" cy="41693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126CBF3-ADDF-4DF9-A289-1568F4ACC14D}"/>
              </a:ext>
            </a:extLst>
          </p:cNvPr>
          <p:cNvGrpSpPr/>
          <p:nvPr userDrawn="1"/>
        </p:nvGrpSpPr>
        <p:grpSpPr>
          <a:xfrm>
            <a:off x="3757647" y="2375002"/>
            <a:ext cx="2776494" cy="307780"/>
            <a:chOff x="3707569" y="1379479"/>
            <a:chExt cx="2776494" cy="30778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353E3-0BF1-4CD2-B1F0-1A3EEC20BE0F}"/>
                </a:ext>
              </a:extLst>
            </p:cNvPr>
            <p:cNvSpPr txBox="1"/>
            <p:nvPr/>
          </p:nvSpPr>
          <p:spPr>
            <a:xfrm>
              <a:off x="3707569" y="1379482"/>
              <a:ext cx="1554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Background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8D7A7B-F1A7-40B5-8A87-5CDB669C297A}"/>
                </a:ext>
              </a:extLst>
            </p:cNvPr>
            <p:cNvSpPr txBox="1"/>
            <p:nvPr/>
          </p:nvSpPr>
          <p:spPr>
            <a:xfrm>
              <a:off x="4830620" y="1379479"/>
              <a:ext cx="1653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Related work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D76FFDE-AE4D-49C9-B532-BAFA65EFFD74}"/>
              </a:ext>
            </a:extLst>
          </p:cNvPr>
          <p:cNvGrpSpPr/>
          <p:nvPr userDrawn="1"/>
        </p:nvGrpSpPr>
        <p:grpSpPr>
          <a:xfrm>
            <a:off x="3757647" y="3432108"/>
            <a:ext cx="2995127" cy="315470"/>
            <a:chOff x="3830172" y="1408551"/>
            <a:chExt cx="2995127" cy="31547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7525CE1-3852-4E02-9486-991427EBEDCA}"/>
                </a:ext>
              </a:extLst>
            </p:cNvPr>
            <p:cNvSpPr txBox="1"/>
            <p:nvPr/>
          </p:nvSpPr>
          <p:spPr>
            <a:xfrm>
              <a:off x="3830172" y="1408551"/>
              <a:ext cx="19942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Implementation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373FD73-AFD5-4C78-915B-54229954D9C5}"/>
                </a:ext>
              </a:extLst>
            </p:cNvPr>
            <p:cNvSpPr txBox="1"/>
            <p:nvPr/>
          </p:nvSpPr>
          <p:spPr>
            <a:xfrm>
              <a:off x="5171856" y="1416244"/>
              <a:ext cx="1653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Evaluation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064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95EBB7-857D-4EE1-B071-08AA87D3CC9D}"/>
              </a:ext>
            </a:extLst>
          </p:cNvPr>
          <p:cNvSpPr/>
          <p:nvPr userDrawn="1"/>
        </p:nvSpPr>
        <p:spPr>
          <a:xfrm>
            <a:off x="831850" y="0"/>
            <a:ext cx="11360150" cy="45894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E0DB57-060D-475F-97E7-3C56EE7C3277}"/>
              </a:ext>
            </a:extLst>
          </p:cNvPr>
          <p:cNvSpPr/>
          <p:nvPr userDrawn="1"/>
        </p:nvSpPr>
        <p:spPr>
          <a:xfrm>
            <a:off x="0" y="4545874"/>
            <a:ext cx="844550" cy="2312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C56A48-8573-4EDA-AEA4-899E342907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4B85A4-61C9-4C1E-A9B8-C756C68B7F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Subtitle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97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E32C32-708A-46FE-B2BF-E2582A5CFECB}"/>
              </a:ext>
            </a:extLst>
          </p:cNvPr>
          <p:cNvSpPr/>
          <p:nvPr userDrawn="1"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68B39B-40D6-4F74-9FBB-90AC4F43D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FB53C2-1FD9-402A-8FB4-536508571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1CC2F69D-8274-4ECD-962D-EA14C9FE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654967BC-DB9D-46D2-9F01-9F901ECD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9" y="656234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15CE52E4-4E58-4436-B072-E61B6F2B610E}" type="datetimeFigureOut">
              <a:rPr lang="en-US" altLang="ko-KR" smtClean="0"/>
              <a:pPr/>
              <a:t>3/21/2023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028CA04-44E2-4B57-B9AA-BBF6B5AD4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ko-KR" altLang="en-US" sz="1000" b="1" kern="12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en-US" altLang="ko-KR" dirty="0"/>
              <a:t>ck.ac.kr</a:t>
            </a:r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114BF39-C3D4-441E-ABD2-5E691A700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6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A79EE62-B9C3-4C14-9BF8-1DC6106EEC6A}"/>
              </a:ext>
            </a:extLst>
          </p:cNvPr>
          <p:cNvSpPr/>
          <p:nvPr userDrawn="1"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8944A3-83C7-4296-9FA9-C4B03DF5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29BBE-C86B-4BD3-9590-255142F01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201000-66FC-4DAB-9B5E-693B96568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6BA83F-C58E-4001-A36F-297FC54BF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6AFC18-A211-4A6B-A03B-FCF172FCF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C2BC1D14-B96C-43B6-B589-5BFBF897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9" y="656234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15CE52E4-4E58-4436-B072-E61B6F2B610E}" type="datetimeFigureOut">
              <a:rPr lang="en-US" altLang="ko-KR" smtClean="0"/>
              <a:pPr/>
              <a:t>3/21/2023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E6E8D11E-EBA0-4A34-B865-A98C88B0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ko-KR" altLang="en-US" sz="1000" b="1" kern="12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en-US" altLang="ko-KR" dirty="0"/>
              <a:t>ck.ac.kr</a:t>
            </a:r>
            <a:endParaRPr lang="en-US" dirty="0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AB43174F-24CE-44D2-A47A-99E574D5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48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C8FDD176-8826-4360-9976-2C3AB42D7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9" y="656234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15CE52E4-4E58-4436-B072-E61B6F2B610E}" type="datetimeFigureOut">
              <a:rPr lang="en-US" altLang="ko-KR" smtClean="0"/>
              <a:pPr/>
              <a:t>3/21/2023</a:t>
            </a:fld>
            <a:endParaRPr lang="en-US" dirty="0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25E607C2-6B10-4622-AF8C-3159F48D4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ko-KR" altLang="en-US" sz="1000" kern="12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en-US" altLang="ko-KR" dirty="0"/>
              <a:t>IIPL</a:t>
            </a:r>
            <a:endParaRPr 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F212436F-E15C-480F-91B2-3562ED37D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9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4" r:id="rId4"/>
    <p:sldLayoutId id="2147483661" r:id="rId5"/>
    <p:sldLayoutId id="2147483662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dotnet/api/system.nullable-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k.ac.kr/archives/19317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ck.ac.kr/archives/193109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dotnet/api/system.collections.generic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cs.microsoft.com/ko-KR/dotnet/api/system.collections.arraylis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0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0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0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0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0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0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0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0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0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0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B7BD6F2-A1F8-4C24-9949-0C7D456C05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03577" y="4271984"/>
            <a:ext cx="5278453" cy="568958"/>
          </a:xfrm>
        </p:spPr>
        <p:txBody>
          <a:bodyPr/>
          <a:lstStyle/>
          <a:p>
            <a:pPr algn="r"/>
            <a:r>
              <a:rPr lang="ko-KR" altLang="en-US" b="1" dirty="0"/>
              <a:t>청강문화산업대학교 게임콘텐츠스쿨</a:t>
            </a:r>
            <a:endParaRPr lang="en-US" altLang="ko-KR" b="1" dirty="0"/>
          </a:p>
          <a:p>
            <a:pPr algn="ctr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07B7FF9-20B5-4B02-AE1C-1E1FE97E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 err="1"/>
              <a:t>게임엔진프로그래밍응용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B9FE57-F84D-41DC-8ADC-D9F7AFA37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00" y="3429000"/>
            <a:ext cx="3768725" cy="4434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 C#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프로그래밍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C1C178AF-325A-4B49-92AA-BE4DFBC2A84B}"/>
              </a:ext>
            </a:extLst>
          </p:cNvPr>
          <p:cNvSpPr txBox="1">
            <a:spLocks/>
          </p:cNvSpPr>
          <p:nvPr/>
        </p:nvSpPr>
        <p:spPr>
          <a:xfrm>
            <a:off x="5988424" y="4840942"/>
            <a:ext cx="5493606" cy="56895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ko-KR" altLang="en-US" sz="24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30000"/>
              </a:lnSpc>
              <a:spcBef>
                <a:spcPts val="500"/>
              </a:spcBef>
              <a:buFontTx/>
              <a:buNone/>
              <a:defRPr lang="ko-KR" altLang="en-US" sz="20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3pPr>
            <a:lvl4pPr marL="0" indent="0" algn="l" defTabSz="914400" rtl="0" eaLnBrk="1" latinLnBrk="1" hangingPunct="1">
              <a:lnSpc>
                <a:spcPct val="130000"/>
              </a:lnSpc>
              <a:spcBef>
                <a:spcPts val="500"/>
              </a:spcBef>
              <a:buFontTx/>
              <a:buNone/>
              <a:defRPr lang="ko-KR" altLang="en-US" sz="18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b="1" dirty="0"/>
              <a:t>반 경 진</a:t>
            </a:r>
          </a:p>
        </p:txBody>
      </p:sp>
    </p:spTree>
    <p:extLst>
      <p:ext uri="{BB962C8B-B14F-4D97-AF65-F5344CB8AC3E}">
        <p14:creationId xmlns:p14="http://schemas.microsoft.com/office/powerpoint/2010/main" val="179311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57051" y="1288869"/>
            <a:ext cx="115388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+mn-ea"/>
              </a:rPr>
              <a:t>변수</a:t>
            </a:r>
            <a:r>
              <a:rPr lang="en-US" altLang="ko-KR" sz="2400" dirty="0">
                <a:latin typeface="+mn-ea"/>
              </a:rPr>
              <a:t>(</a:t>
            </a:r>
            <a:r>
              <a:rPr lang="en-US" altLang="ko-KR" sz="2400" b="0" i="0" dirty="0">
                <a:effectLst/>
                <a:latin typeface="+mn-ea"/>
              </a:rPr>
              <a:t>Variable) - </a:t>
            </a:r>
            <a:r>
              <a:rPr lang="ko-KR" altLang="en-US" sz="2400" b="0" i="0" dirty="0">
                <a:effectLst/>
                <a:latin typeface="+mn-ea"/>
              </a:rPr>
              <a:t>객체</a:t>
            </a:r>
            <a:endParaRPr lang="en-US" altLang="ko-KR" sz="2400" b="0" i="0" dirty="0">
              <a:effectLst/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effectLst/>
                <a:latin typeface="+mn-ea"/>
              </a:rPr>
              <a:t>pass-by-value, pass-by-reference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0" i="0" dirty="0">
              <a:solidFill>
                <a:srgbClr val="222222"/>
              </a:solidFill>
              <a:effectLst/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모든 객체는 </a:t>
            </a:r>
            <a:r>
              <a:rPr lang="en-US" altLang="ko-KR" sz="2400" dirty="0">
                <a:latin typeface="+mn-ea"/>
              </a:rPr>
              <a:t>object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class </a:t>
            </a:r>
            <a:r>
              <a:rPr lang="ko-KR" altLang="en-US" sz="2400" dirty="0">
                <a:latin typeface="+mn-ea"/>
              </a:rPr>
              <a:t>상속</a:t>
            </a: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359068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Unity C# Job System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100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5DC45-656E-43C5-B21F-0CFA19681D99}"/>
              </a:ext>
            </a:extLst>
          </p:cNvPr>
          <p:cNvSpPr txBox="1"/>
          <p:nvPr/>
        </p:nvSpPr>
        <p:spPr>
          <a:xfrm>
            <a:off x="0" y="977627"/>
            <a:ext cx="12192000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n-ea"/>
              </a:rPr>
              <a:t>C# </a:t>
            </a:r>
            <a:r>
              <a:rPr lang="ko-KR" altLang="en-US" sz="2400" b="1" dirty="0" err="1">
                <a:latin typeface="+mn-ea"/>
              </a:rPr>
              <a:t>잡</a:t>
            </a:r>
            <a:r>
              <a:rPr lang="ko-KR" altLang="en-US" sz="2400" b="1" dirty="0">
                <a:latin typeface="+mn-ea"/>
              </a:rPr>
              <a:t> 시스템 팁 및 문제 해결</a:t>
            </a:r>
            <a:endParaRPr lang="en-US" altLang="ko-KR" sz="2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800" b="1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Unity C# </a:t>
            </a:r>
            <a:r>
              <a:rPr lang="ko-KR" altLang="en-US" dirty="0" err="1">
                <a:latin typeface="+mn-ea"/>
              </a:rPr>
              <a:t>잡</a:t>
            </a:r>
            <a:r>
              <a:rPr lang="ko-KR" altLang="en-US" dirty="0">
                <a:latin typeface="+mn-ea"/>
              </a:rPr>
              <a:t> 시스템을 사용할 때는 다음 사항을 준수해야 합니다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sz="8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n-ea"/>
              </a:rPr>
              <a:t>잡에서</a:t>
            </a:r>
            <a:r>
              <a:rPr lang="ko-KR" altLang="en-US" dirty="0">
                <a:latin typeface="+mn-ea"/>
              </a:rPr>
              <a:t> 정적 데이터에 액세스하지 않기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8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예약된 배치를 </a:t>
            </a:r>
            <a:r>
              <a:rPr lang="ko-KR" altLang="en-US" dirty="0" err="1">
                <a:latin typeface="+mn-ea"/>
              </a:rPr>
              <a:t>플러시하기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8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NativeContainer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콘텐츠를 업데이트하지 않기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8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JobHandle.Complete</a:t>
            </a:r>
            <a:r>
              <a:rPr lang="ko-KR" altLang="en-US" dirty="0">
                <a:latin typeface="+mn-ea"/>
              </a:rPr>
              <a:t>를 호출하여 소유권 다시 얻기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8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메인 스레드에서 예약 및 완료 사용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8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적시에 예약 및 완료 사용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8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NativeContainer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타입을 읽기 전용으로 표시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8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데이터 종속성 검사</a:t>
            </a:r>
            <a:br>
              <a:rPr lang="en-US" altLang="ko-KR" dirty="0">
                <a:latin typeface="+mn-ea"/>
              </a:rPr>
            </a:br>
            <a:r>
              <a:rPr lang="en-US" altLang="ko-KR" dirty="0" err="1">
                <a:latin typeface="+mn-ea"/>
              </a:rPr>
              <a:t>JobHandle.Complete</a:t>
            </a:r>
            <a:r>
              <a:rPr lang="ko-KR" altLang="en-US" dirty="0">
                <a:latin typeface="+mn-ea"/>
              </a:rPr>
              <a:t>를 찾아보면 메인 스레드를 대기하도록 만드는 데이터 종속성의 위치를 추적할 수 있습니다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8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n-ea"/>
              </a:rPr>
              <a:t>잡</a:t>
            </a:r>
            <a:r>
              <a:rPr lang="ko-KR" altLang="en-US" dirty="0">
                <a:latin typeface="+mn-ea"/>
              </a:rPr>
              <a:t> 디버깅</a:t>
            </a:r>
            <a:br>
              <a:rPr lang="en-US" altLang="ko-KR" dirty="0">
                <a:latin typeface="+mn-ea"/>
              </a:rPr>
            </a:br>
            <a:r>
              <a:rPr lang="ko-KR" altLang="en-US" dirty="0" err="1">
                <a:latin typeface="+mn-ea"/>
              </a:rPr>
              <a:t>잡에는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Schedule </a:t>
            </a:r>
            <a:r>
              <a:rPr lang="ko-KR" altLang="en-US" dirty="0">
                <a:latin typeface="+mn-ea"/>
              </a:rPr>
              <a:t>대신에 사용하여 메인 스레드의 잡을 즉시 실행할 수 있는 </a:t>
            </a:r>
            <a:r>
              <a:rPr lang="en-US" altLang="ko-KR" dirty="0">
                <a:latin typeface="+mn-ea"/>
              </a:rPr>
              <a:t>Run </a:t>
            </a:r>
            <a:r>
              <a:rPr lang="ko-KR" altLang="en-US" dirty="0">
                <a:latin typeface="+mn-ea"/>
              </a:rPr>
              <a:t>함수가 있습니다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 함수는 디버깅 목적으로도 사용할 수 있습니다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8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n-ea"/>
              </a:rPr>
              <a:t>잡에서</a:t>
            </a:r>
            <a:r>
              <a:rPr lang="ko-KR" altLang="en-US" dirty="0">
                <a:latin typeface="+mn-ea"/>
              </a:rPr>
              <a:t> 관리되는 메모리 할당하지 않기</a:t>
            </a:r>
          </a:p>
        </p:txBody>
      </p:sp>
    </p:spTree>
    <p:extLst>
      <p:ext uri="{BB962C8B-B14F-4D97-AF65-F5344CB8AC3E}">
        <p14:creationId xmlns:p14="http://schemas.microsoft.com/office/powerpoint/2010/main" val="388208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86DAA-66B3-4004-8F19-504356F6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157E8570-3EE0-4810-906E-9372BCCC5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28344"/>
              </p:ext>
            </p:extLst>
          </p:nvPr>
        </p:nvGraphicFramePr>
        <p:xfrm>
          <a:off x="731932" y="1052731"/>
          <a:ext cx="10920808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802">
                  <a:extLst>
                    <a:ext uri="{9D8B030D-6E8A-4147-A177-3AD203B41FA5}">
                      <a16:colId xmlns:a16="http://schemas.microsoft.com/office/drawing/2014/main" val="2500968782"/>
                    </a:ext>
                  </a:extLst>
                </a:gridCol>
                <a:gridCol w="1810638">
                  <a:extLst>
                    <a:ext uri="{9D8B030D-6E8A-4147-A177-3AD203B41FA5}">
                      <a16:colId xmlns:a16="http://schemas.microsoft.com/office/drawing/2014/main" val="3887372393"/>
                    </a:ext>
                  </a:extLst>
                </a:gridCol>
                <a:gridCol w="7637368">
                  <a:extLst>
                    <a:ext uri="{9D8B030D-6E8A-4147-A177-3AD203B41FA5}">
                      <a16:colId xmlns:a16="http://schemas.microsoft.com/office/drawing/2014/main" val="4156057115"/>
                    </a:ext>
                  </a:extLst>
                </a:gridCol>
              </a:tblGrid>
              <a:tr h="32414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범주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754717"/>
                  </a:ext>
                </a:extLst>
              </a:tr>
              <a:tr h="324143">
                <a:tc rowSpan="9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Value Type</a:t>
                      </a:r>
                      <a:endParaRPr lang="ko-KR" altLang="en-US" sz="1600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Simple types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부호 있는 정수</a:t>
                      </a:r>
                      <a:r>
                        <a:rPr lang="en-US" altLang="ko-KR" sz="1600" dirty="0"/>
                        <a:t> : </a:t>
                      </a:r>
                      <a:r>
                        <a:rPr lang="en-US" altLang="ko-KR" sz="1600" dirty="0" err="1"/>
                        <a:t>sbyte</a:t>
                      </a:r>
                      <a:r>
                        <a:rPr lang="en-US" altLang="ko-KR" sz="1600" dirty="0"/>
                        <a:t>, short, int, long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91504"/>
                  </a:ext>
                </a:extLst>
              </a:tr>
              <a:tr h="3241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부호 없는 정수</a:t>
                      </a:r>
                      <a:r>
                        <a:rPr lang="en-US" altLang="ko-KR" sz="1600" dirty="0"/>
                        <a:t>: byte, </a:t>
                      </a:r>
                      <a:r>
                        <a:rPr lang="en-US" altLang="ko-KR" sz="1600" dirty="0" err="1"/>
                        <a:t>ushort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uint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ulong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7137"/>
                  </a:ext>
                </a:extLst>
              </a:tr>
              <a:tr h="3241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유니코드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문자</a:t>
                      </a:r>
                      <a:r>
                        <a:rPr lang="en-US" altLang="ko-KR" sz="1600" dirty="0"/>
                        <a:t>: char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160057"/>
                  </a:ext>
                </a:extLst>
              </a:tr>
              <a:tr h="3241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부동 소수점</a:t>
                      </a:r>
                      <a:r>
                        <a:rPr lang="en-US" altLang="ko-KR" sz="1600" dirty="0"/>
                        <a:t>: float, double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514904"/>
                  </a:ext>
                </a:extLst>
              </a:tr>
              <a:tr h="3241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고정밀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진수</a:t>
                      </a:r>
                      <a:r>
                        <a:rPr lang="en-US" altLang="ko-KR" sz="1600" dirty="0"/>
                        <a:t>: decimal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685864"/>
                  </a:ext>
                </a:extLst>
              </a:tr>
              <a:tr h="3241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불린언</a:t>
                      </a:r>
                      <a:r>
                        <a:rPr lang="en-US" altLang="ko-KR" sz="1600" dirty="0"/>
                        <a:t>: bool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328476"/>
                  </a:ext>
                </a:extLst>
              </a:tr>
              <a:tr h="3241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Enum types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User-defined </a:t>
                      </a:r>
                      <a:r>
                        <a:rPr lang="en-US" altLang="ko-KR" sz="1600" dirty="0" err="1"/>
                        <a:t>enum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93386"/>
                  </a:ext>
                </a:extLst>
              </a:tr>
              <a:tr h="3241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Struct types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User-defined struct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505539"/>
                  </a:ext>
                </a:extLst>
              </a:tr>
              <a:tr h="3241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Nullable types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다른 모든 값 형식을 </a:t>
                      </a:r>
                      <a:r>
                        <a:rPr lang="en-US" altLang="ko-KR" sz="1600" dirty="0"/>
                        <a:t>null </a:t>
                      </a:r>
                      <a:r>
                        <a:rPr lang="ko-KR" altLang="en-US" sz="1600" dirty="0"/>
                        <a:t>값까지 표시하게 확장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54165"/>
                  </a:ext>
                </a:extLst>
              </a:tr>
              <a:tr h="324143"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Reference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types</a:t>
                      </a:r>
                      <a:endParaRPr lang="ko-KR" altLang="en-US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Class types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다른 모든 형식의  최종 기본 클래스</a:t>
                      </a:r>
                      <a:r>
                        <a:rPr lang="en-US" altLang="ko-KR" sz="1600" dirty="0"/>
                        <a:t>: object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35398"/>
                  </a:ext>
                </a:extLst>
              </a:tr>
              <a:tr h="3241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유니코드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문자열</a:t>
                      </a:r>
                      <a:r>
                        <a:rPr lang="en-US" altLang="ko-KR" sz="1600" dirty="0"/>
                        <a:t>: string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557858"/>
                  </a:ext>
                </a:extLst>
              </a:tr>
              <a:tr h="3241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User-defined class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953834"/>
                  </a:ext>
                </a:extLst>
              </a:tr>
              <a:tr h="3241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Interface types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User-defined interface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283840"/>
                  </a:ext>
                </a:extLst>
              </a:tr>
              <a:tr h="3241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Array Types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일차원 및 다차원 배열 </a:t>
                      </a:r>
                      <a:r>
                        <a:rPr lang="en-US" altLang="ko-KR" sz="1600" dirty="0"/>
                        <a:t>(ex: int[], int[,])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05112"/>
                  </a:ext>
                </a:extLst>
              </a:tr>
              <a:tr h="3241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Delegate types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User-defined delegate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259332"/>
                  </a:ext>
                </a:extLst>
              </a:tr>
            </a:tbl>
          </a:graphicData>
        </a:graphic>
      </p:graphicFrame>
      <p:sp>
        <p:nvSpPr>
          <p:cNvPr id="4" name="바닥글 개체 틀 2">
            <a:extLst>
              <a:ext uri="{FF2B5EF4-FFF2-40B4-BE49-F238E27FC236}">
                <a16:creationId xmlns:a16="http://schemas.microsoft.com/office/drawing/2014/main" id="{3244A3B6-9054-429A-B901-296F1297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49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1D58A-67BF-4FC0-87F2-1BEB8C5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pic>
        <p:nvPicPr>
          <p:cNvPr id="1026" name="Picture 2" descr="Screenshot that shows CTS value types and reference types.">
            <a:extLst>
              <a:ext uri="{FF2B5EF4-FFF2-40B4-BE49-F238E27FC236}">
                <a16:creationId xmlns:a16="http://schemas.microsoft.com/office/drawing/2014/main" id="{91517AA1-BCE4-4905-8B9B-8F7FEDD8A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579" y="1514475"/>
            <a:ext cx="482917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BA8102-56F3-44C5-8538-8D1EDF600E1B}"/>
              </a:ext>
            </a:extLst>
          </p:cNvPr>
          <p:cNvSpPr txBox="1"/>
          <p:nvPr/>
        </p:nvSpPr>
        <p:spPr>
          <a:xfrm>
            <a:off x="328246" y="1254369"/>
            <a:ext cx="644806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+mn-ea"/>
              </a:rPr>
              <a:t>형식에 저장된 정보에는 다음 항목이 포함</a:t>
            </a:r>
            <a:endParaRPr lang="en-US" altLang="ko-KR" sz="2400" b="0" i="0" dirty="0">
              <a:effectLst/>
              <a:latin typeface="+mn-ea"/>
            </a:endParaRPr>
          </a:p>
          <a:p>
            <a:pPr algn="l"/>
            <a:endParaRPr lang="en-US" altLang="ko-KR" sz="2400" b="0" i="0" dirty="0">
              <a:effectLst/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400" b="0" i="0" dirty="0">
                <a:effectLst/>
                <a:latin typeface="+mn-ea"/>
              </a:rPr>
              <a:t> 형식 변수에 필요한 스토리지 공간</a:t>
            </a:r>
            <a:r>
              <a:rPr lang="en-US" altLang="ko-KR" sz="2400" b="0" i="0" dirty="0">
                <a:effectLst/>
                <a:latin typeface="+mn-ea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400" b="0" i="0" dirty="0">
              <a:effectLst/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400" b="0" i="0" dirty="0">
                <a:effectLst/>
                <a:latin typeface="+mn-ea"/>
              </a:rPr>
              <a:t> 형식이 나타낼 수 있는 최대값 및 최소값</a:t>
            </a:r>
            <a:r>
              <a:rPr lang="en-US" altLang="ko-KR" sz="2400" b="0" i="0" dirty="0">
                <a:effectLst/>
                <a:latin typeface="+mn-ea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400" b="0" i="0" dirty="0">
              <a:effectLst/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400" b="0" i="0" dirty="0">
                <a:effectLst/>
                <a:latin typeface="+mn-ea"/>
              </a:rPr>
              <a:t> 형식에 포함되는 멤버</a:t>
            </a:r>
            <a:r>
              <a:rPr lang="en-US" altLang="ko-KR" sz="2400" b="0" i="0" dirty="0">
                <a:effectLst/>
                <a:latin typeface="+mn-ea"/>
              </a:rPr>
              <a:t>(</a:t>
            </a:r>
            <a:r>
              <a:rPr lang="ko-KR" altLang="en-US" sz="2400" b="0" i="0" dirty="0">
                <a:effectLst/>
                <a:latin typeface="+mn-ea"/>
              </a:rPr>
              <a:t>메서드</a:t>
            </a:r>
            <a:r>
              <a:rPr lang="en-US" altLang="ko-KR" sz="2400" b="0" i="0" dirty="0">
                <a:effectLst/>
                <a:latin typeface="+mn-ea"/>
              </a:rPr>
              <a:t>, </a:t>
            </a:r>
            <a:r>
              <a:rPr lang="ko-KR" altLang="en-US" sz="2400" b="0" i="0" dirty="0">
                <a:effectLst/>
                <a:latin typeface="+mn-ea"/>
              </a:rPr>
              <a:t>필드</a:t>
            </a:r>
            <a:r>
              <a:rPr lang="en-US" altLang="ko-KR" sz="2400" b="0" i="0" dirty="0">
                <a:effectLst/>
                <a:latin typeface="+mn-ea"/>
              </a:rPr>
              <a:t>, </a:t>
            </a:r>
            <a:r>
              <a:rPr lang="ko-KR" altLang="en-US" sz="2400" b="0" i="0" dirty="0">
                <a:effectLst/>
                <a:latin typeface="+mn-ea"/>
              </a:rPr>
              <a:t>이벤트 등</a:t>
            </a:r>
            <a:r>
              <a:rPr lang="en-US" altLang="ko-KR" sz="2400" b="0" i="0" dirty="0">
                <a:effectLst/>
                <a:latin typeface="+mn-ea"/>
              </a:rPr>
              <a:t>).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400" b="0" i="0" dirty="0">
              <a:effectLst/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400" b="0" i="0" dirty="0">
                <a:effectLst/>
                <a:latin typeface="+mn-ea"/>
              </a:rPr>
              <a:t> 형식이 상속하는 기본 형식</a:t>
            </a:r>
            <a:r>
              <a:rPr lang="en-US" altLang="ko-KR" sz="2400" b="0" i="0" dirty="0">
                <a:effectLst/>
                <a:latin typeface="+mn-ea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400" b="0" i="0" dirty="0">
              <a:effectLst/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400" b="0" i="0" dirty="0">
                <a:effectLst/>
                <a:latin typeface="+mn-ea"/>
              </a:rPr>
              <a:t> 구현하는 인터페이스</a:t>
            </a:r>
            <a:r>
              <a:rPr lang="en-US" altLang="ko-KR" sz="2400" b="0" i="0" dirty="0">
                <a:effectLst/>
                <a:latin typeface="+mn-ea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400" b="0" i="0" dirty="0">
              <a:effectLst/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400" b="0" i="0" dirty="0">
                <a:effectLst/>
                <a:latin typeface="+mn-ea"/>
              </a:rPr>
              <a:t> 허용되는 작업 유형</a:t>
            </a:r>
            <a:r>
              <a:rPr lang="en-US" altLang="ko-KR" sz="2000" b="0" i="0" dirty="0">
                <a:effectLst/>
                <a:latin typeface="+mn-ea"/>
              </a:rPr>
              <a:t>.</a:t>
            </a:r>
          </a:p>
          <a:p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0011291E-577B-4025-B8C9-B729AF28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284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EC4BC-CF72-4D36-8054-0549C6CD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48692F-791F-4469-AC30-1ABD696B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09C984A-E404-4950-B56F-4C2B9B339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311758"/>
              </p:ext>
            </p:extLst>
          </p:nvPr>
        </p:nvGraphicFramePr>
        <p:xfrm>
          <a:off x="743235" y="1107202"/>
          <a:ext cx="10784655" cy="5012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6163">
                  <a:extLst>
                    <a:ext uri="{9D8B030D-6E8A-4147-A177-3AD203B41FA5}">
                      <a16:colId xmlns:a16="http://schemas.microsoft.com/office/drawing/2014/main" val="3648101112"/>
                    </a:ext>
                  </a:extLst>
                </a:gridCol>
                <a:gridCol w="1311787">
                  <a:extLst>
                    <a:ext uri="{9D8B030D-6E8A-4147-A177-3AD203B41FA5}">
                      <a16:colId xmlns:a16="http://schemas.microsoft.com/office/drawing/2014/main" val="3080624412"/>
                    </a:ext>
                  </a:extLst>
                </a:gridCol>
                <a:gridCol w="1477705">
                  <a:extLst>
                    <a:ext uri="{9D8B030D-6E8A-4147-A177-3AD203B41FA5}">
                      <a16:colId xmlns:a16="http://schemas.microsoft.com/office/drawing/2014/main" val="4209258787"/>
                    </a:ext>
                  </a:extLst>
                </a:gridCol>
                <a:gridCol w="5299000">
                  <a:extLst>
                    <a:ext uri="{9D8B030D-6E8A-4147-A177-3AD203B41FA5}">
                      <a16:colId xmlns:a16="http://schemas.microsoft.com/office/drawing/2014/main" val="1335079404"/>
                    </a:ext>
                  </a:extLst>
                </a:gridCol>
              </a:tblGrid>
              <a:tr h="3938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범주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범위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정밀도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84728"/>
                  </a:ext>
                </a:extLst>
              </a:tr>
              <a:tr h="3938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부호 있는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-128…127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169112"/>
                  </a:ext>
                </a:extLst>
              </a:tr>
              <a:tr h="3938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-32,768…32,767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58813"/>
                  </a:ext>
                </a:extLst>
              </a:tr>
              <a:tr h="3938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-2,147,483,648…2.147.483.647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242995"/>
                  </a:ext>
                </a:extLst>
              </a:tr>
              <a:tr h="6798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-9,223,372,036,854,775,808…</a:t>
                      </a:r>
                    </a:p>
                    <a:p>
                      <a:pPr latinLnBrk="1"/>
                      <a:r>
                        <a:rPr lang="en-US" altLang="ko-KR" dirty="0"/>
                        <a:t>9,223,372,036,854,775,807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82887"/>
                  </a:ext>
                </a:extLst>
              </a:tr>
              <a:tr h="3938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부호 없는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0…255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8873"/>
                  </a:ext>
                </a:extLst>
              </a:tr>
              <a:tr h="3938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ushort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0…65,535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483453"/>
                  </a:ext>
                </a:extLst>
              </a:tr>
              <a:tr h="3938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0…4,294,967,295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240318"/>
                  </a:ext>
                </a:extLst>
              </a:tr>
              <a:tr h="3938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0…18,446,744,073,709,551,615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368825"/>
                  </a:ext>
                </a:extLst>
              </a:tr>
              <a:tr h="3938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부동소수점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1.5 X 10</a:t>
                      </a:r>
                      <a:r>
                        <a:rPr lang="en-US" altLang="ko-KR" baseline="30000" dirty="0"/>
                        <a:t>-45</a:t>
                      </a:r>
                      <a:r>
                        <a:rPr lang="en-US" altLang="ko-KR" dirty="0"/>
                        <a:t> … 3.4 X 10</a:t>
                      </a:r>
                      <a:r>
                        <a:rPr lang="en-US" altLang="ko-KR" baseline="30000" dirty="0"/>
                        <a:t>38</a:t>
                      </a:r>
                      <a:r>
                        <a:rPr lang="en-US" altLang="ko-KR" dirty="0"/>
                        <a:t>, 7</a:t>
                      </a:r>
                      <a:r>
                        <a:rPr lang="ko-KR" altLang="en-US" dirty="0"/>
                        <a:t>자리 정밀도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97460"/>
                  </a:ext>
                </a:extLst>
              </a:tr>
              <a:tr h="3938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5.0 X 10</a:t>
                      </a:r>
                      <a:r>
                        <a:rPr lang="en-US" altLang="ko-KR" baseline="30000" dirty="0"/>
                        <a:t>-324</a:t>
                      </a:r>
                      <a:r>
                        <a:rPr lang="en-US" altLang="ko-KR" baseline="0" dirty="0"/>
                        <a:t> … 1.7 X 10</a:t>
                      </a:r>
                      <a:r>
                        <a:rPr lang="en-US" altLang="ko-KR" baseline="30000" dirty="0"/>
                        <a:t>308</a:t>
                      </a:r>
                      <a:r>
                        <a:rPr lang="ko-KR" altLang="en-US" baseline="-25000" dirty="0"/>
                        <a:t> </a:t>
                      </a:r>
                      <a:r>
                        <a:rPr lang="en-US" altLang="ko-KR" baseline="0" dirty="0"/>
                        <a:t>, 15</a:t>
                      </a:r>
                      <a:r>
                        <a:rPr lang="ko-KR" altLang="en-US" baseline="0" dirty="0"/>
                        <a:t>자리 정밀도</a:t>
                      </a:r>
                      <a:endParaRPr lang="en-US" altLang="ko-KR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868786"/>
                  </a:ext>
                </a:extLst>
              </a:tr>
              <a:tr h="393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decimal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1.0 X 10</a:t>
                      </a:r>
                      <a:r>
                        <a:rPr lang="en-US" altLang="ko-KR" baseline="30000" dirty="0"/>
                        <a:t>-28</a:t>
                      </a:r>
                      <a:r>
                        <a:rPr lang="en-US" altLang="ko-KR" baseline="0" dirty="0"/>
                        <a:t> …7.9 X 10</a:t>
                      </a:r>
                      <a:r>
                        <a:rPr lang="en-US" altLang="ko-KR" baseline="30000" dirty="0"/>
                        <a:t>28</a:t>
                      </a:r>
                      <a:r>
                        <a:rPr lang="en-US" altLang="ko-KR" baseline="0" dirty="0"/>
                        <a:t>, 28</a:t>
                      </a:r>
                      <a:r>
                        <a:rPr lang="ko-KR" altLang="en-US" baseline="0" dirty="0"/>
                        <a:t>자리 정밀도</a:t>
                      </a:r>
                      <a:r>
                        <a:rPr lang="en-US" altLang="ko-KR" baseline="30000" dirty="0"/>
                        <a:t> </a:t>
                      </a:r>
                      <a:endParaRPr lang="ko-KR" alt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830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576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57051" y="1288869"/>
            <a:ext cx="115388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+mn-ea"/>
              </a:rPr>
              <a:t>클래스</a:t>
            </a:r>
            <a:endParaRPr lang="en-US" altLang="ko-KR" sz="2400" b="0" i="0" dirty="0">
              <a:effectLst/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400" b="0" i="0" dirty="0">
              <a:effectLst/>
              <a:latin typeface="+mn-ea"/>
            </a:endParaRPr>
          </a:p>
          <a:p>
            <a:pPr lvl="1"/>
            <a:r>
              <a:rPr lang="ko-KR" altLang="en-US" sz="2400" dirty="0">
                <a:latin typeface="+mn-ea"/>
              </a:rPr>
              <a:t>데이터 멤버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필드</a:t>
            </a:r>
            <a:r>
              <a:rPr lang="en-US" altLang="ko-KR" sz="2400" dirty="0">
                <a:latin typeface="+mn-ea"/>
              </a:rPr>
              <a:t>)</a:t>
            </a:r>
            <a:r>
              <a:rPr lang="ko-KR" altLang="en-US" sz="2400" dirty="0">
                <a:latin typeface="+mn-ea"/>
              </a:rPr>
              <a:t>와 함수 멤버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메소드와 속성 등</a:t>
            </a:r>
            <a:r>
              <a:rPr lang="en-US" altLang="ko-KR" sz="2400" dirty="0">
                <a:latin typeface="+mn-ea"/>
              </a:rPr>
              <a:t>)</a:t>
            </a:r>
          </a:p>
          <a:p>
            <a:pPr lvl="1"/>
            <a:r>
              <a:rPr lang="ko-KR" altLang="en-US" sz="2400" b="0" i="0" dirty="0">
                <a:effectLst/>
                <a:latin typeface="+mn-ea"/>
              </a:rPr>
              <a:t>단일 상속</a:t>
            </a:r>
            <a:r>
              <a:rPr lang="en-US" altLang="ko-KR" sz="2400" b="0" i="0" dirty="0">
                <a:effectLst/>
                <a:latin typeface="+mn-ea"/>
              </a:rPr>
              <a:t>, </a:t>
            </a:r>
            <a:r>
              <a:rPr lang="ko-KR" altLang="en-US" sz="2400" b="0" i="0" dirty="0" err="1">
                <a:effectLst/>
                <a:latin typeface="+mn-ea"/>
              </a:rPr>
              <a:t>다형성</a:t>
            </a:r>
            <a:r>
              <a:rPr lang="en-US" altLang="ko-KR" sz="2400" b="0" i="0" dirty="0">
                <a:effectLst/>
                <a:latin typeface="+mn-ea"/>
              </a:rPr>
              <a:t>, </a:t>
            </a:r>
            <a:r>
              <a:rPr lang="ko-KR" altLang="en-US" sz="2400" b="0" i="0" dirty="0">
                <a:effectLst/>
                <a:latin typeface="+mn-ea"/>
              </a:rPr>
              <a:t>상속된 클래스가 기본 클래스를 확장</a:t>
            </a:r>
            <a:endParaRPr lang="en-US" altLang="ko-KR" sz="2400" b="0" i="0" dirty="0">
              <a:effectLst/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구조체</a:t>
            </a:r>
            <a:endParaRPr lang="en-US" altLang="ko-KR" sz="24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400" dirty="0">
                <a:latin typeface="+mn-ea"/>
              </a:rPr>
              <a:t>데이터 멤버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필드</a:t>
            </a:r>
            <a:r>
              <a:rPr lang="en-US" altLang="ko-KR" sz="2400" dirty="0">
                <a:latin typeface="+mn-ea"/>
              </a:rPr>
              <a:t>)</a:t>
            </a:r>
            <a:r>
              <a:rPr lang="ko-KR" altLang="en-US" sz="2400" dirty="0">
                <a:latin typeface="+mn-ea"/>
              </a:rPr>
              <a:t>와 함수 멤버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메소드와 속성 등</a:t>
            </a:r>
            <a:r>
              <a:rPr lang="en-US" altLang="ko-KR" sz="2400" dirty="0">
                <a:latin typeface="+mn-ea"/>
              </a:rPr>
              <a:t>)  </a:t>
            </a:r>
            <a:r>
              <a:rPr lang="ko-KR" altLang="en-US" sz="2400" dirty="0">
                <a:latin typeface="+mn-ea"/>
              </a:rPr>
              <a:t>그러나 값 형식</a:t>
            </a:r>
            <a:r>
              <a:rPr lang="en-US" altLang="ko-KR" sz="2400" dirty="0">
                <a:latin typeface="+mn-ea"/>
              </a:rPr>
              <a:t>(value type)</a:t>
            </a:r>
          </a:p>
          <a:p>
            <a:pPr lvl="1"/>
            <a:r>
              <a:rPr lang="ko-KR" altLang="en-US" sz="2400" dirty="0" err="1">
                <a:latin typeface="+mn-ea"/>
              </a:rPr>
              <a:t>힙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할당을 필요로 하지 않음</a:t>
            </a: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068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57051" y="1288869"/>
            <a:ext cx="115388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+mn-ea"/>
              </a:rPr>
              <a:t>인터페이스</a:t>
            </a:r>
            <a:r>
              <a:rPr lang="en-US" altLang="ko-KR" sz="2400" b="0" i="0" dirty="0">
                <a:effectLst/>
                <a:latin typeface="+mn-ea"/>
              </a:rPr>
              <a:t>(</a:t>
            </a:r>
            <a:r>
              <a:rPr lang="en-US" altLang="ko-KR" sz="2400" dirty="0">
                <a:latin typeface="+mn-ea"/>
              </a:rPr>
              <a:t>interface)</a:t>
            </a:r>
            <a:endParaRPr lang="en-US" altLang="ko-KR" sz="2400" b="0" i="0" dirty="0">
              <a:effectLst/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400" b="0" i="0" dirty="0">
              <a:effectLst/>
              <a:latin typeface="+mn-ea"/>
            </a:endParaRPr>
          </a:p>
          <a:p>
            <a:pPr lvl="1"/>
            <a:r>
              <a:rPr lang="ko-KR" altLang="en-US" sz="2400" dirty="0">
                <a:latin typeface="+mn-ea"/>
              </a:rPr>
              <a:t>공용 함수 멤버의 명명된 집합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400" dirty="0">
                <a:latin typeface="+mn-ea"/>
              </a:rPr>
              <a:t>상속 받은 클래스나 구조체는 인터페이스의 함수 멤버의 구현을 제공해야 함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400" dirty="0">
                <a:latin typeface="+mn-ea"/>
              </a:rPr>
              <a:t>다수의 인터페이스를 상속 받을 수 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/>
            <a:endParaRPr lang="en-US" altLang="ko-KR" sz="24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대리자</a:t>
            </a:r>
            <a:r>
              <a:rPr lang="en-US" altLang="ko-KR" sz="2400" dirty="0">
                <a:latin typeface="+mn-ea"/>
              </a:rPr>
              <a:t>(delegate)</a:t>
            </a:r>
          </a:p>
          <a:p>
            <a:pPr lvl="1"/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400" dirty="0">
                <a:latin typeface="+mn-ea"/>
              </a:rPr>
              <a:t>특정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매개 변수 목록과 반환 형식을 가진 메소드에 대한 참조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400" dirty="0">
                <a:latin typeface="+mn-ea"/>
              </a:rPr>
              <a:t>함수 포인터 개념과 유사</a:t>
            </a:r>
            <a:endParaRPr lang="en-US" altLang="ko-KR" sz="2400" dirty="0"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096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57051" y="1288869"/>
            <a:ext cx="115388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+mn-ea"/>
              </a:rPr>
              <a:t>열거형</a:t>
            </a:r>
            <a:r>
              <a:rPr lang="en-US" altLang="ko-KR" sz="2400" b="0" i="0" dirty="0">
                <a:effectLst/>
                <a:latin typeface="+mn-ea"/>
              </a:rPr>
              <a:t>(</a:t>
            </a:r>
            <a:r>
              <a:rPr lang="en-US" altLang="ko-KR" sz="2400" b="0" i="0" dirty="0" err="1">
                <a:effectLst/>
                <a:latin typeface="+mn-ea"/>
              </a:rPr>
              <a:t>enu</a:t>
            </a:r>
            <a:r>
              <a:rPr lang="en-US" altLang="ko-KR" sz="2400" dirty="0" err="1">
                <a:latin typeface="+mn-ea"/>
              </a:rPr>
              <a:t>m</a:t>
            </a:r>
            <a:r>
              <a:rPr lang="en-US" altLang="ko-KR" sz="2400" dirty="0">
                <a:latin typeface="+mn-ea"/>
              </a:rPr>
              <a:t>)</a:t>
            </a:r>
            <a:endParaRPr lang="en-US" altLang="ko-KR" sz="2400" b="0" i="0" dirty="0">
              <a:effectLst/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400" b="0" i="0" dirty="0">
              <a:effectLst/>
              <a:latin typeface="+mn-ea"/>
            </a:endParaRPr>
          </a:p>
          <a:p>
            <a:pPr lvl="1"/>
            <a:r>
              <a:rPr lang="ko-KR" altLang="en-US" sz="2400" dirty="0">
                <a:latin typeface="+mn-ea"/>
              </a:rPr>
              <a:t>명명된 상수를 가지는 고유 형식</a:t>
            </a:r>
            <a:endParaRPr lang="en-US" altLang="ko-KR" sz="2400" dirty="0">
              <a:latin typeface="+mn-ea"/>
            </a:endParaRPr>
          </a:p>
          <a:p>
            <a:pPr lvl="1"/>
            <a:endParaRPr lang="en-US" altLang="ko-KR" sz="24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배열</a:t>
            </a:r>
            <a:r>
              <a:rPr lang="en-US" altLang="ko-KR" sz="2400" dirty="0">
                <a:latin typeface="+mn-ea"/>
              </a:rPr>
              <a:t>(Array)</a:t>
            </a:r>
          </a:p>
          <a:p>
            <a:pPr lvl="1"/>
            <a:endParaRPr lang="en-US" altLang="ko-KR" sz="2400" dirty="0">
              <a:latin typeface="+mn-ea"/>
            </a:endParaRPr>
          </a:p>
          <a:p>
            <a:pPr lvl="1"/>
            <a:r>
              <a:rPr lang="en-US" altLang="ko-KR" sz="2400" dirty="0">
                <a:latin typeface="+mn-ea"/>
              </a:rPr>
              <a:t>int [] – 1</a:t>
            </a:r>
            <a:r>
              <a:rPr lang="ko-KR" altLang="en-US" sz="2400" dirty="0">
                <a:latin typeface="+mn-ea"/>
              </a:rPr>
              <a:t>차원 배열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en-US" altLang="ko-KR" sz="2400" dirty="0">
                <a:latin typeface="+mn-ea"/>
              </a:rPr>
              <a:t>Int [,] – 2</a:t>
            </a:r>
            <a:r>
              <a:rPr lang="ko-KR" altLang="en-US" sz="2400" dirty="0">
                <a:latin typeface="+mn-ea"/>
              </a:rPr>
              <a:t>차원 배열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en-US" altLang="ko-KR" sz="2400" dirty="0">
                <a:latin typeface="+mn-ea"/>
              </a:rPr>
              <a:t>Int [][] – </a:t>
            </a:r>
            <a:r>
              <a:rPr lang="ko-KR" altLang="en-US" sz="2400" dirty="0">
                <a:latin typeface="+mn-ea"/>
              </a:rPr>
              <a:t>일차원 배열의 일차원 배열</a:t>
            </a:r>
            <a:endParaRPr lang="en-US" altLang="ko-KR" sz="2400" dirty="0"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7740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C49C5-3A95-48CF-8EE8-6EFC125B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D535BD-079F-4DE8-98DE-55ABB8C0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41C52-A524-436C-A637-4D990F7F6B22}"/>
              </a:ext>
            </a:extLst>
          </p:cNvPr>
          <p:cNvSpPr txBox="1"/>
          <p:nvPr/>
        </p:nvSpPr>
        <p:spPr>
          <a:xfrm>
            <a:off x="0" y="101793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+mn-ea"/>
              </a:rPr>
              <a:t>다차원</a:t>
            </a:r>
            <a:r>
              <a:rPr lang="en-US" altLang="ko-KR" sz="2400" b="0" i="0" dirty="0">
                <a:effectLst/>
                <a:latin typeface="+mn-ea"/>
              </a:rPr>
              <a:t> </a:t>
            </a:r>
            <a:r>
              <a:rPr lang="ko-KR" altLang="en-US" sz="2400" b="0" i="0" dirty="0">
                <a:effectLst/>
                <a:latin typeface="+mn-ea"/>
              </a:rPr>
              <a:t>배열과 배열의 배열</a:t>
            </a:r>
            <a:r>
              <a:rPr lang="en-US" altLang="ko-KR" sz="2400" b="0" i="0" dirty="0">
                <a:effectLst/>
                <a:latin typeface="+mn-ea"/>
              </a:rPr>
              <a:t>(</a:t>
            </a:r>
            <a:r>
              <a:rPr lang="ko-KR" altLang="en-US" sz="2400" b="0" i="0" dirty="0">
                <a:effectLst/>
                <a:latin typeface="+mn-ea"/>
              </a:rPr>
              <a:t>가변 배열</a:t>
            </a:r>
            <a:r>
              <a:rPr lang="en-US" altLang="ko-KR" sz="2400" b="0" i="0" dirty="0">
                <a:effectLst/>
                <a:latin typeface="+mn-ea"/>
              </a:rPr>
              <a:t>)</a:t>
            </a:r>
            <a:r>
              <a:rPr lang="ko-KR" altLang="en-US" sz="2400" b="0" i="0" dirty="0">
                <a:effectLst/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차이</a:t>
            </a:r>
            <a:r>
              <a:rPr lang="ko-KR" altLang="en-US" sz="2400" b="0" i="0" dirty="0">
                <a:effectLst/>
                <a:latin typeface="+mn-ea"/>
              </a:rPr>
              <a:t>점</a:t>
            </a:r>
            <a:endParaRPr lang="en-US" altLang="ko-KR" sz="2400" b="0" i="0" dirty="0">
              <a:effectLst/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931F41-6F08-466B-AF9D-A2CEC7A10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01" r="-764"/>
          <a:stretch/>
        </p:blipFill>
        <p:spPr>
          <a:xfrm>
            <a:off x="399469" y="1848929"/>
            <a:ext cx="3426089" cy="43762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679C1DA-2D13-418C-A6CB-D024AE09F6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298"/>
          <a:stretch/>
        </p:blipFill>
        <p:spPr>
          <a:xfrm>
            <a:off x="4143189" y="1848929"/>
            <a:ext cx="3426088" cy="13033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5A45CB8-1572-4CD3-8773-EADCD79474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961" r="1562"/>
          <a:stretch/>
        </p:blipFill>
        <p:spPr>
          <a:xfrm>
            <a:off x="4109843" y="4053268"/>
            <a:ext cx="3426088" cy="217191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A521EED-8925-4871-BB59-F63EF37C22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594"/>
          <a:stretch/>
        </p:blipFill>
        <p:spPr>
          <a:xfrm>
            <a:off x="7979763" y="1848929"/>
            <a:ext cx="3885666" cy="242751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B7A784D-8D44-4FF5-BADC-FAE8EC1D335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2957" b="10074"/>
          <a:stretch/>
        </p:blipFill>
        <p:spPr>
          <a:xfrm>
            <a:off x="7979763" y="4557293"/>
            <a:ext cx="3885666" cy="144980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D2E4F98-DD13-B64A-3801-F2149ED8E661}"/>
              </a:ext>
            </a:extLst>
          </p:cNvPr>
          <p:cNvSpPr/>
          <p:nvPr/>
        </p:nvSpPr>
        <p:spPr>
          <a:xfrm>
            <a:off x="8458200" y="5575300"/>
            <a:ext cx="2717800" cy="406400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912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4E374-02BE-4CC2-86DA-06E5C3B1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E1D6BB-E536-4235-BED4-E7D1E0C0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9C6F1-3B31-43B9-938C-88A4CA3FAAA6}"/>
              </a:ext>
            </a:extLst>
          </p:cNvPr>
          <p:cNvSpPr txBox="1"/>
          <p:nvPr/>
        </p:nvSpPr>
        <p:spPr>
          <a:xfrm>
            <a:off x="0" y="1014549"/>
            <a:ext cx="510590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Nullable</a:t>
            </a:r>
          </a:p>
          <a:p>
            <a:pPr lvl="1"/>
            <a:endParaRPr lang="en-US" altLang="ko-KR" sz="2400" b="0" i="0" dirty="0">
              <a:effectLst/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기본값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형식의 값과 추가 </a:t>
            </a:r>
            <a:r>
              <a:rPr lang="en-US" altLang="ko-KR" dirty="0">
                <a:latin typeface="+mn-ea"/>
              </a:rPr>
              <a:t>null </a:t>
            </a:r>
            <a:r>
              <a:rPr lang="ko-KR" altLang="en-US" dirty="0">
                <a:latin typeface="+mn-ea"/>
              </a:rPr>
              <a:t>값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bool? true, false, null)</a:t>
            </a:r>
          </a:p>
          <a:p>
            <a:pPr lvl="1"/>
            <a:r>
              <a:rPr lang="en-US" altLang="ko-KR" b="0" i="0" dirty="0">
                <a:effectLst/>
                <a:latin typeface="+mn-ea"/>
              </a:rPr>
              <a:t>(C#8.0 </a:t>
            </a:r>
            <a:r>
              <a:rPr lang="ko-KR" altLang="en-US" b="0" i="0" dirty="0">
                <a:effectLst/>
                <a:latin typeface="+mn-ea"/>
              </a:rPr>
              <a:t>부터는 </a:t>
            </a:r>
            <a:r>
              <a:rPr lang="en-US" altLang="ko-KR" b="0" i="0" dirty="0">
                <a:effectLst/>
                <a:latin typeface="+mn-ea"/>
              </a:rPr>
              <a:t>nullable </a:t>
            </a:r>
            <a:r>
              <a:rPr lang="ko-KR" altLang="en-US" b="0" i="0" dirty="0">
                <a:effectLst/>
                <a:latin typeface="+mn-ea"/>
              </a:rPr>
              <a:t>참조 형식</a:t>
            </a:r>
            <a:r>
              <a:rPr lang="en-US" altLang="ko-KR" b="0" i="0" dirty="0">
                <a:effectLst/>
                <a:latin typeface="+mn-ea"/>
              </a:rPr>
              <a:t>)</a:t>
            </a:r>
          </a:p>
          <a:p>
            <a:pPr lvl="1"/>
            <a:endParaRPr lang="en-US" altLang="ko-KR" b="0" i="0" dirty="0">
              <a:effectLst/>
              <a:latin typeface="+mn-ea"/>
            </a:endParaRPr>
          </a:p>
          <a:p>
            <a:pPr lvl="1"/>
            <a:r>
              <a:rPr lang="en-US" altLang="ko-KR" b="0" i="0" u="none" strike="noStrike" dirty="0" err="1">
                <a:effectLst/>
                <a:latin typeface="Segoe UI" panose="020B0502040204020203" pitchFamily="34" charset="0"/>
                <a:hlinkClick r:id="rId3"/>
              </a:rPr>
              <a:t>System.Nullable</a:t>
            </a:r>
            <a:r>
              <a:rPr lang="en-US" altLang="ko-KR" b="0" i="0" u="none" strike="noStrike" dirty="0">
                <a:effectLst/>
                <a:latin typeface="Segoe UI" panose="020B0502040204020203" pitchFamily="34" charset="0"/>
                <a:hlinkClick r:id="rId3"/>
              </a:rPr>
              <a:t>&lt;T&gt;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ko-KR" altLang="en-US" b="0" i="0" dirty="0">
                <a:effectLst/>
                <a:latin typeface="Segoe UI" panose="020B0502040204020203" pitchFamily="34" charset="0"/>
              </a:rPr>
              <a:t>구조체의 인스턴스</a:t>
            </a:r>
            <a:endParaRPr lang="en-US" altLang="ko-KR" b="0" i="0" dirty="0">
              <a:effectLst/>
              <a:latin typeface="Segoe UI" panose="020B0502040204020203" pitchFamily="34" charset="0"/>
            </a:endParaRPr>
          </a:p>
          <a:p>
            <a:pPr lvl="1"/>
            <a:endParaRPr lang="en-US" altLang="ko-KR" b="0" i="0" dirty="0">
              <a:effectLst/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Nullable&lt;T&gt; or T?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C1456E-9730-4220-9E72-5A575EB435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875" r="-378"/>
          <a:stretch/>
        </p:blipFill>
        <p:spPr>
          <a:xfrm>
            <a:off x="5786437" y="1725930"/>
            <a:ext cx="4665787" cy="286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46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95C39-1638-4B72-A81C-6EFB8423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654AD3-C596-461D-AE2D-6D9BC282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14895-1695-4741-A572-B844A1E26D05}"/>
              </a:ext>
            </a:extLst>
          </p:cNvPr>
          <p:cNvSpPr txBox="1"/>
          <p:nvPr/>
        </p:nvSpPr>
        <p:spPr>
          <a:xfrm>
            <a:off x="138929" y="1656714"/>
            <a:ext cx="517602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+mn-ea"/>
              </a:rPr>
              <a:t>박싱</a:t>
            </a:r>
            <a:r>
              <a:rPr lang="en-US" altLang="ko-KR" sz="2400" dirty="0">
                <a:latin typeface="+mn-ea"/>
              </a:rPr>
              <a:t>(boxing), </a:t>
            </a:r>
            <a:r>
              <a:rPr lang="ko-KR" altLang="en-US" sz="2400" dirty="0" err="1">
                <a:latin typeface="+mn-ea"/>
              </a:rPr>
              <a:t>언박싱</a:t>
            </a:r>
            <a:r>
              <a:rPr lang="en-US" altLang="ko-KR" sz="2400" dirty="0">
                <a:latin typeface="+mn-ea"/>
              </a:rPr>
              <a:t>(unboxing)</a:t>
            </a:r>
          </a:p>
          <a:p>
            <a:pPr lvl="1"/>
            <a:endParaRPr lang="en-US" altLang="ko-KR" sz="2400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값 형식의 값을 </a:t>
            </a:r>
            <a:r>
              <a:rPr lang="en-US" altLang="ko-KR" dirty="0">
                <a:latin typeface="+mn-ea"/>
              </a:rPr>
              <a:t>object </a:t>
            </a:r>
            <a:r>
              <a:rPr lang="ko-KR" altLang="en-US" dirty="0">
                <a:latin typeface="+mn-ea"/>
              </a:rPr>
              <a:t>형식으로 변환할 때 그 값을 유지하기 위해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박스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라고 불리는 객체 인스턴스가 할당되고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해당 값은 그 박스로 복사된다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역으로 </a:t>
            </a:r>
            <a:r>
              <a:rPr lang="en-US" altLang="ko-KR" dirty="0">
                <a:latin typeface="+mn-ea"/>
              </a:rPr>
              <a:t>object </a:t>
            </a:r>
            <a:r>
              <a:rPr lang="ko-KR" altLang="en-US" dirty="0">
                <a:latin typeface="+mn-ea"/>
              </a:rPr>
              <a:t>참조가 값 형식으로 형 변환이 일어날 때 그 참조된 객체가 올바른 값 형식의 박스인지 검사가 이루어지고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복사가 성공하면 그 박스의 값이 전부 복사 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00CBB7D-FC2F-49F1-B6AE-A5105DE99A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57" r="-477" b="15002"/>
          <a:stretch/>
        </p:blipFill>
        <p:spPr>
          <a:xfrm>
            <a:off x="5981700" y="1656714"/>
            <a:ext cx="5208442" cy="370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코로나 유의사항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455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C937E-F657-4F0A-99C6-61676946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576DC3-08F5-445A-BC95-570F6909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C4DFA-E792-454E-8E11-1F763A32DC26}"/>
              </a:ext>
            </a:extLst>
          </p:cNvPr>
          <p:cNvSpPr txBox="1"/>
          <p:nvPr/>
        </p:nvSpPr>
        <p:spPr>
          <a:xfrm>
            <a:off x="357051" y="1288869"/>
            <a:ext cx="115388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표현식</a:t>
            </a:r>
            <a:r>
              <a:rPr lang="en-US" altLang="ko-KR" sz="2400" dirty="0">
                <a:latin typeface="+mn-ea"/>
              </a:rPr>
              <a:t>(Expressions)</a:t>
            </a:r>
            <a:endParaRPr lang="en-US" altLang="ko-KR" sz="2400" b="0" i="0" dirty="0">
              <a:effectLst/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400" b="0" i="0" dirty="0">
              <a:effectLst/>
              <a:latin typeface="+mn-ea"/>
            </a:endParaRPr>
          </a:p>
          <a:p>
            <a:pPr lvl="1"/>
            <a:r>
              <a:rPr lang="ko-KR" altLang="en-US" sz="2400" dirty="0">
                <a:latin typeface="+mn-ea"/>
              </a:rPr>
              <a:t>연산자</a:t>
            </a:r>
            <a:r>
              <a:rPr lang="en-US" altLang="ko-KR" sz="2400" dirty="0">
                <a:latin typeface="+mn-ea"/>
              </a:rPr>
              <a:t>(operators)  - +, -, *, /, new</a:t>
            </a:r>
            <a:r>
              <a:rPr lang="ko-KR" altLang="en-US" sz="2400" dirty="0">
                <a:latin typeface="+mn-ea"/>
              </a:rPr>
              <a:t> 등</a:t>
            </a:r>
            <a:endParaRPr lang="en-US" altLang="ko-KR" sz="2400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400" dirty="0">
                <a:latin typeface="+mn-ea"/>
              </a:rPr>
              <a:t>피연산자</a:t>
            </a:r>
            <a:r>
              <a:rPr lang="en-US" altLang="ko-KR" sz="2400" dirty="0">
                <a:latin typeface="+mn-ea"/>
              </a:rPr>
              <a:t>(operands)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– </a:t>
            </a:r>
            <a:r>
              <a:rPr lang="ko-KR" altLang="en-US" sz="2400" dirty="0" err="1">
                <a:latin typeface="+mn-ea"/>
              </a:rPr>
              <a:t>리터럴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필드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지역 변수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표현식</a:t>
            </a:r>
            <a:endParaRPr lang="en-US" altLang="ko-KR" sz="24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022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DAD27-4586-4174-9531-8169F8D7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16528AB-4061-439A-AEAC-53F6AEFBE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453082"/>
              </p:ext>
            </p:extLst>
          </p:nvPr>
        </p:nvGraphicFramePr>
        <p:xfrm>
          <a:off x="1844431" y="1540281"/>
          <a:ext cx="812799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092">
                  <a:extLst>
                    <a:ext uri="{9D8B030D-6E8A-4147-A177-3AD203B41FA5}">
                      <a16:colId xmlns:a16="http://schemas.microsoft.com/office/drawing/2014/main" val="17432781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085949443"/>
                    </a:ext>
                  </a:extLst>
                </a:gridCol>
                <a:gridCol w="4931507">
                  <a:extLst>
                    <a:ext uri="{9D8B030D-6E8A-4147-A177-3AD203B41FA5}">
                      <a16:colId xmlns:a16="http://schemas.microsoft.com/office/drawing/2014/main" val="2184139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범주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표현식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86156"/>
                  </a:ext>
                </a:extLst>
              </a:tr>
              <a:tr h="370840">
                <a:tc rowSpan="1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</a:t>
                      </a:r>
                      <a:r>
                        <a:rPr lang="en-US" altLang="ko-KR" dirty="0"/>
                        <a:t>(primary)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x.m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멤버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접근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8968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x(…)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메소드와 대리자 호출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45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x[…]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배열과 </a:t>
                      </a:r>
                      <a:r>
                        <a:rPr lang="ko-KR" altLang="en-US" dirty="0" err="1"/>
                        <a:t>인덱서</a:t>
                      </a:r>
                      <a:r>
                        <a:rPr lang="ko-KR" altLang="en-US" dirty="0"/>
                        <a:t> 접근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7863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x++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후위 증가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4408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x--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후위 감소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805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new T(…)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객체와 대리자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6320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new T(…) {…}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초기화로 객체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6793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new {…}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익명 객체 초기화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3161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new T[…]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3582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typeof</a:t>
                      </a:r>
                      <a:r>
                        <a:rPr lang="en-US" altLang="ko-KR" dirty="0"/>
                        <a:t>(T)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r>
                        <a:rPr lang="ko-KR" altLang="en-US" dirty="0"/>
                        <a:t>에 대한 </a:t>
                      </a:r>
                      <a:r>
                        <a:rPr lang="en-US" altLang="ko-KR" dirty="0" err="1"/>
                        <a:t>System.Type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객체 얻기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4075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checked(x)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checked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컨텍스트의 표현식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188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unchecked(x)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uchecked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컨텍스트의 표현식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917060"/>
                  </a:ext>
                </a:extLst>
              </a:tr>
            </a:tbl>
          </a:graphicData>
        </a:graphic>
      </p:graphicFrame>
      <p:sp>
        <p:nvSpPr>
          <p:cNvPr id="5" name="바닥글 개체 틀 2">
            <a:extLst>
              <a:ext uri="{FF2B5EF4-FFF2-40B4-BE49-F238E27FC236}">
                <a16:creationId xmlns:a16="http://schemas.microsoft.com/office/drawing/2014/main" id="{0BD3B700-5B4F-4EF9-B9D3-A5F4F101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E7FD4-9B59-4D95-95FB-1019F052699D}"/>
              </a:ext>
            </a:extLst>
          </p:cNvPr>
          <p:cNvSpPr txBox="1"/>
          <p:nvPr/>
        </p:nvSpPr>
        <p:spPr>
          <a:xfrm>
            <a:off x="328247" y="996462"/>
            <a:ext cx="1153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2704734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5DDD4-BBA2-4260-A6E5-2515E3F6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5AE886-E44F-427D-9534-949DF31DE7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71" r="-245"/>
          <a:stretch/>
        </p:blipFill>
        <p:spPr>
          <a:xfrm>
            <a:off x="365830" y="2209335"/>
            <a:ext cx="4697730" cy="2704806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D612AAF-370C-4AB7-A84F-79EEC39ED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30" y="5058655"/>
            <a:ext cx="9030149" cy="25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64A1E5-DEBC-43DD-A253-61486EA75EA9}"/>
              </a:ext>
            </a:extLst>
          </p:cNvPr>
          <p:cNvSpPr txBox="1"/>
          <p:nvPr/>
        </p:nvSpPr>
        <p:spPr>
          <a:xfrm>
            <a:off x="5847467" y="2209335"/>
            <a:ext cx="6405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식에 </a:t>
            </a:r>
            <a:r>
              <a:rPr lang="en-US" altLang="ko-KR" dirty="0">
                <a:latin typeface="+mn-ea"/>
              </a:rPr>
              <a:t>checked </a:t>
            </a:r>
            <a:r>
              <a:rPr lang="ko-KR" altLang="en-US" dirty="0">
                <a:latin typeface="+mn-ea"/>
              </a:rPr>
              <a:t>연산자를 지정하면 실행 시점에서 해당 형식의 산술 한계를 넘는 연산이 일어났을 때 </a:t>
            </a:r>
          </a:p>
          <a:p>
            <a:r>
              <a:rPr lang="en-US" altLang="ko-KR" dirty="0" err="1">
                <a:latin typeface="+mn-ea"/>
              </a:rPr>
              <a:t>OverflowException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예외를 던지게 할 수 있습니다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* checked </a:t>
            </a:r>
            <a:r>
              <a:rPr lang="ko-KR" altLang="en-US" dirty="0">
                <a:latin typeface="+mn-ea"/>
              </a:rPr>
              <a:t>연산자는 </a:t>
            </a:r>
            <a:r>
              <a:rPr lang="en-US" altLang="ko-KR" dirty="0">
                <a:latin typeface="+mn-ea"/>
              </a:rPr>
              <a:t>double, float, decimal </a:t>
            </a:r>
            <a:r>
              <a:rPr lang="ko-KR" altLang="en-US" dirty="0">
                <a:latin typeface="+mn-ea"/>
              </a:rPr>
              <a:t>형식에는 아무런 영향을 미치지 않습니다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E388B8B0-D46C-48F0-A7B6-59AC0D13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06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A5C12-2DA1-4562-946F-E0E69FFF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4C3FA8-B309-4C5D-AE14-0F7F2D626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34273" r="599"/>
          <a:stretch/>
        </p:blipFill>
        <p:spPr>
          <a:xfrm>
            <a:off x="3982035" y="1577090"/>
            <a:ext cx="3256965" cy="17153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6ACEAA-466C-4912-BA4D-D60610D82D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50000" r="-83"/>
          <a:stretch/>
        </p:blipFill>
        <p:spPr>
          <a:xfrm>
            <a:off x="2356776" y="4730686"/>
            <a:ext cx="6558623" cy="800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EE6383-3EF6-4E38-B6A1-E0484D7181AD}"/>
              </a:ext>
            </a:extLst>
          </p:cNvPr>
          <p:cNvSpPr txBox="1"/>
          <p:nvPr/>
        </p:nvSpPr>
        <p:spPr>
          <a:xfrm>
            <a:off x="-7034" y="954920"/>
            <a:ext cx="11235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effectLst/>
                <a:latin typeface="+mn-ea"/>
              </a:rPr>
              <a:t>특정 식에 대해 점검을 끄고 싶으면 </a:t>
            </a:r>
            <a:r>
              <a:rPr lang="en-US" altLang="ko-KR" b="0" i="0" dirty="0">
                <a:effectLst/>
                <a:latin typeface="+mn-ea"/>
              </a:rPr>
              <a:t>unchecked </a:t>
            </a:r>
            <a:r>
              <a:rPr lang="ko-KR" altLang="en-US" b="0" i="0" dirty="0">
                <a:effectLst/>
                <a:latin typeface="+mn-ea"/>
              </a:rPr>
              <a:t>연산자를 사용하면 됩니다</a:t>
            </a:r>
            <a:r>
              <a:rPr lang="en-US" altLang="ko-KR" sz="2400" b="0" i="0" dirty="0">
                <a:effectLst/>
                <a:latin typeface="+mn-ea"/>
              </a:rPr>
              <a:t>.</a:t>
            </a:r>
            <a:endParaRPr lang="ko-KR" altLang="en-US" sz="24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9CD1AF-F5CE-414A-83AB-7B7E43EC7BA4}"/>
              </a:ext>
            </a:extLst>
          </p:cNvPr>
          <p:cNvSpPr txBox="1"/>
          <p:nvPr/>
        </p:nvSpPr>
        <p:spPr>
          <a:xfrm>
            <a:off x="-7034" y="3507372"/>
            <a:ext cx="1191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컴파일 시점에 평가되는 식은 </a:t>
            </a:r>
            <a:r>
              <a:rPr lang="en-US" altLang="ko-KR" dirty="0">
                <a:latin typeface="+mn-ea"/>
              </a:rPr>
              <a:t>checked </a:t>
            </a:r>
            <a:r>
              <a:rPr lang="ko-KR" altLang="en-US" dirty="0">
                <a:latin typeface="+mn-ea"/>
              </a:rPr>
              <a:t>연산자와 무관하게 항상 넘침 점검이 일어납니다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이때 </a:t>
            </a:r>
            <a:r>
              <a:rPr lang="en-US" altLang="ko-KR" dirty="0">
                <a:latin typeface="+mn-ea"/>
              </a:rPr>
              <a:t>unchecked </a:t>
            </a:r>
            <a:r>
              <a:rPr lang="ko-KR" altLang="en-US" dirty="0">
                <a:latin typeface="+mn-ea"/>
              </a:rPr>
              <a:t>연산자를 지정하면 점검이 생략됩니다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9" name="바닥글 개체 틀 2">
            <a:extLst>
              <a:ext uri="{FF2B5EF4-FFF2-40B4-BE49-F238E27FC236}">
                <a16:creationId xmlns:a16="http://schemas.microsoft.com/office/drawing/2014/main" id="{B0985A89-B243-4335-969E-4C7F7C26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6339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DAD27-4586-4174-9531-8169F8D7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16528AB-4061-439A-AEAC-53F6AEFBE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743505"/>
              </p:ext>
            </p:extLst>
          </p:nvPr>
        </p:nvGraphicFramePr>
        <p:xfrm>
          <a:off x="1844431" y="1540281"/>
          <a:ext cx="905859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393">
                  <a:extLst>
                    <a:ext uri="{9D8B030D-6E8A-4147-A177-3AD203B41FA5}">
                      <a16:colId xmlns:a16="http://schemas.microsoft.com/office/drawing/2014/main" val="174327816"/>
                    </a:ext>
                  </a:extLst>
                </a:gridCol>
                <a:gridCol w="1488831">
                  <a:extLst>
                    <a:ext uri="{9D8B030D-6E8A-4147-A177-3AD203B41FA5}">
                      <a16:colId xmlns:a16="http://schemas.microsoft.com/office/drawing/2014/main" val="3085949443"/>
                    </a:ext>
                  </a:extLst>
                </a:gridCol>
                <a:gridCol w="5318368">
                  <a:extLst>
                    <a:ext uri="{9D8B030D-6E8A-4147-A177-3AD203B41FA5}">
                      <a16:colId xmlns:a16="http://schemas.microsoft.com/office/drawing/2014/main" val="2184139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범주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표현식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8615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</a:t>
                      </a:r>
                      <a:r>
                        <a:rPr lang="en-US" altLang="ko-KR" dirty="0"/>
                        <a:t>(primary)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default(T)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r>
                        <a:rPr lang="ko-KR" altLang="en-US" dirty="0"/>
                        <a:t>형식 기본값 얻기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8968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delegate {…}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4583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단항</a:t>
                      </a:r>
                      <a:r>
                        <a:rPr lang="en-US" altLang="ko-KR" dirty="0"/>
                        <a:t>(Unary)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더하기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7863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빼기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4408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!x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논리 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805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~x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비트 부정 연산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6320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++x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전위 증가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6793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--x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전위 감소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3161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(T)x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명시적으로 </a:t>
                      </a:r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를 </a:t>
                      </a:r>
                      <a:r>
                        <a:rPr lang="en-US" altLang="ko-KR" dirty="0"/>
                        <a:t>T</a:t>
                      </a:r>
                      <a:r>
                        <a:rPr lang="ko-KR" altLang="en-US" dirty="0"/>
                        <a:t>형식으로 변환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35825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곱셈</a:t>
                      </a:r>
                      <a:r>
                        <a:rPr lang="en-US" altLang="ko-KR" dirty="0"/>
                        <a:t>(Multiplicative)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 *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곱셈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4075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 /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나눗셈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188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 %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917060"/>
                  </a:ext>
                </a:extLst>
              </a:tr>
            </a:tbl>
          </a:graphicData>
        </a:graphic>
      </p:graphicFrame>
      <p:sp>
        <p:nvSpPr>
          <p:cNvPr id="5" name="바닥글 개체 틀 2">
            <a:extLst>
              <a:ext uri="{FF2B5EF4-FFF2-40B4-BE49-F238E27FC236}">
                <a16:creationId xmlns:a16="http://schemas.microsoft.com/office/drawing/2014/main" id="{0BD3B700-5B4F-4EF9-B9D3-A5F4F101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E7FD4-9B59-4D95-95FB-1019F052699D}"/>
              </a:ext>
            </a:extLst>
          </p:cNvPr>
          <p:cNvSpPr txBox="1"/>
          <p:nvPr/>
        </p:nvSpPr>
        <p:spPr>
          <a:xfrm>
            <a:off x="328247" y="996462"/>
            <a:ext cx="1153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2045459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DAD27-4586-4174-9531-8169F8D7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16528AB-4061-439A-AEAC-53F6AEFBE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118510"/>
              </p:ext>
            </p:extLst>
          </p:nvPr>
        </p:nvGraphicFramePr>
        <p:xfrm>
          <a:off x="1844431" y="1540281"/>
          <a:ext cx="895857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380">
                  <a:extLst>
                    <a:ext uri="{9D8B030D-6E8A-4147-A177-3AD203B41FA5}">
                      <a16:colId xmlns:a16="http://schemas.microsoft.com/office/drawing/2014/main" val="174327816"/>
                    </a:ext>
                  </a:extLst>
                </a:gridCol>
                <a:gridCol w="1488831">
                  <a:extLst>
                    <a:ext uri="{9D8B030D-6E8A-4147-A177-3AD203B41FA5}">
                      <a16:colId xmlns:a16="http://schemas.microsoft.com/office/drawing/2014/main" val="3085949443"/>
                    </a:ext>
                  </a:extLst>
                </a:gridCol>
                <a:gridCol w="5318368">
                  <a:extLst>
                    <a:ext uri="{9D8B030D-6E8A-4147-A177-3AD203B41FA5}">
                      <a16:colId xmlns:a16="http://schemas.microsoft.com/office/drawing/2014/main" val="2184139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범주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표현식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8615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가산</a:t>
                      </a:r>
                      <a:r>
                        <a:rPr lang="en-US" altLang="ko-KR" dirty="0"/>
                        <a:t>(Additive)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 +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더하기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8968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 -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빼기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458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자리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옮김</a:t>
                      </a:r>
                      <a:r>
                        <a:rPr lang="en-US" altLang="ko-KR" dirty="0"/>
                        <a:t>(Shift)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 &lt;&lt;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왼쪽 자리 옮김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7863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 &gt;&gt;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오른쪽 자리 옮김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440823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비교 및 형식 테스트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(Relational and type testing)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&lt;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보다 </a:t>
                      </a:r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가 작은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805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 &gt;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보다 </a:t>
                      </a:r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가 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6320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 &lt;=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보다 </a:t>
                      </a:r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가 적거나 같은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6793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 &gt;=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보다 </a:t>
                      </a:r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가 크거나 같은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3161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 is 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T</a:t>
                      </a:r>
                      <a:r>
                        <a:rPr lang="ko-KR" altLang="en-US" dirty="0"/>
                        <a:t>이면 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아니면 거짓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3582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 as 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r>
                        <a:rPr lang="ko-KR" altLang="en-US" dirty="0"/>
                        <a:t>로 형식화 된 </a:t>
                      </a:r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반환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하거나</a:t>
                      </a:r>
                      <a:r>
                        <a:rPr lang="en-US" altLang="ko-KR" dirty="0"/>
                        <a:t>,x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T</a:t>
                      </a:r>
                      <a:r>
                        <a:rPr lang="ko-KR" altLang="en-US" dirty="0"/>
                        <a:t>가 아니면 </a:t>
                      </a:r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40753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등식</a:t>
                      </a:r>
                      <a:r>
                        <a:rPr lang="en-US" altLang="ko-KR" dirty="0"/>
                        <a:t>(Equality)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==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같음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188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 !=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같지 않음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917060"/>
                  </a:ext>
                </a:extLst>
              </a:tr>
            </a:tbl>
          </a:graphicData>
        </a:graphic>
      </p:graphicFrame>
      <p:sp>
        <p:nvSpPr>
          <p:cNvPr id="5" name="바닥글 개체 틀 2">
            <a:extLst>
              <a:ext uri="{FF2B5EF4-FFF2-40B4-BE49-F238E27FC236}">
                <a16:creationId xmlns:a16="http://schemas.microsoft.com/office/drawing/2014/main" id="{0BD3B700-5B4F-4EF9-B9D3-A5F4F101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E7FD4-9B59-4D95-95FB-1019F052699D}"/>
              </a:ext>
            </a:extLst>
          </p:cNvPr>
          <p:cNvSpPr txBox="1"/>
          <p:nvPr/>
        </p:nvSpPr>
        <p:spPr>
          <a:xfrm>
            <a:off x="328247" y="996462"/>
            <a:ext cx="1153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2825380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DAD27-4586-4174-9531-8169F8D7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16528AB-4061-439A-AEAC-53F6AEFBE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27841"/>
              </p:ext>
            </p:extLst>
          </p:nvPr>
        </p:nvGraphicFramePr>
        <p:xfrm>
          <a:off x="1042865" y="1540280"/>
          <a:ext cx="1020902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668">
                  <a:extLst>
                    <a:ext uri="{9D8B030D-6E8A-4147-A177-3AD203B41FA5}">
                      <a16:colId xmlns:a16="http://schemas.microsoft.com/office/drawing/2014/main" val="174327816"/>
                    </a:ext>
                  </a:extLst>
                </a:gridCol>
                <a:gridCol w="1538279">
                  <a:extLst>
                    <a:ext uri="{9D8B030D-6E8A-4147-A177-3AD203B41FA5}">
                      <a16:colId xmlns:a16="http://schemas.microsoft.com/office/drawing/2014/main" val="3085949443"/>
                    </a:ext>
                  </a:extLst>
                </a:gridCol>
                <a:gridCol w="6691075">
                  <a:extLst>
                    <a:ext uri="{9D8B030D-6E8A-4147-A177-3AD203B41FA5}">
                      <a16:colId xmlns:a16="http://schemas.microsoft.com/office/drawing/2014/main" val="2184139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범주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표현식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8615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논리</a:t>
                      </a:r>
                      <a:r>
                        <a:rPr lang="en-US" altLang="ko-KR" dirty="0"/>
                        <a:t>(Logical)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 &amp;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논리 </a:t>
                      </a:r>
                      <a:r>
                        <a:rPr lang="en-US" altLang="ko-KR" dirty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8968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 ^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논리 </a:t>
                      </a:r>
                      <a:r>
                        <a:rPr lang="en-US" altLang="ko-KR" dirty="0"/>
                        <a:t>XOR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45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 |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논리 </a:t>
                      </a:r>
                      <a:r>
                        <a:rPr lang="en-US" altLang="ko-KR" dirty="0"/>
                        <a:t>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7863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 &amp;&amp;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조건문 </a:t>
                      </a:r>
                      <a:r>
                        <a:rPr lang="en-US" altLang="ko-KR" dirty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4408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 ||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조건문 </a:t>
                      </a:r>
                      <a:r>
                        <a:rPr lang="en-US" altLang="ko-KR" dirty="0"/>
                        <a:t>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8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널 병합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 ??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가</a:t>
                      </a:r>
                      <a:r>
                        <a:rPr lang="en-US" altLang="ko-KR" dirty="0"/>
                        <a:t> null</a:t>
                      </a:r>
                      <a:r>
                        <a:rPr lang="ko-KR" altLang="en-US" dirty="0"/>
                        <a:t>이면 </a:t>
                      </a:r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를 반환하고 그렇지 않으면 </a:t>
                      </a:r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63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 ? y : 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가 참이면 </a:t>
                      </a:r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를 반환하고 아니면 </a:t>
                      </a:r>
                      <a:r>
                        <a:rPr lang="en-US" altLang="ko-KR" dirty="0"/>
                        <a:t>z</a:t>
                      </a:r>
                      <a:r>
                        <a:rPr lang="ko-KR" altLang="en-US" dirty="0"/>
                        <a:t>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6793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대입 이나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익명 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=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3161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 op=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복합 대임 연산자 </a:t>
                      </a:r>
                      <a:r>
                        <a:rPr lang="en-US" altLang="ko-KR" dirty="0"/>
                        <a:t>*=, /=, %=, +=. -=. &lt;&lt;=, &gt;&gt;=,  &amp;=, ^=, |=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3582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(T x) =&gt;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익명 함수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람다식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407534"/>
                  </a:ext>
                </a:extLst>
              </a:tr>
            </a:tbl>
          </a:graphicData>
        </a:graphic>
      </p:graphicFrame>
      <p:sp>
        <p:nvSpPr>
          <p:cNvPr id="5" name="바닥글 개체 틀 2">
            <a:extLst>
              <a:ext uri="{FF2B5EF4-FFF2-40B4-BE49-F238E27FC236}">
                <a16:creationId xmlns:a16="http://schemas.microsoft.com/office/drawing/2014/main" id="{0BD3B700-5B4F-4EF9-B9D3-A5F4F101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E7FD4-9B59-4D95-95FB-1019F052699D}"/>
              </a:ext>
            </a:extLst>
          </p:cNvPr>
          <p:cNvSpPr txBox="1"/>
          <p:nvPr/>
        </p:nvSpPr>
        <p:spPr>
          <a:xfrm>
            <a:off x="367809" y="992470"/>
            <a:ext cx="1153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3747483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57051" y="1288869"/>
            <a:ext cx="1153885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+mn-ea"/>
              </a:rPr>
              <a:t>함수</a:t>
            </a:r>
            <a:r>
              <a:rPr lang="en-US" altLang="ko-KR" sz="2400" b="0" i="0" dirty="0">
                <a:effectLst/>
                <a:latin typeface="+mn-ea"/>
              </a:rPr>
              <a:t>(Function, Method)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400" dirty="0">
                <a:latin typeface="+mn-ea"/>
              </a:rPr>
              <a:t>Method signatures  </a:t>
            </a:r>
            <a:br>
              <a:rPr lang="en-US" altLang="ko-KR" sz="2400" dirty="0">
                <a:latin typeface="+mn-ea"/>
              </a:rPr>
            </a:br>
            <a:r>
              <a:rPr lang="en-US" altLang="ko-KR" dirty="0">
                <a:latin typeface="+mn-ea"/>
              </a:rPr>
              <a:t>[</a:t>
            </a:r>
            <a:r>
              <a:rPr lang="en-US" altLang="ko-KR" b="0" i="0" dirty="0">
                <a:effectLst/>
                <a:latin typeface="Segoe UI" panose="020B0502040204020203" pitchFamily="34" charset="0"/>
              </a:rPr>
              <a:t>access level</a:t>
            </a:r>
            <a:r>
              <a:rPr lang="en-US" altLang="ko-KR" dirty="0">
                <a:latin typeface="+mn-ea"/>
              </a:rPr>
              <a:t>] [return type] [method name](</a:t>
            </a:r>
            <a:r>
              <a:rPr lang="en-US" altLang="ko-KR" b="0" i="0" dirty="0">
                <a:effectLst/>
                <a:latin typeface="Segoe UI" panose="020B0502040204020203" pitchFamily="34" charset="0"/>
              </a:rPr>
              <a:t>method parameters</a:t>
            </a:r>
            <a:r>
              <a:rPr lang="en-US" altLang="ko-KR" dirty="0">
                <a:latin typeface="+mn-ea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8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400" dirty="0">
                <a:latin typeface="+mn-ea"/>
              </a:rPr>
              <a:t>Method access</a:t>
            </a:r>
            <a:br>
              <a:rPr lang="en-US" altLang="ko-KR" sz="2400" dirty="0">
                <a:latin typeface="+mn-ea"/>
              </a:rPr>
            </a:br>
            <a:r>
              <a:rPr lang="en-US" altLang="ko-KR" dirty="0">
                <a:latin typeface="+mn-ea"/>
              </a:rPr>
              <a:t>public, private, abstract, sealed, override, static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8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400" dirty="0">
                <a:latin typeface="+mn-ea"/>
              </a:rPr>
              <a:t>Method parameters vs. arguments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400" dirty="0">
                <a:latin typeface="+mn-ea"/>
              </a:rPr>
              <a:t>Passing by reference vs. passing by value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400" dirty="0">
                <a:latin typeface="+mn-ea"/>
              </a:rPr>
              <a:t>Return values</a:t>
            </a:r>
            <a:br>
              <a:rPr lang="en-US" altLang="ko-KR" sz="2400" dirty="0">
                <a:latin typeface="+mn-ea"/>
              </a:rPr>
            </a:br>
            <a:r>
              <a:rPr lang="en-US" altLang="ko-KR" dirty="0" err="1">
                <a:latin typeface="+mn-ea"/>
              </a:rPr>
              <a:t>c#</a:t>
            </a:r>
            <a:r>
              <a:rPr lang="en-US" altLang="ko-KR" dirty="0">
                <a:latin typeface="+mn-ea"/>
              </a:rPr>
              <a:t> 7.0 ref keyword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8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400" dirty="0">
                <a:latin typeface="+mn-ea"/>
              </a:rPr>
              <a:t>Async methods</a:t>
            </a:r>
            <a:endParaRPr lang="ko-KR" altLang="en-US" sz="2400" dirty="0"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7CD0A4-7097-492C-A487-153B3A415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045" y="4666017"/>
            <a:ext cx="3315163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0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57051" y="1288869"/>
            <a:ext cx="115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Method parameters – params keyword</a:t>
            </a:r>
            <a:endParaRPr lang="en-US" altLang="ko-KR" sz="1000" dirty="0"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94F85A-777E-4B01-B970-32C0247955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92" r="375"/>
          <a:stretch/>
        </p:blipFill>
        <p:spPr>
          <a:xfrm>
            <a:off x="3188052" y="2011680"/>
            <a:ext cx="5196770" cy="389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99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26571" y="1324038"/>
            <a:ext cx="115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+mn-ea"/>
              </a:rPr>
              <a:t>반목문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- for</a:t>
            </a: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411EFB-95E1-4E8A-8FC4-7DF8E984F8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959" r="845"/>
          <a:stretch/>
        </p:blipFill>
        <p:spPr>
          <a:xfrm>
            <a:off x="3888104" y="2140477"/>
            <a:ext cx="3796665" cy="205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4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"/>
          <p:cNvSpPr txBox="1">
            <a:spLocks noGrp="1"/>
          </p:cNvSpPr>
          <p:nvPr>
            <p:ph type="title"/>
          </p:nvPr>
        </p:nvSpPr>
        <p:spPr>
          <a:xfrm>
            <a:off x="241300" y="211908"/>
            <a:ext cx="5854700" cy="694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ko-KR"/>
              <a:t>코로나 유의 사항</a:t>
            </a:r>
            <a:endParaRPr/>
          </a:p>
        </p:txBody>
      </p:sp>
      <p:sp>
        <p:nvSpPr>
          <p:cNvPr id="245" name="Google Shape;245;p3"/>
          <p:cNvSpPr txBox="1">
            <a:spLocks noGrp="1"/>
          </p:cNvSpPr>
          <p:nvPr>
            <p:ph type="ftr" idx="11"/>
          </p:nvPr>
        </p:nvSpPr>
        <p:spPr>
          <a:xfrm>
            <a:off x="5786437" y="6613553"/>
            <a:ext cx="698253" cy="25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ck.ac.kr</a:t>
            </a:r>
            <a:endParaRPr/>
          </a:p>
        </p:txBody>
      </p:sp>
      <p:sp>
        <p:nvSpPr>
          <p:cNvPr id="246" name="Google Shape;246;p3"/>
          <p:cNvSpPr txBox="1">
            <a:spLocks noGrp="1"/>
          </p:cNvSpPr>
          <p:nvPr>
            <p:ph type="sldNum" idx="12"/>
          </p:nvPr>
        </p:nvSpPr>
        <p:spPr>
          <a:xfrm>
            <a:off x="11654948" y="6604808"/>
            <a:ext cx="537052" cy="25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247" name="Google Shape;247;p3"/>
          <p:cNvSpPr txBox="1"/>
          <p:nvPr/>
        </p:nvSpPr>
        <p:spPr>
          <a:xfrm>
            <a:off x="403412" y="1452282"/>
            <a:ext cx="117885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ko-KR" sz="3200">
                <a:solidFill>
                  <a:schemeClr val="dk1"/>
                </a:solidFill>
              </a:rPr>
              <a:t>2023학년도 1학기 방역 및 학사운영 방안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ko-KR" sz="2400" u="sng">
                <a:solidFill>
                  <a:schemeClr val="hlink"/>
                </a:solidFill>
                <a:hlinkClick r:id="rId3"/>
              </a:rPr>
              <a:t>https://www.ck.ac.kr/archives/193175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ko-KR" sz="3200">
                <a:solidFill>
                  <a:schemeClr val="dk1"/>
                </a:solidFill>
              </a:rPr>
              <a:t>2023학년도 1학기 국가공휴일 및 대학 행사 수업 대체 일정 공지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ko-KR" sz="2400" u="sng">
                <a:solidFill>
                  <a:schemeClr val="hlink"/>
                </a:solidFill>
                <a:hlinkClick r:id="rId4"/>
              </a:rPr>
              <a:t>https://www.ck.ac.kr/archives/193109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BECAC-6161-4796-B391-6204F28C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BFD811-917C-40F3-B0ED-4FE494AE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44BBE-2844-477C-87DB-503EC54DEC3A}"/>
              </a:ext>
            </a:extLst>
          </p:cNvPr>
          <p:cNvSpPr txBox="1"/>
          <p:nvPr/>
        </p:nvSpPr>
        <p:spPr>
          <a:xfrm>
            <a:off x="326571" y="1324038"/>
            <a:ext cx="115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+mn-ea"/>
              </a:rPr>
              <a:t>반목문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- foreach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7B24CC-C324-49F5-8BDE-5EB37B7CC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027" r="-218"/>
          <a:stretch/>
        </p:blipFill>
        <p:spPr>
          <a:xfrm>
            <a:off x="2395886" y="2000250"/>
            <a:ext cx="7502979" cy="232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35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BECAC-6161-4796-B391-6204F28C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BFD811-917C-40F3-B0ED-4FE494AE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44BBE-2844-477C-87DB-503EC54DEC3A}"/>
              </a:ext>
            </a:extLst>
          </p:cNvPr>
          <p:cNvSpPr txBox="1"/>
          <p:nvPr/>
        </p:nvSpPr>
        <p:spPr>
          <a:xfrm>
            <a:off x="326571" y="1324038"/>
            <a:ext cx="115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+mn-ea"/>
              </a:rPr>
              <a:t>반목문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- foreach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BA1DC2-856B-4C29-B558-FC51E56C4D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55" r="-965"/>
          <a:stretch/>
        </p:blipFill>
        <p:spPr>
          <a:xfrm>
            <a:off x="3395117" y="2665081"/>
            <a:ext cx="4782639" cy="29994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9BE386-A23B-42D4-ADF0-8E444AAC256E}"/>
              </a:ext>
            </a:extLst>
          </p:cNvPr>
          <p:cNvSpPr txBox="1"/>
          <p:nvPr/>
        </p:nvSpPr>
        <p:spPr>
          <a:xfrm>
            <a:off x="326571" y="1785703"/>
            <a:ext cx="117268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C# 7.3</a:t>
            </a:r>
            <a:r>
              <a:rPr lang="ko-KR" altLang="en-US" dirty="0">
                <a:latin typeface="+mn-ea"/>
              </a:rPr>
              <a:t>부터는 열거자의 </a:t>
            </a:r>
            <a:r>
              <a:rPr lang="en-US" altLang="ko-KR" dirty="0">
                <a:latin typeface="+mn-ea"/>
              </a:rPr>
              <a:t>Current </a:t>
            </a:r>
            <a:r>
              <a:rPr lang="ko-KR" altLang="en-US" dirty="0">
                <a:latin typeface="+mn-ea"/>
              </a:rPr>
              <a:t>속성이 </a:t>
            </a:r>
            <a:r>
              <a:rPr lang="en-US" altLang="ko-KR" dirty="0">
                <a:latin typeface="+mn-ea"/>
              </a:rPr>
              <a:t>Current(ref T </a:t>
            </a:r>
            <a:r>
              <a:rPr lang="ko-KR" altLang="en-US" dirty="0">
                <a:latin typeface="+mn-ea"/>
              </a:rPr>
              <a:t>여기서 </a:t>
            </a:r>
            <a:r>
              <a:rPr lang="en-US" altLang="ko-KR" dirty="0">
                <a:latin typeface="+mn-ea"/>
              </a:rPr>
              <a:t>T</a:t>
            </a:r>
            <a:r>
              <a:rPr lang="ko-KR" altLang="en-US" dirty="0">
                <a:latin typeface="+mn-ea"/>
              </a:rPr>
              <a:t>는 컬렉션 요소의 형식임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을 반환하는 경우 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다음 예제와 같이 </a:t>
            </a:r>
            <a:r>
              <a:rPr lang="en-US" altLang="ko-KR" dirty="0">
                <a:latin typeface="+mn-ea"/>
              </a:rPr>
              <a:t>ref </a:t>
            </a:r>
            <a:r>
              <a:rPr lang="ko-KR" altLang="en-US" dirty="0">
                <a:latin typeface="+mn-ea"/>
              </a:rPr>
              <a:t>또는 </a:t>
            </a:r>
            <a:r>
              <a:rPr lang="en-US" altLang="ko-KR" dirty="0">
                <a:latin typeface="+mn-ea"/>
              </a:rPr>
              <a:t>ref </a:t>
            </a:r>
            <a:r>
              <a:rPr lang="en-US" altLang="ko-KR" dirty="0" err="1">
                <a:latin typeface="+mn-ea"/>
              </a:rPr>
              <a:t>readonly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한정자를 사용하여 반복 변수를 선언</a:t>
            </a:r>
          </a:p>
        </p:txBody>
      </p:sp>
    </p:spTree>
    <p:extLst>
      <p:ext uri="{BB962C8B-B14F-4D97-AF65-F5344CB8AC3E}">
        <p14:creationId xmlns:p14="http://schemas.microsoft.com/office/powerpoint/2010/main" val="3968646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BECAC-6161-4796-B391-6204F28C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BFD811-917C-40F3-B0ED-4FE494AE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44BBE-2844-477C-87DB-503EC54DEC3A}"/>
              </a:ext>
            </a:extLst>
          </p:cNvPr>
          <p:cNvSpPr txBox="1"/>
          <p:nvPr/>
        </p:nvSpPr>
        <p:spPr>
          <a:xfrm>
            <a:off x="326571" y="1324038"/>
            <a:ext cx="115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+mn-ea"/>
              </a:rPr>
              <a:t>반목문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- await foreach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9BE386-A23B-42D4-ADF0-8E444AAC256E}"/>
              </a:ext>
            </a:extLst>
          </p:cNvPr>
          <p:cNvSpPr txBox="1"/>
          <p:nvPr/>
        </p:nvSpPr>
        <p:spPr>
          <a:xfrm>
            <a:off x="326571" y="1785703"/>
            <a:ext cx="11726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C# 8.0</a:t>
            </a:r>
            <a:r>
              <a:rPr lang="ko-KR" altLang="en-US" dirty="0">
                <a:latin typeface="+mn-ea"/>
              </a:rPr>
              <a:t>부터는 </a:t>
            </a:r>
            <a:r>
              <a:rPr lang="en-US" altLang="ko-KR" dirty="0">
                <a:latin typeface="+mn-ea"/>
              </a:rPr>
              <a:t>await foreach </a:t>
            </a:r>
            <a:r>
              <a:rPr lang="ko-KR" altLang="en-US" dirty="0">
                <a:latin typeface="+mn-ea"/>
              </a:rPr>
              <a:t>문을 사용하여 비동기 데이터 스트림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7159AF-1A37-4963-9741-8212B6F93E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575" r="-377"/>
          <a:stretch/>
        </p:blipFill>
        <p:spPr>
          <a:xfrm>
            <a:off x="2891504" y="2407912"/>
            <a:ext cx="6597015" cy="160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90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BECAC-6161-4796-B391-6204F28C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BFD811-917C-40F3-B0ED-4FE494AE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44BBE-2844-477C-87DB-503EC54DEC3A}"/>
              </a:ext>
            </a:extLst>
          </p:cNvPr>
          <p:cNvSpPr txBox="1"/>
          <p:nvPr/>
        </p:nvSpPr>
        <p:spPr>
          <a:xfrm>
            <a:off x="326571" y="1324038"/>
            <a:ext cx="115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+mn-ea"/>
              </a:rPr>
              <a:t>반목문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- do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325A0F-C469-4A04-AA4B-175625FF4A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613" r="-156"/>
          <a:stretch/>
        </p:blipFill>
        <p:spPr>
          <a:xfrm>
            <a:off x="4212362" y="2044884"/>
            <a:ext cx="3148149" cy="255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85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BECAC-6161-4796-B391-6204F28C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BFD811-917C-40F3-B0ED-4FE494AE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44BBE-2844-477C-87DB-503EC54DEC3A}"/>
              </a:ext>
            </a:extLst>
          </p:cNvPr>
          <p:cNvSpPr txBox="1"/>
          <p:nvPr/>
        </p:nvSpPr>
        <p:spPr>
          <a:xfrm>
            <a:off x="326571" y="1324038"/>
            <a:ext cx="115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+mn-ea"/>
              </a:rPr>
              <a:t>반목문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- while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4F41F0-6B30-4D21-A0F9-2BAE2554CE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946" r="-61"/>
          <a:stretch/>
        </p:blipFill>
        <p:spPr>
          <a:xfrm>
            <a:off x="4213859" y="2033454"/>
            <a:ext cx="3145155" cy="257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0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26571" y="1324038"/>
            <a:ext cx="115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+mn-ea"/>
              </a:rPr>
              <a:t>선택문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- if </a:t>
            </a: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5222C1A-D691-4B09-A812-8352CEDA56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36" r="-353"/>
          <a:stretch/>
        </p:blipFill>
        <p:spPr>
          <a:xfrm>
            <a:off x="326571" y="2343150"/>
            <a:ext cx="5342709" cy="34992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B5FF610-3CD9-4241-ABEB-13FB51D226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36"/>
          <a:stretch/>
        </p:blipFill>
        <p:spPr>
          <a:xfrm>
            <a:off x="5829653" y="2343150"/>
            <a:ext cx="6093821" cy="349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477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347B4-D40F-482A-A582-B04AED57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sp>
        <p:nvSpPr>
          <p:cNvPr id="4" name="바닥글 개체 틀 2">
            <a:extLst>
              <a:ext uri="{FF2B5EF4-FFF2-40B4-BE49-F238E27FC236}">
                <a16:creationId xmlns:a16="http://schemas.microsoft.com/office/drawing/2014/main" id="{115FDF63-A90E-4263-8404-BD995631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21CA41-58D9-452F-8AA1-C24A54174E49}"/>
              </a:ext>
            </a:extLst>
          </p:cNvPr>
          <p:cNvSpPr txBox="1"/>
          <p:nvPr/>
        </p:nvSpPr>
        <p:spPr>
          <a:xfrm>
            <a:off x="326571" y="1324038"/>
            <a:ext cx="115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+mn-ea"/>
              </a:rPr>
              <a:t>선택문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- if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006E58D-0CC4-4D04-947D-303AF6CC1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14" r="-517"/>
          <a:stretch/>
        </p:blipFill>
        <p:spPr>
          <a:xfrm>
            <a:off x="3315107" y="1977389"/>
            <a:ext cx="4942659" cy="408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91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38228-C2C5-493F-A367-14ED4C7E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15D89-B3BA-4309-A874-AFDC77A88CD9}"/>
              </a:ext>
            </a:extLst>
          </p:cNvPr>
          <p:cNvSpPr txBox="1"/>
          <p:nvPr/>
        </p:nvSpPr>
        <p:spPr>
          <a:xfrm>
            <a:off x="326571" y="1324038"/>
            <a:ext cx="115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+mn-ea"/>
              </a:rPr>
              <a:t>선택문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- switch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9E7291-BE9E-4772-859E-DE1E169801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0556" r="96"/>
          <a:stretch/>
        </p:blipFill>
        <p:spPr>
          <a:xfrm>
            <a:off x="5673779" y="1739983"/>
            <a:ext cx="6191650" cy="4637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777116-F685-4FF0-9C0A-B1516657E7D0}"/>
              </a:ext>
            </a:extLst>
          </p:cNvPr>
          <p:cNvSpPr txBox="1"/>
          <p:nvPr/>
        </p:nvSpPr>
        <p:spPr>
          <a:xfrm>
            <a:off x="326571" y="1983636"/>
            <a:ext cx="51598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dirty="0"/>
              <a:t>식 결과를 상수와 비교하는 관계형 패턴 </a:t>
            </a:r>
            <a:br>
              <a:rPr lang="en-US" altLang="ko-KR" dirty="0"/>
            </a:br>
            <a:r>
              <a:rPr lang="en-US" altLang="ko-KR" dirty="0"/>
              <a:t>(C# 9.0 </a:t>
            </a:r>
            <a:r>
              <a:rPr lang="ko-KR" altLang="en-US" dirty="0"/>
              <a:t>이상에서 사용 가능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식 결과가 상수와 같은 지 테스트하기 위한 상수 패턴</a:t>
            </a:r>
            <a:r>
              <a:rPr lang="en-US" altLang="ko-KR" dirty="0"/>
              <a:t>(C# 7.0 </a:t>
            </a:r>
            <a:r>
              <a:rPr lang="ko-KR" altLang="en-US" dirty="0"/>
              <a:t>이상에서 사용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9BDF47D7-4532-40A0-A59D-E3DAFBCE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656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F5071-4BBA-4822-BC02-A4664CC3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77CF94-B46B-496B-8EE3-D08037C1A3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8" t="13045" r="128" b="-13045"/>
          <a:stretch/>
        </p:blipFill>
        <p:spPr>
          <a:xfrm>
            <a:off x="3982785" y="1984134"/>
            <a:ext cx="8070669" cy="48826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CB40C6-FDA5-4B1B-AFFE-EE9A57C240C4}"/>
              </a:ext>
            </a:extLst>
          </p:cNvPr>
          <p:cNvSpPr txBox="1"/>
          <p:nvPr/>
        </p:nvSpPr>
        <p:spPr>
          <a:xfrm>
            <a:off x="326571" y="1324038"/>
            <a:ext cx="115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+mn-ea"/>
              </a:rPr>
              <a:t>선택문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- switch</a:t>
            </a:r>
          </a:p>
        </p:txBody>
      </p:sp>
      <p:sp>
        <p:nvSpPr>
          <p:cNvPr id="6" name="바닥글 개체 틀 2">
            <a:extLst>
              <a:ext uri="{FF2B5EF4-FFF2-40B4-BE49-F238E27FC236}">
                <a16:creationId xmlns:a16="http://schemas.microsoft.com/office/drawing/2014/main" id="{C63E5C2C-78A2-4462-B5E5-12D3FE6B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74690-3A3D-46D2-8F4E-4FFA5B0CAF44}"/>
              </a:ext>
            </a:extLst>
          </p:cNvPr>
          <p:cNvSpPr txBox="1"/>
          <p:nvPr/>
        </p:nvSpPr>
        <p:spPr>
          <a:xfrm>
            <a:off x="-1" y="1949743"/>
            <a:ext cx="37947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dirty="0"/>
              <a:t>케이스</a:t>
            </a:r>
            <a:r>
              <a:rPr lang="en-US" altLang="ko-KR" dirty="0"/>
              <a:t> </a:t>
            </a:r>
            <a:r>
              <a:rPr lang="ko-KR" altLang="en-US" dirty="0"/>
              <a:t>가드</a:t>
            </a:r>
            <a:br>
              <a:rPr lang="en-US" altLang="ko-KR" dirty="0"/>
            </a:b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b="0" i="0" dirty="0">
                <a:effectLst/>
                <a:latin typeface="Segoe UI" panose="020B0502040204020203" pitchFamily="34" charset="0"/>
              </a:rPr>
              <a:t>일치하는 패턴과 함께 충족되어야 하는 추가 조건</a:t>
            </a:r>
            <a:endParaRPr lang="en-US" altLang="ko-KR" b="0" i="0" dirty="0">
              <a:effectLst/>
              <a:latin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b="0" i="0" dirty="0">
              <a:effectLst/>
              <a:latin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b="0" i="0" dirty="0">
                <a:effectLst/>
                <a:latin typeface="Segoe UI" panose="020B0502040204020203" pitchFamily="34" charset="0"/>
              </a:rPr>
              <a:t>케이스 가드는 </a:t>
            </a:r>
            <a:r>
              <a:rPr lang="ko-KR" altLang="en-US" b="0" i="0" dirty="0" err="1">
                <a:effectLst/>
                <a:latin typeface="Segoe UI" panose="020B0502040204020203" pitchFamily="34" charset="0"/>
              </a:rPr>
              <a:t>부울</a:t>
            </a:r>
            <a:r>
              <a:rPr lang="ko-KR" altLang="en-US" b="0" i="0" dirty="0">
                <a:effectLst/>
                <a:latin typeface="Segoe UI" panose="020B0502040204020203" pitchFamily="34" charset="0"/>
              </a:rPr>
              <a:t> 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11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F5071-4BBA-4822-BC02-A4664CC3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B40C6-FDA5-4B1B-AFFE-EE9A57C240C4}"/>
              </a:ext>
            </a:extLst>
          </p:cNvPr>
          <p:cNvSpPr txBox="1"/>
          <p:nvPr/>
        </p:nvSpPr>
        <p:spPr>
          <a:xfrm>
            <a:off x="326571" y="1324038"/>
            <a:ext cx="115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+mn-ea"/>
              </a:rPr>
              <a:t>점프문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- break</a:t>
            </a:r>
          </a:p>
        </p:txBody>
      </p:sp>
      <p:sp>
        <p:nvSpPr>
          <p:cNvPr id="6" name="바닥글 개체 틀 2">
            <a:extLst>
              <a:ext uri="{FF2B5EF4-FFF2-40B4-BE49-F238E27FC236}">
                <a16:creationId xmlns:a16="http://schemas.microsoft.com/office/drawing/2014/main" id="{C63E5C2C-78A2-4462-B5E5-12D3FE6B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96E206-0CEF-4360-93E3-F563E997E511}"/>
              </a:ext>
            </a:extLst>
          </p:cNvPr>
          <p:cNvSpPr txBox="1"/>
          <p:nvPr/>
        </p:nvSpPr>
        <p:spPr>
          <a:xfrm>
            <a:off x="326571" y="1785703"/>
            <a:ext cx="11726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break </a:t>
            </a:r>
            <a:r>
              <a:rPr lang="ko-KR" altLang="en-US" dirty="0">
                <a:latin typeface="+mn-ea"/>
              </a:rPr>
              <a:t>문은 가장 가까운 </a:t>
            </a:r>
            <a:r>
              <a:rPr lang="en-US" altLang="ko-KR" dirty="0">
                <a:latin typeface="+mn-ea"/>
              </a:rPr>
              <a:t>break(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for, foreach, while </a:t>
            </a:r>
            <a:r>
              <a:rPr lang="ko-KR" altLang="en-US" dirty="0">
                <a:latin typeface="+mn-ea"/>
              </a:rPr>
              <a:t>또는 </a:t>
            </a:r>
            <a:r>
              <a:rPr lang="en-US" altLang="ko-KR" dirty="0">
                <a:latin typeface="+mn-ea"/>
              </a:rPr>
              <a:t>do </a:t>
            </a:r>
            <a:r>
              <a:rPr lang="ko-KR" altLang="en-US" dirty="0">
                <a:latin typeface="+mn-ea"/>
              </a:rPr>
              <a:t>루프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또는 </a:t>
            </a:r>
            <a:r>
              <a:rPr lang="en-US" altLang="ko-KR" dirty="0">
                <a:latin typeface="+mn-ea"/>
              </a:rPr>
              <a:t>for</a:t>
            </a:r>
            <a:r>
              <a:rPr lang="ko-KR" altLang="en-US" dirty="0">
                <a:latin typeface="+mn-ea"/>
              </a:rPr>
              <a:t>을 종료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F499C73-B7CC-4C69-94C6-62474B65C7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6636" r="214"/>
          <a:stretch/>
        </p:blipFill>
        <p:spPr>
          <a:xfrm>
            <a:off x="3126512" y="2331720"/>
            <a:ext cx="5319849" cy="364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4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온라인 수업 저작권 유의 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1702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F5071-4BBA-4822-BC02-A4664CC3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B40C6-FDA5-4B1B-AFFE-EE9A57C240C4}"/>
              </a:ext>
            </a:extLst>
          </p:cNvPr>
          <p:cNvSpPr txBox="1"/>
          <p:nvPr/>
        </p:nvSpPr>
        <p:spPr>
          <a:xfrm>
            <a:off x="326571" y="1324038"/>
            <a:ext cx="115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+mn-ea"/>
              </a:rPr>
              <a:t>점프문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- continue</a:t>
            </a:r>
          </a:p>
        </p:txBody>
      </p:sp>
      <p:sp>
        <p:nvSpPr>
          <p:cNvPr id="6" name="바닥글 개체 틀 2">
            <a:extLst>
              <a:ext uri="{FF2B5EF4-FFF2-40B4-BE49-F238E27FC236}">
                <a16:creationId xmlns:a16="http://schemas.microsoft.com/office/drawing/2014/main" id="{C63E5C2C-78A2-4462-B5E5-12D3FE6B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96E206-0CEF-4360-93E3-F563E997E511}"/>
              </a:ext>
            </a:extLst>
          </p:cNvPr>
          <p:cNvSpPr txBox="1"/>
          <p:nvPr/>
        </p:nvSpPr>
        <p:spPr>
          <a:xfrm>
            <a:off x="326571" y="1785703"/>
            <a:ext cx="11726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continue </a:t>
            </a:r>
            <a:r>
              <a:rPr lang="ko-KR" altLang="en-US" dirty="0">
                <a:latin typeface="+mn-ea"/>
              </a:rPr>
              <a:t>문은 가장 가까운 바깥쪽 </a:t>
            </a:r>
            <a:r>
              <a:rPr lang="en-US" altLang="ko-KR" dirty="0">
                <a:latin typeface="+mn-ea"/>
              </a:rPr>
              <a:t>continue(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for, foreach, while </a:t>
            </a:r>
            <a:r>
              <a:rPr lang="ko-KR" altLang="en-US" dirty="0">
                <a:latin typeface="+mn-ea"/>
              </a:rPr>
              <a:t>또는 </a:t>
            </a:r>
            <a:r>
              <a:rPr lang="en-US" altLang="ko-KR" dirty="0">
                <a:latin typeface="+mn-ea"/>
              </a:rPr>
              <a:t>do </a:t>
            </a:r>
            <a:r>
              <a:rPr lang="ko-KR" altLang="en-US" dirty="0">
                <a:latin typeface="+mn-ea"/>
              </a:rPr>
              <a:t>루프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의 새 반복을 시작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F6E269-60A7-43E7-BD10-C18A8B338D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60" r="214"/>
          <a:stretch/>
        </p:blipFill>
        <p:spPr>
          <a:xfrm>
            <a:off x="4051831" y="2377439"/>
            <a:ext cx="3469212" cy="351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91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F5071-4BBA-4822-BC02-A4664CC3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B40C6-FDA5-4B1B-AFFE-EE9A57C240C4}"/>
              </a:ext>
            </a:extLst>
          </p:cNvPr>
          <p:cNvSpPr txBox="1"/>
          <p:nvPr/>
        </p:nvSpPr>
        <p:spPr>
          <a:xfrm>
            <a:off x="326571" y="1324038"/>
            <a:ext cx="115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+mn-ea"/>
              </a:rPr>
              <a:t>점프문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- return</a:t>
            </a:r>
          </a:p>
        </p:txBody>
      </p:sp>
      <p:sp>
        <p:nvSpPr>
          <p:cNvPr id="6" name="바닥글 개체 틀 2">
            <a:extLst>
              <a:ext uri="{FF2B5EF4-FFF2-40B4-BE49-F238E27FC236}">
                <a16:creationId xmlns:a16="http://schemas.microsoft.com/office/drawing/2014/main" id="{C63E5C2C-78A2-4462-B5E5-12D3FE6B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96E206-0CEF-4360-93E3-F563E997E511}"/>
              </a:ext>
            </a:extLst>
          </p:cNvPr>
          <p:cNvSpPr txBox="1"/>
          <p:nvPr/>
        </p:nvSpPr>
        <p:spPr>
          <a:xfrm>
            <a:off x="326571" y="1785703"/>
            <a:ext cx="11726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return </a:t>
            </a:r>
            <a:r>
              <a:rPr lang="ko-KR" altLang="en-US" dirty="0">
                <a:latin typeface="+mn-ea"/>
              </a:rPr>
              <a:t>문은 해당 문이 나타나는 함수의 실행을 종료하고 컨트롤과 함수의 결과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있는 경우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호출자로 반환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F77887-D178-4526-A2F0-B2B1399D5F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41" r="-587"/>
          <a:stretch/>
        </p:blipFill>
        <p:spPr>
          <a:xfrm>
            <a:off x="1446302" y="2555916"/>
            <a:ext cx="8680269" cy="291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16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F5071-4BBA-4822-BC02-A4664CC3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B40C6-FDA5-4B1B-AFFE-EE9A57C240C4}"/>
              </a:ext>
            </a:extLst>
          </p:cNvPr>
          <p:cNvSpPr txBox="1"/>
          <p:nvPr/>
        </p:nvSpPr>
        <p:spPr>
          <a:xfrm>
            <a:off x="326571" y="1324038"/>
            <a:ext cx="115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lock</a:t>
            </a:r>
            <a:r>
              <a:rPr lang="ko-KR" altLang="en-US" sz="2400" dirty="0">
                <a:latin typeface="+mn-ea"/>
              </a:rPr>
              <a:t> </a:t>
            </a:r>
            <a:endParaRPr lang="en-US" altLang="ko-KR" sz="2400" dirty="0">
              <a:latin typeface="+mn-ea"/>
            </a:endParaRPr>
          </a:p>
        </p:txBody>
      </p:sp>
      <p:sp>
        <p:nvSpPr>
          <p:cNvPr id="6" name="바닥글 개체 틀 2">
            <a:extLst>
              <a:ext uri="{FF2B5EF4-FFF2-40B4-BE49-F238E27FC236}">
                <a16:creationId xmlns:a16="http://schemas.microsoft.com/office/drawing/2014/main" id="{C63E5C2C-78A2-4462-B5E5-12D3FE6B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96E206-0CEF-4360-93E3-F563E997E511}"/>
              </a:ext>
            </a:extLst>
          </p:cNvPr>
          <p:cNvSpPr txBox="1"/>
          <p:nvPr/>
        </p:nvSpPr>
        <p:spPr>
          <a:xfrm>
            <a:off x="326571" y="1785703"/>
            <a:ext cx="11726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lock </a:t>
            </a:r>
            <a:r>
              <a:rPr lang="ko-KR" altLang="en-US" dirty="0">
                <a:latin typeface="+mn-ea"/>
              </a:rPr>
              <a:t>문은 지정된 개체에 대한 상호 배제 잠금을 획득하여 명령문 블록을 실행한 다음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잠금을 해제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634555-B525-4392-945E-D75AADD37F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94" b="-988"/>
          <a:stretch/>
        </p:blipFill>
        <p:spPr>
          <a:xfrm>
            <a:off x="3435234" y="2412238"/>
            <a:ext cx="8286750" cy="33022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253C7D-303F-47BC-8F28-35808E2977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735" r="-2310"/>
          <a:stretch/>
        </p:blipFill>
        <p:spPr>
          <a:xfrm>
            <a:off x="326571" y="2412238"/>
            <a:ext cx="2981961" cy="153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967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F5071-4BBA-4822-BC02-A4664CC3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B40C6-FDA5-4B1B-AFFE-EE9A57C240C4}"/>
              </a:ext>
            </a:extLst>
          </p:cNvPr>
          <p:cNvSpPr txBox="1"/>
          <p:nvPr/>
        </p:nvSpPr>
        <p:spPr>
          <a:xfrm>
            <a:off x="326571" y="1324038"/>
            <a:ext cx="115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$ - </a:t>
            </a:r>
            <a:r>
              <a:rPr lang="ko-KR" altLang="en-US" sz="2400" dirty="0">
                <a:latin typeface="+mn-ea"/>
              </a:rPr>
              <a:t>문자열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보간 </a:t>
            </a:r>
            <a:endParaRPr lang="en-US" altLang="ko-KR" sz="2400" dirty="0">
              <a:latin typeface="+mn-ea"/>
            </a:endParaRPr>
          </a:p>
        </p:txBody>
      </p:sp>
      <p:sp>
        <p:nvSpPr>
          <p:cNvPr id="6" name="바닥글 개체 틀 2">
            <a:extLst>
              <a:ext uri="{FF2B5EF4-FFF2-40B4-BE49-F238E27FC236}">
                <a16:creationId xmlns:a16="http://schemas.microsoft.com/office/drawing/2014/main" id="{C63E5C2C-78A2-4462-B5E5-12D3FE6B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4E9476-E3D6-4688-BBED-1539412181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308" r="-34"/>
          <a:stretch/>
        </p:blipFill>
        <p:spPr>
          <a:xfrm>
            <a:off x="512445" y="2578715"/>
            <a:ext cx="11167110" cy="234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892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F5071-4BBA-4822-BC02-A4664CC3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B40C6-FDA5-4B1B-AFFE-EE9A57C240C4}"/>
              </a:ext>
            </a:extLst>
          </p:cNvPr>
          <p:cNvSpPr txBox="1"/>
          <p:nvPr/>
        </p:nvSpPr>
        <p:spPr>
          <a:xfrm>
            <a:off x="326571" y="1324038"/>
            <a:ext cx="115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@ - </a:t>
            </a:r>
            <a:r>
              <a:rPr lang="ko-KR" altLang="en-US" sz="2400" dirty="0">
                <a:latin typeface="+mn-ea"/>
              </a:rPr>
              <a:t>약어 식별자</a:t>
            </a:r>
            <a:endParaRPr lang="en-US" altLang="ko-KR" sz="2400" dirty="0">
              <a:latin typeface="+mn-ea"/>
            </a:endParaRPr>
          </a:p>
        </p:txBody>
      </p:sp>
      <p:sp>
        <p:nvSpPr>
          <p:cNvPr id="6" name="바닥글 개체 틀 2">
            <a:extLst>
              <a:ext uri="{FF2B5EF4-FFF2-40B4-BE49-F238E27FC236}">
                <a16:creationId xmlns:a16="http://schemas.microsoft.com/office/drawing/2014/main" id="{C63E5C2C-78A2-4462-B5E5-12D3FE6B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70D41E-D8A2-4317-A7C7-6B06AE4D0845}"/>
              </a:ext>
            </a:extLst>
          </p:cNvPr>
          <p:cNvSpPr txBox="1"/>
          <p:nvPr/>
        </p:nvSpPr>
        <p:spPr>
          <a:xfrm>
            <a:off x="381070" y="1917477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@ </a:t>
            </a:r>
            <a:r>
              <a:rPr lang="ko-KR" altLang="en-US" dirty="0"/>
              <a:t>특수 문자는 축자 식별자로 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C82DF-C2A9-4429-9FD1-6BB06029574E}"/>
              </a:ext>
            </a:extLst>
          </p:cNvPr>
          <p:cNvSpPr txBox="1"/>
          <p:nvPr/>
        </p:nvSpPr>
        <p:spPr>
          <a:xfrm>
            <a:off x="141040" y="2413337"/>
            <a:ext cx="61036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C# </a:t>
            </a:r>
            <a:r>
              <a:rPr lang="ko-KR" altLang="en-US" dirty="0"/>
              <a:t>키워드를 식별자로 사용하도록 설정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문자열 </a:t>
            </a:r>
            <a:r>
              <a:rPr lang="ko-KR" altLang="en-US" dirty="0" err="1"/>
              <a:t>리터럴이</a:t>
            </a:r>
            <a:r>
              <a:rPr lang="ko-KR" altLang="en-US" dirty="0"/>
              <a:t> </a:t>
            </a:r>
            <a:r>
              <a:rPr lang="ko-KR" altLang="en-US" dirty="0" err="1"/>
              <a:t>축자로</a:t>
            </a:r>
            <a:r>
              <a:rPr lang="ko-KR" altLang="en-US" dirty="0"/>
              <a:t> 해석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이름이 서로 충돌하는 경우 특성 간에 구분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3977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F5071-4BBA-4822-BC02-A4664CC3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B40C6-FDA5-4B1B-AFFE-EE9A57C240C4}"/>
              </a:ext>
            </a:extLst>
          </p:cNvPr>
          <p:cNvSpPr txBox="1"/>
          <p:nvPr/>
        </p:nvSpPr>
        <p:spPr>
          <a:xfrm>
            <a:off x="326571" y="1324038"/>
            <a:ext cx="115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@ - </a:t>
            </a:r>
            <a:r>
              <a:rPr lang="ko-KR" altLang="en-US" sz="2400" dirty="0">
                <a:latin typeface="+mn-ea"/>
              </a:rPr>
              <a:t>약어 식별자</a:t>
            </a:r>
            <a:endParaRPr lang="en-US" altLang="ko-KR" sz="2400" dirty="0">
              <a:latin typeface="+mn-ea"/>
            </a:endParaRPr>
          </a:p>
        </p:txBody>
      </p:sp>
      <p:sp>
        <p:nvSpPr>
          <p:cNvPr id="6" name="바닥글 개체 틀 2">
            <a:extLst>
              <a:ext uri="{FF2B5EF4-FFF2-40B4-BE49-F238E27FC236}">
                <a16:creationId xmlns:a16="http://schemas.microsoft.com/office/drawing/2014/main" id="{C63E5C2C-78A2-4462-B5E5-12D3FE6B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C82DF-C2A9-4429-9FD1-6BB06029574E}"/>
              </a:ext>
            </a:extLst>
          </p:cNvPr>
          <p:cNvSpPr txBox="1"/>
          <p:nvPr/>
        </p:nvSpPr>
        <p:spPr>
          <a:xfrm>
            <a:off x="43756" y="1785703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C# </a:t>
            </a:r>
            <a:r>
              <a:rPr lang="ko-KR" altLang="en-US" dirty="0"/>
              <a:t>키워드를 식별자로 사용하도록 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65D92D-705A-42E4-B079-2746756180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21942" r="-184"/>
          <a:stretch/>
        </p:blipFill>
        <p:spPr>
          <a:xfrm>
            <a:off x="2150744" y="2375841"/>
            <a:ext cx="7271385" cy="307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413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F5071-4BBA-4822-BC02-A4664CC3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B40C6-FDA5-4B1B-AFFE-EE9A57C240C4}"/>
              </a:ext>
            </a:extLst>
          </p:cNvPr>
          <p:cNvSpPr txBox="1"/>
          <p:nvPr/>
        </p:nvSpPr>
        <p:spPr>
          <a:xfrm>
            <a:off x="326571" y="1324038"/>
            <a:ext cx="115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@ - </a:t>
            </a:r>
            <a:r>
              <a:rPr lang="ko-KR" altLang="en-US" sz="2400" dirty="0">
                <a:latin typeface="+mn-ea"/>
              </a:rPr>
              <a:t>약어 식별자</a:t>
            </a:r>
            <a:endParaRPr lang="en-US" altLang="ko-KR" sz="2400" dirty="0">
              <a:latin typeface="+mn-ea"/>
            </a:endParaRPr>
          </a:p>
        </p:txBody>
      </p:sp>
      <p:sp>
        <p:nvSpPr>
          <p:cNvPr id="6" name="바닥글 개체 틀 2">
            <a:extLst>
              <a:ext uri="{FF2B5EF4-FFF2-40B4-BE49-F238E27FC236}">
                <a16:creationId xmlns:a16="http://schemas.microsoft.com/office/drawing/2014/main" id="{C63E5C2C-78A2-4462-B5E5-12D3FE6B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C82DF-C2A9-4429-9FD1-6BB06029574E}"/>
              </a:ext>
            </a:extLst>
          </p:cNvPr>
          <p:cNvSpPr txBox="1"/>
          <p:nvPr/>
        </p:nvSpPr>
        <p:spPr>
          <a:xfrm>
            <a:off x="43756" y="1785703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dirty="0"/>
              <a:t>문자열 </a:t>
            </a:r>
            <a:r>
              <a:rPr lang="ko-KR" altLang="en-US" dirty="0" err="1"/>
              <a:t>리터럴이</a:t>
            </a:r>
            <a:r>
              <a:rPr lang="ko-KR" altLang="en-US" dirty="0"/>
              <a:t> </a:t>
            </a:r>
            <a:r>
              <a:rPr lang="ko-KR" altLang="en-US" dirty="0" err="1"/>
              <a:t>축자로</a:t>
            </a:r>
            <a:r>
              <a:rPr lang="ko-KR" altLang="en-US" dirty="0"/>
              <a:t> 해석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7B5B7B-B873-4397-8D8C-C8AC6456F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26" r="-436"/>
          <a:stretch/>
        </p:blipFill>
        <p:spPr>
          <a:xfrm>
            <a:off x="3036569" y="2408157"/>
            <a:ext cx="5707381" cy="346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642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F5071-4BBA-4822-BC02-A4664CC3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B40C6-FDA5-4B1B-AFFE-EE9A57C240C4}"/>
              </a:ext>
            </a:extLst>
          </p:cNvPr>
          <p:cNvSpPr txBox="1"/>
          <p:nvPr/>
        </p:nvSpPr>
        <p:spPr>
          <a:xfrm>
            <a:off x="377947" y="1004035"/>
            <a:ext cx="115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@ - </a:t>
            </a:r>
            <a:r>
              <a:rPr lang="ko-KR" altLang="en-US" sz="2400" dirty="0">
                <a:latin typeface="+mn-ea"/>
              </a:rPr>
              <a:t>약어 식별자</a:t>
            </a:r>
            <a:endParaRPr lang="en-US" altLang="ko-KR" sz="2400" dirty="0">
              <a:latin typeface="+mn-ea"/>
            </a:endParaRPr>
          </a:p>
        </p:txBody>
      </p:sp>
      <p:sp>
        <p:nvSpPr>
          <p:cNvPr id="6" name="바닥글 개체 틀 2">
            <a:extLst>
              <a:ext uri="{FF2B5EF4-FFF2-40B4-BE49-F238E27FC236}">
                <a16:creationId xmlns:a16="http://schemas.microsoft.com/office/drawing/2014/main" id="{C63E5C2C-78A2-4462-B5E5-12D3FE6B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C82DF-C2A9-4429-9FD1-6BB06029574E}"/>
              </a:ext>
            </a:extLst>
          </p:cNvPr>
          <p:cNvSpPr txBox="1"/>
          <p:nvPr/>
        </p:nvSpPr>
        <p:spPr>
          <a:xfrm>
            <a:off x="95132" y="1465700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dirty="0"/>
              <a:t>이름이 서로 충돌하는 경우 특성 간에 구분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A8596E-B84A-48ED-9CEF-79867219E3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43" r="335"/>
          <a:stretch/>
        </p:blipFill>
        <p:spPr>
          <a:xfrm>
            <a:off x="2119024" y="1835032"/>
            <a:ext cx="7334825" cy="473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22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249314" cy="2852737"/>
          </a:xfrm>
        </p:spPr>
        <p:txBody>
          <a:bodyPr/>
          <a:lstStyle/>
          <a:p>
            <a:r>
              <a:rPr lang="en-US" altLang="ko-KR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Generic, </a:t>
            </a:r>
            <a:r>
              <a:rPr lang="en-US" altLang="ko-KR" sz="6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Linq</a:t>
            </a:r>
            <a:r>
              <a:rPr lang="en-US" altLang="ko-KR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Lambda	</a:t>
            </a:r>
            <a:endParaRPr lang="ko-KR" altLang="en-US" sz="6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3601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Generic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57051" y="1288869"/>
            <a:ext cx="115388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제네릭은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.NET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형식 매개 변수의 개념을 도입하여 클래스 또는 메서드가 클라이언트 코드에 의해 선언되고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인스턴스화될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때까지 하나 이상의 형식의 사양을 연기하는 클래스 및 메서드를 디자인할 수 있도록 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 제네릭 형식 매개 변수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여기에 표시된 것처럼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클라이언트 코드에서 런타임 캐스팅 또는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boxing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작업에 대한 비용이나 위험을 발생하지 않고 사용할 수 있는 단일 클래스를 작성할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latin typeface="+mn-ea"/>
              </a:rPr>
              <a:t>제네릭 클래스 및 메서드는 제네릭이 아닌 클래스 및 메서드에서는 결합할 수 없는 방식으로 재사용성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형식 안전성 및 효율성을 결합합니다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제네릭은 컬렉션 및 해당 컬렉션에서 작동하는 메서드에서 가장 자주 사용됩니다</a:t>
            </a:r>
            <a:r>
              <a:rPr lang="en-US" altLang="ko-KR" sz="2400" dirty="0">
                <a:latin typeface="+mn-ea"/>
              </a:rPr>
              <a:t>. </a:t>
            </a:r>
          </a:p>
          <a:p>
            <a:r>
              <a:rPr lang="en-US" altLang="ko-KR" sz="2400" b="0" i="0" u="none" strike="noStrike" dirty="0" err="1">
                <a:effectLst/>
                <a:latin typeface="Segoe UI" panose="020B0502040204020203" pitchFamily="34" charset="0"/>
                <a:hlinkClick r:id="rId3"/>
              </a:rPr>
              <a:t>System.Collections.Generic</a:t>
            </a:r>
            <a:r>
              <a:rPr lang="ko-KR" altLang="en-US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ko-KR" altLang="en-US" sz="2400" b="0" i="0" dirty="0">
                <a:effectLst/>
                <a:latin typeface="Segoe UI" panose="020B0502040204020203" pitchFamily="34" charset="0"/>
              </a:rPr>
              <a:t>네임스페이스에는 몇 가지 제네릭 기반 컬렉션 클래스가 있습니다</a:t>
            </a:r>
            <a:r>
              <a:rPr lang="en-US" altLang="ko-KR" sz="2400" b="0" i="0" dirty="0">
                <a:effectLst/>
                <a:latin typeface="Segoe UI" panose="020B0502040204020203" pitchFamily="34" charset="0"/>
              </a:rPr>
              <a:t>.</a:t>
            </a:r>
            <a:r>
              <a:rPr lang="en-US" altLang="ko-K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</a:t>
            </a:r>
          </a:p>
          <a:p>
            <a:r>
              <a:rPr lang="en-US" altLang="ko-KR" sz="2400" b="0" i="0" u="none" strike="noStrike" dirty="0" err="1">
                <a:effectLst/>
                <a:latin typeface="Segoe UI" panose="020B0502040204020203" pitchFamily="34" charset="0"/>
                <a:hlinkClick r:id="rId4"/>
              </a:rPr>
              <a:t>ArrayList</a:t>
            </a:r>
            <a:r>
              <a:rPr lang="ko-KR" altLang="en-US" sz="2400" b="0" i="0" dirty="0">
                <a:effectLst/>
                <a:latin typeface="Segoe UI" panose="020B0502040204020203" pitchFamily="34" charset="0"/>
              </a:rPr>
              <a:t>와 같은 제네릭이 아닌 컬렉션은 권장되지 않으며 호환성을 위해 유지 관리됩니다</a:t>
            </a:r>
            <a:r>
              <a:rPr lang="en-US" altLang="ko-KR" sz="2400" b="0" i="0" dirty="0">
                <a:effectLst/>
                <a:latin typeface="Segoe UI" panose="020B0502040204020203" pitchFamily="34" charset="0"/>
              </a:rPr>
              <a:t>.</a:t>
            </a:r>
            <a:endParaRPr lang="ko-KR" altLang="en-US" sz="2400" dirty="0"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94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dirty="0"/>
              <a:t>온라인 수업 저작권 유의 사항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9A7C79-E5D6-455A-82BF-5E31B323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091FC7-A4E2-4934-98BE-1DE63E87F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816" y="1076972"/>
            <a:ext cx="6114367" cy="530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982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Generic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51E996-5653-4916-A06E-6E5768BD2E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75" r="40"/>
          <a:stretch/>
        </p:blipFill>
        <p:spPr>
          <a:xfrm>
            <a:off x="2576988" y="1474470"/>
            <a:ext cx="7038023" cy="482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793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Generic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509023-484D-4BC9-9308-4D462EA714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26" b="46670"/>
          <a:stretch/>
        </p:blipFill>
        <p:spPr>
          <a:xfrm>
            <a:off x="0" y="1200150"/>
            <a:ext cx="3829049" cy="50160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056C5E-3067-4C56-A015-AA8C9F49FB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297"/>
          <a:stretch/>
        </p:blipFill>
        <p:spPr>
          <a:xfrm>
            <a:off x="3952474" y="1200150"/>
            <a:ext cx="3829050" cy="48903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C5FC7C-D79F-4B1C-AC0E-3F86C65239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39"/>
          <a:stretch/>
        </p:blipFill>
        <p:spPr>
          <a:xfrm>
            <a:off x="7904949" y="1200150"/>
            <a:ext cx="4287051" cy="328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791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Generic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57051" y="1288869"/>
            <a:ext cx="1153885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제네릭 형식을 사용하여 코드 재사용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형식 안전성 및 성능을 최대화합니다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가장 일반적으로 제네릭은 컬렉션 클래스를 만드는 데 사용됩니다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.NET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 라이브러리에는 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System.Collections.Generic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네임스페이스의 여러 제네릭 컬렉션 클래스가 포함됩니다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제네릭 컬렉션은 네임스페이스 같은 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ArrayListSystem.Collections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 대신 가능하면 언제든지 사용해야 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고유의 제네릭 인터페이스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메서드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및 대리자를 만들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제네릭 클래스는 특정 데이터 형식의 메서드에 액세스할 수 있도록 제한될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제네릭 데이터 형식에 사용되는 형식에 대한 정보는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리플렉션을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사용하여 런타임 시 얻을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 dirty="0"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9622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Generic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57051" y="1288869"/>
            <a:ext cx="1153885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C++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템플릿과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제네릭의 차이점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71600" lvl="2" indent="-4572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제네릭은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C++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템플릿과 동일한 수준의 유연성을 제공하지 않습니다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제네릭 클래스에서 산술 연산자는 호출할 수 없지만 사용자 정의 연산자는 호출할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template C&lt;int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{}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비형식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템플릿 매개 변수를 허용하지 않습니다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명시적 특수화 즉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형식에 대한 템플릿의 사용자 지정 구현을 지원하지 않습니다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부분 특수화 즉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형식 인수의 하위 집합에 대한 사용자 지정 구현을 지원하지 않습니다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에서는 형식 매개 변수를 제네릭 형식에 대한 기본 클래스로 사용할 수 없습니다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에서는 형식 매개 변수가 기본 형식을 사용할 수 없습니다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제네릭 형식 매개 변수 자체는 제네릭이 될 수 없지만 생성된 형식은 제네릭으로 사용할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C++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에서는 템플릿 매개 변수를 허용합니다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15918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Generic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0" y="1288869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8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C++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에서는 템플릿의 일부 형식 매개 변수에 적합하지 않아 형식 매개 변수로 사용되는 특정 형식을 확인하는 코드를 허용합니다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C#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에서는 제약 조건을 충족하는 모든 형식에서 작동하는 방식으로 작성할 코드가 클래스에 필요합니다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C++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에서는 산술 연산자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사용하는 함수를 형식 매개 변수의 개체에서 작성하여 이러한 연산자를 지원하지 않는 형식으로 템플릿을 인스턴스화할 때 오류를 생성할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C#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에서는 이를 허용하지 않습니다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허용되는 유일한 언어 구문은 제약 조건에서 추론할 수 있는 구문입니다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9647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</a:t>
            </a:r>
            <a:r>
              <a:rPr lang="en-US" altLang="ko-KR" sz="4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Linq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0" y="1025979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LINQ(Language-Integrated Query)</a:t>
            </a:r>
          </a:p>
          <a:p>
            <a:pPr lvl="1"/>
            <a:endParaRPr lang="en-US" altLang="ko-KR" sz="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lang="en-US" altLang="ko-KR" sz="2400" dirty="0">
                <a:latin typeface="+mn-ea"/>
              </a:rPr>
              <a:t>C# </a:t>
            </a:r>
            <a:r>
              <a:rPr lang="ko-KR" altLang="en-US" sz="2400" dirty="0">
                <a:latin typeface="+mn-ea"/>
              </a:rPr>
              <a:t>언어에 직접 쿼리 기능을 통합하는 방식을 기반으로 하는 기술 집합 </a:t>
            </a: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A2AABC-7860-4190-922B-61FF19EB70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68" r="2711"/>
          <a:stretch/>
        </p:blipFill>
        <p:spPr>
          <a:xfrm>
            <a:off x="4233103" y="2183130"/>
            <a:ext cx="3804920" cy="384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931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</a:t>
            </a:r>
            <a:r>
              <a:rPr lang="en-US" altLang="ko-KR" sz="4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Linq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D2AF73-B853-48D8-AD6E-DE15DC633D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26" r="25"/>
          <a:stretch/>
        </p:blipFill>
        <p:spPr>
          <a:xfrm>
            <a:off x="1188402" y="1748789"/>
            <a:ext cx="9815195" cy="394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108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Lambda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57051" y="1288869"/>
            <a:ext cx="1153885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Lambda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2400" b="0" i="0" dirty="0">
                <a:effectLst/>
                <a:latin typeface="+mn-ea"/>
              </a:rPr>
              <a:t>‘람다 </a:t>
            </a:r>
            <a:r>
              <a:rPr lang="ko-KR" altLang="en-US" sz="2400" b="0" i="0" dirty="0" err="1">
                <a:effectLst/>
                <a:latin typeface="+mn-ea"/>
              </a:rPr>
              <a:t>식’을</a:t>
            </a:r>
            <a:r>
              <a:rPr lang="ko-KR" altLang="en-US" sz="2400" b="0" i="0" dirty="0">
                <a:effectLst/>
                <a:latin typeface="+mn-ea"/>
              </a:rPr>
              <a:t> 사용하여 익명 함수를 만듭니다</a:t>
            </a:r>
            <a:r>
              <a:rPr lang="en-US" altLang="ko-KR" sz="2400" b="0" i="0" dirty="0">
                <a:effectLst/>
                <a:latin typeface="+mn-ea"/>
              </a:rPr>
              <a:t>. </a:t>
            </a:r>
            <a:r>
              <a:rPr lang="ko-KR" altLang="en-US" sz="2400" b="0" i="0" dirty="0">
                <a:effectLst/>
                <a:latin typeface="+mn-ea"/>
              </a:rPr>
              <a:t>람다 선언 연산자를 사용하여 본문에서 람다의 매개 변수 목록을 구분합니다</a:t>
            </a:r>
            <a:r>
              <a:rPr lang="en-US" altLang="ko-KR" sz="2400" b="0" i="0" dirty="0">
                <a:effectLst/>
                <a:latin typeface="+mn-ea"/>
              </a:rPr>
              <a:t>. </a:t>
            </a:r>
            <a:r>
              <a:rPr lang="ko-KR" altLang="en-US" sz="2400" b="0" i="0" dirty="0">
                <a:effectLst/>
                <a:latin typeface="+mn-ea"/>
              </a:rPr>
              <a:t>람다 식은 다음과 같은 두 가지 형식 중 하나일 수 있습니다</a:t>
            </a:r>
            <a:r>
              <a:rPr lang="en-US" altLang="ko-KR" sz="2400" b="0" i="0" dirty="0">
                <a:effectLst/>
                <a:latin typeface="+mn-ea"/>
              </a:rPr>
              <a:t>.</a:t>
            </a:r>
          </a:p>
          <a:p>
            <a:pPr lvl="1"/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400" b="0" i="0" dirty="0">
                <a:effectLst/>
                <a:latin typeface="+mn-ea"/>
              </a:rPr>
              <a:t>식 람다 </a:t>
            </a:r>
            <a:r>
              <a:rPr lang="en-US" altLang="ko-KR" sz="2400" b="0" i="0" dirty="0">
                <a:effectLst/>
                <a:latin typeface="+mn-ea"/>
              </a:rPr>
              <a:t>- (input-parameters) =&gt; expression</a:t>
            </a:r>
          </a:p>
          <a:p>
            <a:pPr lvl="1"/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400" b="0" i="0" dirty="0">
                <a:effectLst/>
                <a:latin typeface="+mn-ea"/>
              </a:rPr>
              <a:t>문 람다  </a:t>
            </a:r>
            <a:r>
              <a:rPr lang="en-US" altLang="ko-KR" sz="2400" b="0" i="0" dirty="0">
                <a:effectLst/>
                <a:latin typeface="+mn-ea"/>
              </a:rPr>
              <a:t>- (input-parameters) =&gt; { &lt;sequence-of-statements&gt; }</a:t>
            </a:r>
          </a:p>
          <a:p>
            <a:pPr lvl="1"/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400" b="0" i="0" dirty="0">
                <a:effectLst/>
                <a:latin typeface="Segoe UI" panose="020B0502040204020203" pitchFamily="34" charset="0"/>
              </a:rPr>
              <a:t>람다 식을 만들려면 람다 연산자 왼쪽에 입력 매개 변수를 지정하고</a:t>
            </a:r>
            <a:r>
              <a:rPr lang="en-US" altLang="ko-KR" sz="2400" b="0" i="0" dirty="0">
                <a:effectLst/>
                <a:latin typeface="Segoe UI" panose="020B0502040204020203" pitchFamily="34" charset="0"/>
              </a:rPr>
              <a:t>(</a:t>
            </a:r>
            <a:r>
              <a:rPr lang="ko-KR" altLang="en-US" sz="2400" b="0" i="0" dirty="0">
                <a:effectLst/>
                <a:latin typeface="Segoe UI" panose="020B0502040204020203" pitchFamily="34" charset="0"/>
              </a:rPr>
              <a:t>있는 경우</a:t>
            </a:r>
            <a:r>
              <a:rPr lang="en-US" altLang="ko-KR" sz="2400" b="0" i="0" dirty="0">
                <a:effectLst/>
                <a:latin typeface="Segoe UI" panose="020B0502040204020203" pitchFamily="34" charset="0"/>
              </a:rPr>
              <a:t>) </a:t>
            </a:r>
            <a:r>
              <a:rPr lang="ko-KR" altLang="en-US" sz="2400" b="0" i="0" dirty="0">
                <a:effectLst/>
                <a:latin typeface="Segoe UI" panose="020B0502040204020203" pitchFamily="34" charset="0"/>
              </a:rPr>
              <a:t>다른 쪽에 식이나 문 블록을 지정합니다</a:t>
            </a:r>
            <a:r>
              <a:rPr lang="en-US" altLang="ko-KR" sz="2400" b="0" i="0" dirty="0">
                <a:effectLst/>
                <a:latin typeface="Segoe UI" panose="020B0502040204020203" pitchFamily="34" charset="0"/>
              </a:rPr>
              <a:t>.</a:t>
            </a:r>
            <a:endParaRPr lang="en-US" altLang="ko-KR" sz="2400" b="0" i="0" dirty="0">
              <a:effectLst/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ko-KR" altLang="en-US" sz="24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1558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Lambda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57051" y="1288869"/>
            <a:ext cx="1153885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Lambda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2400" b="0" i="0" dirty="0">
                <a:effectLst/>
                <a:latin typeface="+mn-ea"/>
              </a:rPr>
              <a:t>람다 식은 대리자 형식으로 변환할 수 있습니다</a:t>
            </a:r>
            <a:r>
              <a:rPr lang="en-US" altLang="ko-KR" sz="2400" b="0" i="0" dirty="0">
                <a:effectLst/>
                <a:latin typeface="+mn-ea"/>
              </a:rPr>
              <a:t>. </a:t>
            </a:r>
          </a:p>
          <a:p>
            <a:pPr lvl="1"/>
            <a:endParaRPr lang="en-US" altLang="ko-KR" sz="800" b="0" i="0" dirty="0">
              <a:effectLst/>
              <a:latin typeface="+mn-ea"/>
            </a:endParaRPr>
          </a:p>
          <a:p>
            <a:pPr lvl="1"/>
            <a:r>
              <a:rPr lang="ko-KR" altLang="en-US" sz="2400" b="0" i="0" dirty="0">
                <a:effectLst/>
                <a:latin typeface="+mn-ea"/>
              </a:rPr>
              <a:t>람다 식을 변환할 수 있는 대리자 형식은 해당 매개 변수 및 반환 값의 형식에 따라 정의됩니다</a:t>
            </a:r>
            <a:r>
              <a:rPr lang="en-US" altLang="ko-KR" sz="2400" b="0" i="0" dirty="0">
                <a:effectLst/>
                <a:latin typeface="+mn-ea"/>
              </a:rPr>
              <a:t>. </a:t>
            </a:r>
          </a:p>
          <a:p>
            <a:pPr lvl="1"/>
            <a:endParaRPr lang="en-US" altLang="ko-KR" sz="800" b="0" i="0" dirty="0">
              <a:effectLst/>
              <a:latin typeface="+mn-ea"/>
            </a:endParaRPr>
          </a:p>
          <a:p>
            <a:pPr lvl="1"/>
            <a:r>
              <a:rPr lang="ko-KR" altLang="en-US" sz="2400" b="0" i="0" dirty="0">
                <a:effectLst/>
                <a:latin typeface="+mn-ea"/>
              </a:rPr>
              <a:t>람다 식에서 값을 반환하지 않는 경우 </a:t>
            </a:r>
            <a:r>
              <a:rPr lang="en-US" altLang="ko-KR" sz="2400" b="0" i="0" dirty="0">
                <a:effectLst/>
                <a:latin typeface="+mn-ea"/>
              </a:rPr>
              <a:t>Action </a:t>
            </a:r>
            <a:r>
              <a:rPr lang="ko-KR" altLang="en-US" sz="2400" b="0" i="0" dirty="0">
                <a:effectLst/>
                <a:latin typeface="+mn-ea"/>
              </a:rPr>
              <a:t>대리자 형식 중 하나로 변환할 수 있습니다</a:t>
            </a:r>
            <a:r>
              <a:rPr lang="en-US" altLang="ko-KR" sz="2400" b="0" i="0" dirty="0">
                <a:effectLst/>
                <a:latin typeface="+mn-ea"/>
              </a:rPr>
              <a:t>. </a:t>
            </a:r>
          </a:p>
          <a:p>
            <a:pPr lvl="1"/>
            <a:endParaRPr lang="en-US" altLang="ko-KR" sz="800" b="0" i="0" dirty="0">
              <a:effectLst/>
              <a:latin typeface="+mn-ea"/>
            </a:endParaRPr>
          </a:p>
          <a:p>
            <a:pPr lvl="1"/>
            <a:r>
              <a:rPr lang="ko-KR" altLang="en-US" sz="2400" b="0" i="0" dirty="0">
                <a:effectLst/>
                <a:latin typeface="+mn-ea"/>
              </a:rPr>
              <a:t>값을 반환하는 경우 </a:t>
            </a:r>
            <a:r>
              <a:rPr lang="en-US" altLang="ko-KR" sz="2400" b="0" i="0" dirty="0" err="1">
                <a:effectLst/>
                <a:latin typeface="+mn-ea"/>
              </a:rPr>
              <a:t>Func</a:t>
            </a:r>
            <a:r>
              <a:rPr lang="en-US" altLang="ko-KR" sz="2400" b="0" i="0" dirty="0">
                <a:effectLst/>
                <a:latin typeface="+mn-ea"/>
              </a:rPr>
              <a:t> </a:t>
            </a:r>
            <a:r>
              <a:rPr lang="ko-KR" altLang="en-US" sz="2400" b="0" i="0" dirty="0">
                <a:effectLst/>
                <a:latin typeface="+mn-ea"/>
              </a:rPr>
              <a:t>대리자 형식으로 변환할 수 있습니다</a:t>
            </a:r>
            <a:r>
              <a:rPr lang="en-US" altLang="ko-KR" sz="2400" b="0" i="0" dirty="0">
                <a:effectLst/>
                <a:latin typeface="+mn-ea"/>
              </a:rPr>
              <a:t>. </a:t>
            </a:r>
          </a:p>
          <a:p>
            <a:pPr lvl="1"/>
            <a:r>
              <a:rPr lang="ko-KR" altLang="en-US" sz="2400" b="0" i="0" dirty="0">
                <a:effectLst/>
                <a:latin typeface="+mn-ea"/>
              </a:rPr>
              <a:t>예를 들어 매개 변수는 두 개지만 값을 반환하지 않는 람다 식은 </a:t>
            </a:r>
            <a:r>
              <a:rPr lang="en-US" altLang="ko-KR" sz="2400" b="0" i="0" dirty="0">
                <a:effectLst/>
                <a:latin typeface="+mn-ea"/>
              </a:rPr>
              <a:t>Action&lt;T1,T2&gt; </a:t>
            </a:r>
            <a:r>
              <a:rPr lang="ko-KR" altLang="en-US" sz="2400" b="0" i="0" dirty="0">
                <a:effectLst/>
                <a:latin typeface="+mn-ea"/>
              </a:rPr>
              <a:t>대리자로 변환할 수 있습니다</a:t>
            </a:r>
            <a:r>
              <a:rPr lang="en-US" altLang="ko-KR" sz="2400" b="0" i="0" dirty="0">
                <a:effectLst/>
                <a:latin typeface="+mn-ea"/>
              </a:rPr>
              <a:t>. </a:t>
            </a:r>
          </a:p>
          <a:p>
            <a:pPr lvl="1"/>
            <a:endParaRPr lang="en-US" altLang="ko-KR" sz="800" b="0" i="0" dirty="0">
              <a:effectLst/>
              <a:latin typeface="+mn-ea"/>
            </a:endParaRPr>
          </a:p>
          <a:p>
            <a:pPr lvl="1"/>
            <a:r>
              <a:rPr lang="ko-KR" altLang="en-US" sz="2400" b="0" i="0" dirty="0">
                <a:effectLst/>
                <a:latin typeface="+mn-ea"/>
              </a:rPr>
              <a:t>매개 변수가 하나이고 값을 반환하는 람다 식은 </a:t>
            </a:r>
            <a:r>
              <a:rPr lang="en-US" altLang="ko-KR" sz="2400" b="0" i="0" dirty="0" err="1">
                <a:effectLst/>
                <a:latin typeface="+mn-ea"/>
              </a:rPr>
              <a:t>Func</a:t>
            </a:r>
            <a:r>
              <a:rPr lang="en-US" altLang="ko-KR" sz="2400" b="0" i="0" dirty="0">
                <a:effectLst/>
                <a:latin typeface="+mn-ea"/>
              </a:rPr>
              <a:t>&lt;</a:t>
            </a:r>
            <a:r>
              <a:rPr lang="en-US" altLang="ko-KR" sz="2400" b="0" i="0" dirty="0" err="1">
                <a:effectLst/>
                <a:latin typeface="+mn-ea"/>
              </a:rPr>
              <a:t>T,TResult</a:t>
            </a:r>
            <a:r>
              <a:rPr lang="en-US" altLang="ko-KR" sz="2400" b="0" i="0" dirty="0">
                <a:effectLst/>
                <a:latin typeface="+mn-ea"/>
              </a:rPr>
              <a:t>&gt; </a:t>
            </a:r>
            <a:r>
              <a:rPr lang="ko-KR" altLang="en-US" sz="2400" b="0" i="0" dirty="0">
                <a:effectLst/>
                <a:latin typeface="+mn-ea"/>
              </a:rPr>
              <a:t>대리자로 변환할 수 있습니다</a:t>
            </a:r>
            <a:r>
              <a:rPr lang="en-US" altLang="ko-KR" sz="2400" b="0" i="0" dirty="0">
                <a:effectLst/>
                <a:latin typeface="+mn-ea"/>
              </a:rPr>
              <a:t>. </a:t>
            </a:r>
            <a:endParaRPr lang="ko-KR" altLang="en-US" sz="24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21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Lambda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57051" y="1288869"/>
            <a:ext cx="1153885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Lambda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2400" b="0" i="0" dirty="0">
                <a:effectLst/>
                <a:latin typeface="+mn-ea"/>
              </a:rPr>
              <a:t>람다 식은 대리자 형식으로 변환할 수 있습니다</a:t>
            </a:r>
            <a:r>
              <a:rPr lang="en-US" altLang="ko-KR" sz="2400" b="0" i="0" dirty="0">
                <a:effectLst/>
                <a:latin typeface="+mn-ea"/>
              </a:rPr>
              <a:t>. </a:t>
            </a:r>
          </a:p>
          <a:p>
            <a:pPr lvl="1"/>
            <a:endParaRPr lang="en-US" altLang="ko-KR" sz="800" b="0" i="0" dirty="0">
              <a:effectLst/>
              <a:latin typeface="+mn-ea"/>
            </a:endParaRPr>
          </a:p>
          <a:p>
            <a:pPr lvl="1"/>
            <a:r>
              <a:rPr lang="ko-KR" altLang="en-US" sz="2400" b="0" i="0" dirty="0">
                <a:effectLst/>
                <a:latin typeface="+mn-ea"/>
              </a:rPr>
              <a:t>람다 식을 변환할 수 있는 대리자 형식은 해당 매개 변수 및 반환 값의 형식에 따라 정의됩니다</a:t>
            </a:r>
            <a:r>
              <a:rPr lang="en-US" altLang="ko-KR" sz="2400" b="0" i="0" dirty="0">
                <a:effectLst/>
                <a:latin typeface="+mn-ea"/>
              </a:rPr>
              <a:t>. </a:t>
            </a:r>
          </a:p>
          <a:p>
            <a:pPr lvl="1"/>
            <a:endParaRPr lang="en-US" altLang="ko-KR" sz="800" b="0" i="0" dirty="0">
              <a:effectLst/>
              <a:latin typeface="+mn-ea"/>
            </a:endParaRPr>
          </a:p>
          <a:p>
            <a:pPr lvl="1"/>
            <a:r>
              <a:rPr lang="ko-KR" altLang="en-US" sz="2400" b="0" i="0" dirty="0">
                <a:effectLst/>
                <a:latin typeface="+mn-ea"/>
              </a:rPr>
              <a:t>람다 식에서 값을 반환하지 않는 경우 </a:t>
            </a:r>
            <a:r>
              <a:rPr lang="en-US" altLang="ko-KR" sz="2400" b="0" i="0" dirty="0">
                <a:effectLst/>
                <a:latin typeface="+mn-ea"/>
              </a:rPr>
              <a:t>Action </a:t>
            </a:r>
            <a:r>
              <a:rPr lang="ko-KR" altLang="en-US" sz="2400" b="0" i="0" dirty="0">
                <a:effectLst/>
                <a:latin typeface="+mn-ea"/>
              </a:rPr>
              <a:t>대리자 형식 중 하나로 변환할 수 있습니다</a:t>
            </a:r>
            <a:r>
              <a:rPr lang="en-US" altLang="ko-KR" sz="2400" b="0" i="0" dirty="0">
                <a:effectLst/>
                <a:latin typeface="+mn-ea"/>
              </a:rPr>
              <a:t>. </a:t>
            </a:r>
          </a:p>
          <a:p>
            <a:pPr lvl="1"/>
            <a:endParaRPr lang="en-US" altLang="ko-KR" sz="800" b="0" i="0" dirty="0">
              <a:effectLst/>
              <a:latin typeface="+mn-ea"/>
            </a:endParaRPr>
          </a:p>
          <a:p>
            <a:pPr lvl="1"/>
            <a:r>
              <a:rPr lang="ko-KR" altLang="en-US" sz="2400" b="0" i="0" dirty="0">
                <a:effectLst/>
                <a:latin typeface="+mn-ea"/>
              </a:rPr>
              <a:t>값을 반환하는 경우 </a:t>
            </a:r>
            <a:r>
              <a:rPr lang="en-US" altLang="ko-KR" sz="2400" b="0" i="0" dirty="0" err="1">
                <a:effectLst/>
                <a:latin typeface="+mn-ea"/>
              </a:rPr>
              <a:t>Func</a:t>
            </a:r>
            <a:r>
              <a:rPr lang="en-US" altLang="ko-KR" sz="2400" b="0" i="0" dirty="0">
                <a:effectLst/>
                <a:latin typeface="+mn-ea"/>
              </a:rPr>
              <a:t> </a:t>
            </a:r>
            <a:r>
              <a:rPr lang="ko-KR" altLang="en-US" sz="2400" b="0" i="0" dirty="0">
                <a:effectLst/>
                <a:latin typeface="+mn-ea"/>
              </a:rPr>
              <a:t>대리자 형식으로 변환할 수 있습니다</a:t>
            </a:r>
            <a:r>
              <a:rPr lang="en-US" altLang="ko-KR" sz="2400" b="0" i="0" dirty="0">
                <a:effectLst/>
                <a:latin typeface="+mn-ea"/>
              </a:rPr>
              <a:t>. </a:t>
            </a:r>
          </a:p>
          <a:p>
            <a:pPr lvl="1"/>
            <a:r>
              <a:rPr lang="ko-KR" altLang="en-US" sz="2400" b="0" i="0" dirty="0">
                <a:effectLst/>
                <a:latin typeface="+mn-ea"/>
              </a:rPr>
              <a:t>예를 들어 매개 변수는 두 개지만 값을 반환하지 않는 람다 식은 </a:t>
            </a:r>
            <a:r>
              <a:rPr lang="en-US" altLang="ko-KR" sz="2400" b="0" i="0" dirty="0">
                <a:effectLst/>
                <a:latin typeface="+mn-ea"/>
              </a:rPr>
              <a:t>Action&lt;T1,T2&gt; </a:t>
            </a:r>
            <a:r>
              <a:rPr lang="ko-KR" altLang="en-US" sz="2400" b="0" i="0" dirty="0">
                <a:effectLst/>
                <a:latin typeface="+mn-ea"/>
              </a:rPr>
              <a:t>대리자로 변환할 수 있습니다</a:t>
            </a:r>
            <a:r>
              <a:rPr lang="en-US" altLang="ko-KR" sz="2400" b="0" i="0" dirty="0">
                <a:effectLst/>
                <a:latin typeface="+mn-ea"/>
              </a:rPr>
              <a:t>. </a:t>
            </a:r>
          </a:p>
          <a:p>
            <a:pPr lvl="1"/>
            <a:endParaRPr lang="en-US" altLang="ko-KR" sz="800" b="0" i="0" dirty="0">
              <a:effectLst/>
              <a:latin typeface="+mn-ea"/>
            </a:endParaRPr>
          </a:p>
          <a:p>
            <a:pPr lvl="1"/>
            <a:r>
              <a:rPr lang="ko-KR" altLang="en-US" sz="2400" b="0" i="0" dirty="0">
                <a:effectLst/>
                <a:latin typeface="+mn-ea"/>
              </a:rPr>
              <a:t>매개 변수가 하나이고 값을 반환하는 람다 식은 </a:t>
            </a:r>
            <a:r>
              <a:rPr lang="en-US" altLang="ko-KR" sz="2400" b="0" i="0" dirty="0" err="1">
                <a:effectLst/>
                <a:latin typeface="+mn-ea"/>
              </a:rPr>
              <a:t>Func</a:t>
            </a:r>
            <a:r>
              <a:rPr lang="en-US" altLang="ko-KR" sz="2400" b="0" i="0" dirty="0">
                <a:effectLst/>
                <a:latin typeface="+mn-ea"/>
              </a:rPr>
              <a:t>&lt;</a:t>
            </a:r>
            <a:r>
              <a:rPr lang="en-US" altLang="ko-KR" sz="2400" b="0" i="0" dirty="0" err="1">
                <a:effectLst/>
                <a:latin typeface="+mn-ea"/>
              </a:rPr>
              <a:t>T,TResult</a:t>
            </a:r>
            <a:r>
              <a:rPr lang="en-US" altLang="ko-KR" sz="2400" b="0" i="0" dirty="0">
                <a:effectLst/>
                <a:latin typeface="+mn-ea"/>
              </a:rPr>
              <a:t>&gt; </a:t>
            </a:r>
            <a:r>
              <a:rPr lang="ko-KR" altLang="en-US" sz="2400" b="0" i="0" dirty="0">
                <a:effectLst/>
                <a:latin typeface="+mn-ea"/>
              </a:rPr>
              <a:t>대리자로 변환할 수 있습니다</a:t>
            </a:r>
            <a:r>
              <a:rPr lang="en-US" altLang="ko-KR" sz="2400" b="0" i="0" dirty="0">
                <a:effectLst/>
                <a:latin typeface="+mn-ea"/>
              </a:rPr>
              <a:t>. </a:t>
            </a:r>
            <a:endParaRPr lang="ko-KR" altLang="en-US" sz="24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92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BEBD83D-2442-471D-979E-2171FFCB7712}"/>
              </a:ext>
            </a:extLst>
          </p:cNvPr>
          <p:cNvGrpSpPr/>
          <p:nvPr/>
        </p:nvGrpSpPr>
        <p:grpSpPr>
          <a:xfrm>
            <a:off x="2916262" y="647786"/>
            <a:ext cx="7803988" cy="4159297"/>
            <a:chOff x="2668612" y="735058"/>
            <a:chExt cx="7160683" cy="41592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A83667E-CDFE-44F8-9F32-D0D35EC7E78B}"/>
                </a:ext>
              </a:extLst>
            </p:cNvPr>
            <p:cNvSpPr txBox="1"/>
            <p:nvPr/>
          </p:nvSpPr>
          <p:spPr>
            <a:xfrm>
              <a:off x="3387393" y="735058"/>
              <a:ext cx="6441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C# Introduction &amp; Basic Syntax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82231696-325C-4264-BF4F-FC04CBAAC9B8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314946" y="138139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9CBB4CE-DBE6-4C9F-A1A7-2138DD99AF64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3314946" y="244466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3B056C-44C1-4398-9843-3D476DE94E04}"/>
                </a:ext>
              </a:extLst>
            </p:cNvPr>
            <p:cNvSpPr txBox="1"/>
            <p:nvPr/>
          </p:nvSpPr>
          <p:spPr>
            <a:xfrm>
              <a:off x="3387394" y="1798327"/>
              <a:ext cx="63767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C# Generic, </a:t>
              </a:r>
              <a:r>
                <a:rPr lang="en-US" altLang="ko-KR" sz="36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Linq</a:t>
              </a:r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Lambda	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8B83ECC-B62C-4756-9878-1EB55CA838D0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3507927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4A6D70-921D-443E-8515-AC1A759D27E0}"/>
                </a:ext>
              </a:extLst>
            </p:cNvPr>
            <p:cNvSpPr txBox="1"/>
            <p:nvPr/>
          </p:nvSpPr>
          <p:spPr>
            <a:xfrm>
              <a:off x="3387393" y="2861594"/>
              <a:ext cx="61782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Unity</a:t>
              </a:r>
              <a:r>
                <a: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C# </a:t>
              </a:r>
              <a:r>
                <a:rPr lang="en-US" altLang="ko-KR" sz="3600" b="1" i="0" dirty="0">
                  <a:effectLst/>
                  <a:latin typeface="+mn-ea"/>
                </a:rPr>
                <a:t>Pattern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CB8E6B1-0226-4168-9D2A-D3E0CF20B469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4571191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6E6FAF-7B6B-4927-BC1E-EB845A7B5367}"/>
                </a:ext>
              </a:extLst>
            </p:cNvPr>
            <p:cNvSpPr txBox="1"/>
            <p:nvPr/>
          </p:nvSpPr>
          <p:spPr>
            <a:xfrm>
              <a:off x="3387394" y="3924858"/>
              <a:ext cx="62581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Coroutine</a:t>
              </a:r>
              <a:r>
                <a: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VS. Task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6E6E264-E873-420A-8B28-DBEDAD138E28}"/>
                </a:ext>
              </a:extLst>
            </p:cNvPr>
            <p:cNvGrpSpPr/>
            <p:nvPr/>
          </p:nvGrpSpPr>
          <p:grpSpPr>
            <a:xfrm>
              <a:off x="2668612" y="1058224"/>
              <a:ext cx="646334" cy="3836131"/>
              <a:chOff x="1643950" y="1354720"/>
              <a:chExt cx="646334" cy="3836131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162CF2FF-84F1-494F-8675-F4D31B85E577}"/>
                  </a:ext>
                </a:extLst>
              </p:cNvPr>
              <p:cNvCxnSpPr>
                <a:stCxn id="15" idx="2"/>
                <a:endCxn id="16" idx="0"/>
              </p:cNvCxnSpPr>
              <p:nvPr/>
            </p:nvCxnSpPr>
            <p:spPr>
              <a:xfrm>
                <a:off x="1967117" y="2001051"/>
                <a:ext cx="0" cy="416939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972AE07-431C-4A1E-8352-8C31FFD83075}"/>
                  </a:ext>
                </a:extLst>
              </p:cNvPr>
              <p:cNvSpPr/>
              <p:nvPr/>
            </p:nvSpPr>
            <p:spPr>
              <a:xfrm>
                <a:off x="1643950" y="13547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46CC75B-BCBF-407E-8B99-EA1696338540}"/>
                  </a:ext>
                </a:extLst>
              </p:cNvPr>
              <p:cNvSpPr/>
              <p:nvPr/>
            </p:nvSpPr>
            <p:spPr>
              <a:xfrm>
                <a:off x="1643950" y="241799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2668C34-E3AD-4296-8049-FC52DDD8ACA3}"/>
                  </a:ext>
                </a:extLst>
              </p:cNvPr>
              <p:cNvCxnSpPr>
                <a:stCxn id="16" idx="2"/>
                <a:endCxn id="18" idx="0"/>
              </p:cNvCxnSpPr>
              <p:nvPr/>
            </p:nvCxnSpPr>
            <p:spPr>
              <a:xfrm>
                <a:off x="1967117" y="3064321"/>
                <a:ext cx="0" cy="416935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9083D69-AF83-460D-B4FB-43A186D4551E}"/>
                  </a:ext>
                </a:extLst>
              </p:cNvPr>
              <p:cNvSpPr/>
              <p:nvPr/>
            </p:nvSpPr>
            <p:spPr>
              <a:xfrm>
                <a:off x="1643950" y="3481256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3438082-9F60-469D-9217-B94BF37CE1E1}"/>
                  </a:ext>
                </a:extLst>
              </p:cNvPr>
              <p:cNvSpPr/>
              <p:nvPr/>
            </p:nvSpPr>
            <p:spPr>
              <a:xfrm>
                <a:off x="1643950" y="45445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78BCC0C-E005-44BB-8328-FB21CAF3683B}"/>
                  </a:ext>
                </a:extLst>
              </p:cNvPr>
              <p:cNvCxnSpPr>
                <a:stCxn id="18" idx="2"/>
                <a:endCxn id="19" idx="0"/>
              </p:cNvCxnSpPr>
              <p:nvPr/>
            </p:nvCxnSpPr>
            <p:spPr>
              <a:xfrm>
                <a:off x="1967117" y="4127587"/>
                <a:ext cx="0" cy="416933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C70E1E3-9D38-4044-B805-FDC2002079D3}"/>
              </a:ext>
            </a:extLst>
          </p:cNvPr>
          <p:cNvCxnSpPr>
            <a:cxnSpLocks/>
          </p:cNvCxnSpPr>
          <p:nvPr/>
        </p:nvCxnSpPr>
        <p:spPr>
          <a:xfrm>
            <a:off x="3620662" y="5537360"/>
            <a:ext cx="6597464" cy="0"/>
          </a:xfrm>
          <a:prstGeom prst="line">
            <a:avLst/>
          </a:prstGeom>
          <a:ln w="635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4E13CE6-4366-4497-9279-1A2CC69C1FD9}"/>
              </a:ext>
            </a:extLst>
          </p:cNvPr>
          <p:cNvSpPr txBox="1"/>
          <p:nvPr/>
        </p:nvSpPr>
        <p:spPr>
          <a:xfrm>
            <a:off x="3699618" y="4891027"/>
            <a:ext cx="682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Unity C# Job System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464F9A-56F9-4049-9686-B6A8A11252E5}"/>
              </a:ext>
            </a:extLst>
          </p:cNvPr>
          <p:cNvSpPr/>
          <p:nvPr/>
        </p:nvSpPr>
        <p:spPr>
          <a:xfrm>
            <a:off x="2916262" y="5214193"/>
            <a:ext cx="704400" cy="646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91175E-0619-4098-9D40-E7700192FE85}"/>
              </a:ext>
            </a:extLst>
          </p:cNvPr>
          <p:cNvCxnSpPr>
            <a:endCxn id="23" idx="0"/>
          </p:cNvCxnSpPr>
          <p:nvPr/>
        </p:nvCxnSpPr>
        <p:spPr>
          <a:xfrm>
            <a:off x="3268462" y="4797260"/>
            <a:ext cx="0" cy="416933"/>
          </a:xfrm>
          <a:prstGeom prst="line">
            <a:avLst/>
          </a:prstGeom>
          <a:ln w="635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9750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Lambda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57051" y="1288869"/>
            <a:ext cx="1153885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Lambda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2400" b="0" i="0" dirty="0">
                <a:effectLst/>
                <a:latin typeface="+mn-ea"/>
              </a:rPr>
              <a:t>람다 식은 대리자 형식으로 변환할 수 있습니다</a:t>
            </a:r>
            <a:r>
              <a:rPr lang="en-US" altLang="ko-KR" sz="2400" b="0" i="0" dirty="0">
                <a:effectLst/>
                <a:latin typeface="+mn-ea"/>
              </a:rPr>
              <a:t>. </a:t>
            </a:r>
          </a:p>
          <a:p>
            <a:pPr lvl="1"/>
            <a:endParaRPr lang="en-US" altLang="ko-KR" sz="800" b="0" i="0" dirty="0">
              <a:effectLst/>
              <a:latin typeface="+mn-ea"/>
            </a:endParaRPr>
          </a:p>
          <a:p>
            <a:pPr lvl="1"/>
            <a:r>
              <a:rPr lang="ko-KR" altLang="en-US" sz="2400" b="0" i="0" dirty="0">
                <a:effectLst/>
                <a:latin typeface="+mn-ea"/>
              </a:rPr>
              <a:t>람다 식을 변환할 수 있는 대리자 형식은 해당 매개 변수 및 반환 값의 형식에 따라 정의됩니다</a:t>
            </a:r>
            <a:r>
              <a:rPr lang="en-US" altLang="ko-KR" sz="2400" b="0" i="0" dirty="0">
                <a:effectLst/>
                <a:latin typeface="+mn-ea"/>
              </a:rPr>
              <a:t>. </a:t>
            </a:r>
          </a:p>
          <a:p>
            <a:pPr lvl="1"/>
            <a:endParaRPr lang="en-US" altLang="ko-KR" sz="800" b="0" i="0" dirty="0">
              <a:effectLst/>
              <a:latin typeface="+mn-ea"/>
            </a:endParaRPr>
          </a:p>
          <a:p>
            <a:pPr lvl="1"/>
            <a:r>
              <a:rPr lang="ko-KR" altLang="en-US" sz="2400" b="0" i="0" dirty="0">
                <a:effectLst/>
                <a:latin typeface="+mn-ea"/>
              </a:rPr>
              <a:t>람다 식에서 값을 반환하지 않는 경우 </a:t>
            </a:r>
            <a:r>
              <a:rPr lang="en-US" altLang="ko-KR" sz="2400" b="0" i="0" dirty="0">
                <a:effectLst/>
                <a:latin typeface="+mn-ea"/>
              </a:rPr>
              <a:t>Action </a:t>
            </a:r>
            <a:r>
              <a:rPr lang="ko-KR" altLang="en-US" sz="2400" b="0" i="0" dirty="0">
                <a:effectLst/>
                <a:latin typeface="+mn-ea"/>
              </a:rPr>
              <a:t>대리자 형식 중 하나로 변환할 수 있습니다</a:t>
            </a:r>
            <a:r>
              <a:rPr lang="en-US" altLang="ko-KR" sz="2400" b="0" i="0" dirty="0">
                <a:effectLst/>
                <a:latin typeface="+mn-ea"/>
              </a:rPr>
              <a:t>. </a:t>
            </a:r>
          </a:p>
          <a:p>
            <a:pPr lvl="1"/>
            <a:endParaRPr lang="en-US" altLang="ko-KR" sz="800" b="0" i="0" dirty="0">
              <a:effectLst/>
              <a:latin typeface="+mn-ea"/>
            </a:endParaRPr>
          </a:p>
          <a:p>
            <a:pPr lvl="1"/>
            <a:r>
              <a:rPr lang="ko-KR" altLang="en-US" sz="2400" b="0" i="0" dirty="0">
                <a:effectLst/>
                <a:latin typeface="+mn-ea"/>
              </a:rPr>
              <a:t>값을 반환하는 경우 </a:t>
            </a:r>
            <a:r>
              <a:rPr lang="en-US" altLang="ko-KR" sz="2400" b="0" i="0" dirty="0" err="1">
                <a:effectLst/>
                <a:latin typeface="+mn-ea"/>
              </a:rPr>
              <a:t>Func</a:t>
            </a:r>
            <a:r>
              <a:rPr lang="en-US" altLang="ko-KR" sz="2400" b="0" i="0" dirty="0">
                <a:effectLst/>
                <a:latin typeface="+mn-ea"/>
              </a:rPr>
              <a:t> </a:t>
            </a:r>
            <a:r>
              <a:rPr lang="ko-KR" altLang="en-US" sz="2400" b="0" i="0" dirty="0">
                <a:effectLst/>
                <a:latin typeface="+mn-ea"/>
              </a:rPr>
              <a:t>대리자 형식으로 변환할 수 있습니다</a:t>
            </a:r>
            <a:r>
              <a:rPr lang="en-US" altLang="ko-KR" sz="2400" b="0" i="0" dirty="0">
                <a:effectLst/>
                <a:latin typeface="+mn-ea"/>
              </a:rPr>
              <a:t>. </a:t>
            </a:r>
          </a:p>
          <a:p>
            <a:pPr lvl="1"/>
            <a:r>
              <a:rPr lang="ko-KR" altLang="en-US" sz="2400" b="0" i="0" dirty="0">
                <a:effectLst/>
                <a:latin typeface="+mn-ea"/>
              </a:rPr>
              <a:t>예를 들어 매개 변수는 두 개지만 값을 반환하지 않는 람다 식은 </a:t>
            </a:r>
            <a:r>
              <a:rPr lang="en-US" altLang="ko-KR" sz="2400" b="0" i="0" dirty="0">
                <a:effectLst/>
                <a:latin typeface="+mn-ea"/>
              </a:rPr>
              <a:t>Action&lt;T1,T2&gt; </a:t>
            </a:r>
            <a:r>
              <a:rPr lang="ko-KR" altLang="en-US" sz="2400" b="0" i="0" dirty="0">
                <a:effectLst/>
                <a:latin typeface="+mn-ea"/>
              </a:rPr>
              <a:t>대리자로 변환할 수 있습니다</a:t>
            </a:r>
            <a:r>
              <a:rPr lang="en-US" altLang="ko-KR" sz="2400" b="0" i="0" dirty="0">
                <a:effectLst/>
                <a:latin typeface="+mn-ea"/>
              </a:rPr>
              <a:t>. </a:t>
            </a:r>
          </a:p>
          <a:p>
            <a:pPr lvl="1"/>
            <a:endParaRPr lang="en-US" altLang="ko-KR" sz="800" b="0" i="0" dirty="0">
              <a:effectLst/>
              <a:latin typeface="+mn-ea"/>
            </a:endParaRPr>
          </a:p>
          <a:p>
            <a:pPr lvl="1"/>
            <a:r>
              <a:rPr lang="ko-KR" altLang="en-US" sz="2400" b="0" i="0" dirty="0">
                <a:effectLst/>
                <a:latin typeface="+mn-ea"/>
              </a:rPr>
              <a:t>매개 변수가 하나이고 값을 반환하는 람다 식은 </a:t>
            </a:r>
            <a:r>
              <a:rPr lang="en-US" altLang="ko-KR" sz="2400" b="0" i="0" dirty="0" err="1">
                <a:effectLst/>
                <a:latin typeface="+mn-ea"/>
              </a:rPr>
              <a:t>Func</a:t>
            </a:r>
            <a:r>
              <a:rPr lang="en-US" altLang="ko-KR" sz="2400" b="0" i="0" dirty="0">
                <a:effectLst/>
                <a:latin typeface="+mn-ea"/>
              </a:rPr>
              <a:t>&lt;</a:t>
            </a:r>
            <a:r>
              <a:rPr lang="en-US" altLang="ko-KR" sz="2400" b="0" i="0" dirty="0" err="1">
                <a:effectLst/>
                <a:latin typeface="+mn-ea"/>
              </a:rPr>
              <a:t>T,TResult</a:t>
            </a:r>
            <a:r>
              <a:rPr lang="en-US" altLang="ko-KR" sz="2400" b="0" i="0" dirty="0">
                <a:effectLst/>
                <a:latin typeface="+mn-ea"/>
              </a:rPr>
              <a:t>&gt; </a:t>
            </a:r>
            <a:r>
              <a:rPr lang="ko-KR" altLang="en-US" sz="2400" b="0" i="0" dirty="0">
                <a:effectLst/>
                <a:latin typeface="+mn-ea"/>
              </a:rPr>
              <a:t>대리자로 변환할 수 있습니다</a:t>
            </a:r>
            <a:r>
              <a:rPr lang="en-US" altLang="ko-KR" sz="2400" b="0" i="0" dirty="0">
                <a:effectLst/>
                <a:latin typeface="+mn-ea"/>
              </a:rPr>
              <a:t>. </a:t>
            </a:r>
            <a:endParaRPr lang="ko-KR" altLang="en-US" sz="24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8905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Lambda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FDEE0B-27D4-4327-8984-E3F702F917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05" r="75"/>
          <a:stretch/>
        </p:blipFill>
        <p:spPr>
          <a:xfrm>
            <a:off x="1985786" y="1874568"/>
            <a:ext cx="8299554" cy="43943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6B0B8F-98A7-43A1-9AA3-FDD35D741AE2}"/>
              </a:ext>
            </a:extLst>
          </p:cNvPr>
          <p:cNvSpPr txBox="1"/>
          <p:nvPr/>
        </p:nvSpPr>
        <p:spPr>
          <a:xfrm>
            <a:off x="650136" y="1159614"/>
            <a:ext cx="6103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식 람다</a:t>
            </a:r>
          </a:p>
        </p:txBody>
      </p:sp>
    </p:spTree>
    <p:extLst>
      <p:ext uri="{BB962C8B-B14F-4D97-AF65-F5344CB8AC3E}">
        <p14:creationId xmlns:p14="http://schemas.microsoft.com/office/powerpoint/2010/main" val="4876547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Lambda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5BF080-DC77-405A-848B-E57C304A22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494" r="-916"/>
          <a:stretch/>
        </p:blipFill>
        <p:spPr>
          <a:xfrm>
            <a:off x="3471862" y="2297381"/>
            <a:ext cx="5248275" cy="25547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D0089E-4487-45E3-818D-ECDA0888272F}"/>
              </a:ext>
            </a:extLst>
          </p:cNvPr>
          <p:cNvSpPr txBox="1"/>
          <p:nvPr/>
        </p:nvSpPr>
        <p:spPr>
          <a:xfrm>
            <a:off x="502920" y="1139681"/>
            <a:ext cx="6103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문 람다</a:t>
            </a:r>
          </a:p>
        </p:txBody>
      </p:sp>
    </p:spTree>
    <p:extLst>
      <p:ext uri="{BB962C8B-B14F-4D97-AF65-F5344CB8AC3E}">
        <p14:creationId xmlns:p14="http://schemas.microsoft.com/office/powerpoint/2010/main" val="15315718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Lambda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D0089E-4487-45E3-818D-ECDA0888272F}"/>
              </a:ext>
            </a:extLst>
          </p:cNvPr>
          <p:cNvSpPr txBox="1"/>
          <p:nvPr/>
        </p:nvSpPr>
        <p:spPr>
          <a:xfrm>
            <a:off x="502920" y="1139681"/>
            <a:ext cx="6103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비동기 람다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7E962D-9F0C-4BCB-9E14-3F793AD7B2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28" r="153"/>
          <a:stretch/>
        </p:blipFill>
        <p:spPr>
          <a:xfrm>
            <a:off x="2403668" y="1936796"/>
            <a:ext cx="7463790" cy="434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656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Lambda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A25281-043C-4A7A-A465-7079735CB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68" r="229"/>
          <a:stretch/>
        </p:blipFill>
        <p:spPr>
          <a:xfrm>
            <a:off x="1551662" y="1309070"/>
            <a:ext cx="9088676" cy="490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155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249314" cy="2852737"/>
          </a:xfrm>
        </p:spPr>
        <p:txBody>
          <a:bodyPr/>
          <a:lstStyle/>
          <a:p>
            <a:r>
              <a:rPr lang="en-US" altLang="ko-KR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Unity</a:t>
            </a:r>
            <a:r>
              <a:rPr lang="ko-KR" altLang="en-US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</a:t>
            </a:r>
            <a:r>
              <a:rPr lang="en-US" altLang="ko-KR" sz="6000" i="0" dirty="0">
                <a:effectLst/>
                <a:latin typeface="+mn-ea"/>
              </a:rPr>
              <a:t>Pattern</a:t>
            </a:r>
            <a:endParaRPr lang="ko-KR" altLang="en-US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8726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Unity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</a:t>
            </a:r>
            <a:r>
              <a:rPr lang="en-US" altLang="ko-KR" sz="4400" b="0" i="0" dirty="0">
                <a:effectLst/>
                <a:latin typeface="+mn-ea"/>
              </a:rPr>
              <a:t>Pattern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26571" y="1260002"/>
            <a:ext cx="115388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b="0" i="0" dirty="0">
                <a:effectLst/>
                <a:latin typeface="+mn-ea"/>
              </a:rPr>
              <a:t>Singleton Pattern</a:t>
            </a:r>
          </a:p>
          <a:p>
            <a:pPr lvl="1"/>
            <a:endParaRPr lang="en-US" altLang="ko-KR" b="0" i="0" dirty="0">
              <a:effectLst/>
              <a:latin typeface="+mn-ea"/>
            </a:endParaRPr>
          </a:p>
          <a:p>
            <a:pPr lvl="1"/>
            <a:r>
              <a:rPr lang="ko-KR" altLang="en-US" sz="2400" dirty="0">
                <a:latin typeface="+mn-ea"/>
              </a:rPr>
              <a:t>단 하나의 클래스 </a:t>
            </a:r>
            <a:r>
              <a:rPr lang="ko-KR" altLang="en-US" sz="2400" dirty="0" err="1">
                <a:latin typeface="+mn-ea"/>
              </a:rPr>
              <a:t>인스턴스만을</a:t>
            </a:r>
            <a:r>
              <a:rPr lang="ko-KR" altLang="en-US" sz="2400" dirty="0">
                <a:latin typeface="+mn-ea"/>
              </a:rPr>
              <a:t> 갖도록 보장</a:t>
            </a:r>
            <a:endParaRPr lang="en-US" altLang="ko-KR" sz="2400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400" dirty="0">
                <a:latin typeface="+mn-ea"/>
              </a:rPr>
              <a:t>전역적인 접근점을 제공</a:t>
            </a:r>
            <a:endParaRPr lang="en-US" altLang="ko-KR" sz="2400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400" dirty="0">
                <a:latin typeface="+mn-ea"/>
              </a:rPr>
              <a:t>유니티에 적용을 해보자면 게임을 관리하는 매니저</a:t>
            </a:r>
            <a:r>
              <a:rPr lang="en-US" altLang="ko-KR" sz="2400" dirty="0">
                <a:latin typeface="+mn-ea"/>
              </a:rPr>
              <a:t>(Manager) </a:t>
            </a:r>
            <a:r>
              <a:rPr lang="ko-KR" altLang="en-US" sz="2400" dirty="0">
                <a:latin typeface="+mn-ea"/>
              </a:rPr>
              <a:t>계열의 클래스에 적합</a:t>
            </a: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5423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Unity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</a:t>
            </a:r>
            <a:r>
              <a:rPr lang="en-US" altLang="ko-KR" sz="4400" b="0" i="0" dirty="0">
                <a:effectLst/>
                <a:latin typeface="+mn-ea"/>
              </a:rPr>
              <a:t>Pattern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67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8ED502-EDF3-4D03-9464-AA0C05562F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2" b="67589"/>
          <a:stretch/>
        </p:blipFill>
        <p:spPr>
          <a:xfrm>
            <a:off x="1235106" y="1349075"/>
            <a:ext cx="9800914" cy="482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525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Unity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</a:t>
            </a:r>
            <a:r>
              <a:rPr lang="en-US" altLang="ko-KR" sz="4400" b="0" i="0" dirty="0">
                <a:effectLst/>
                <a:latin typeface="+mn-ea"/>
              </a:rPr>
              <a:t>Pattern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68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8ED502-EDF3-4D03-9464-AA0C05562F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32506" r="210" b="35027"/>
          <a:stretch/>
        </p:blipFill>
        <p:spPr>
          <a:xfrm>
            <a:off x="1341011" y="1007620"/>
            <a:ext cx="9780379" cy="559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56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Unity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</a:t>
            </a:r>
            <a:r>
              <a:rPr lang="en-US" altLang="ko-KR" sz="4400" b="0" i="0" dirty="0">
                <a:effectLst/>
                <a:latin typeface="+mn-ea"/>
              </a:rPr>
              <a:t>Pattern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69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8ED502-EDF3-4D03-9464-AA0C05562F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913" r="178" b="4262"/>
          <a:stretch/>
        </p:blipFill>
        <p:spPr>
          <a:xfrm>
            <a:off x="1243856" y="1016739"/>
            <a:ext cx="978341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7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249314" cy="2852737"/>
          </a:xfrm>
        </p:spPr>
        <p:txBody>
          <a:bodyPr/>
          <a:lstStyle/>
          <a:p>
            <a:r>
              <a:rPr lang="en-US" altLang="ko-KR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Introduction &amp; Basic Syntax</a:t>
            </a:r>
            <a:endParaRPr lang="ko-KR" altLang="en-US" sz="6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5579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Unity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</a:t>
            </a:r>
            <a:r>
              <a:rPr lang="en-US" altLang="ko-KR" sz="4400" b="0" i="0" dirty="0">
                <a:effectLst/>
                <a:latin typeface="+mn-ea"/>
              </a:rPr>
              <a:t>Pattern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70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57051" y="1288869"/>
            <a:ext cx="115388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effectLst/>
                <a:latin typeface="+mn-ea"/>
              </a:rPr>
              <a:t>Dispatcher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0" i="0" dirty="0">
              <a:effectLst/>
              <a:latin typeface="+mn-ea"/>
            </a:endParaRPr>
          </a:p>
          <a:p>
            <a:pPr lvl="1"/>
            <a:r>
              <a:rPr lang="ko-KR" altLang="en-US" sz="2400" dirty="0" err="1">
                <a:latin typeface="+mn-ea"/>
              </a:rPr>
              <a:t>디스패처</a:t>
            </a:r>
            <a:r>
              <a:rPr lang="ko-KR" altLang="en-US" sz="2400" dirty="0">
                <a:latin typeface="+mn-ea"/>
              </a:rPr>
              <a:t> 패턴은 작업자 스레드에서 메인 스레드로 실행할 코드를 스케줄링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또는 </a:t>
            </a:r>
            <a:r>
              <a:rPr lang="ko-KR" altLang="en-US" sz="2400" dirty="0" err="1">
                <a:latin typeface="+mn-ea"/>
              </a:rPr>
              <a:t>디스패치</a:t>
            </a:r>
            <a:r>
              <a:rPr lang="en-US" altLang="ko-KR" sz="2400" dirty="0">
                <a:latin typeface="+mn-ea"/>
              </a:rPr>
              <a:t>)</a:t>
            </a:r>
            <a:r>
              <a:rPr lang="ko-KR" altLang="en-US" sz="2400" dirty="0">
                <a:latin typeface="+mn-ea"/>
              </a:rPr>
              <a:t>하는 방법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/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400" dirty="0">
                <a:latin typeface="+mn-ea"/>
              </a:rPr>
              <a:t>예</a:t>
            </a:r>
            <a:r>
              <a:rPr lang="en-US" altLang="ko-KR" sz="2400" dirty="0">
                <a:latin typeface="+mn-ea"/>
              </a:rPr>
              <a:t>) </a:t>
            </a:r>
            <a:r>
              <a:rPr lang="ko-KR" altLang="en-US" sz="2400" dirty="0">
                <a:latin typeface="+mn-ea"/>
              </a:rPr>
              <a:t>네트워크 쓰레드에서 입력 받은 패킷 메인 스레드로 전달</a:t>
            </a:r>
            <a:endParaRPr lang="en-US" altLang="ko-KR" sz="2400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400" dirty="0">
                <a:latin typeface="+mn-ea"/>
              </a:rPr>
              <a:t>작업자 스레드에서 전역 버퍼에 객체 입력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en-US" altLang="ko-KR" sz="2400" dirty="0">
                <a:latin typeface="+mn-ea"/>
              </a:rPr>
              <a:t> </a:t>
            </a:r>
          </a:p>
          <a:p>
            <a:pPr lvl="1"/>
            <a:r>
              <a:rPr lang="ko-KR" altLang="en-US" sz="2400" dirty="0">
                <a:latin typeface="+mn-ea"/>
              </a:rPr>
              <a:t>메인 스레드의 </a:t>
            </a:r>
            <a:r>
              <a:rPr lang="en-US" altLang="ko-KR" sz="2400" dirty="0">
                <a:latin typeface="+mn-ea"/>
              </a:rPr>
              <a:t>Update()</a:t>
            </a:r>
            <a:r>
              <a:rPr lang="ko-KR" altLang="en-US" sz="2400" dirty="0">
                <a:latin typeface="+mn-ea"/>
              </a:rPr>
              <a:t>에서 전역 버퍼의 입력된 객체 처리</a:t>
            </a: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134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Unity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</a:t>
            </a:r>
            <a:r>
              <a:rPr lang="en-US" altLang="ko-KR" sz="4400" b="0" i="0" dirty="0">
                <a:effectLst/>
                <a:latin typeface="+mn-ea"/>
              </a:rPr>
              <a:t>Pattern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71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98E1AB-3937-4D75-96A6-8487E8F26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5255" r="159" b="86273"/>
          <a:stretch/>
        </p:blipFill>
        <p:spPr>
          <a:xfrm>
            <a:off x="2026920" y="2496922"/>
            <a:ext cx="8138160" cy="163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391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Unity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</a:t>
            </a:r>
            <a:r>
              <a:rPr lang="en-US" altLang="ko-KR" sz="4400" b="0" i="0" dirty="0">
                <a:effectLst/>
                <a:latin typeface="+mn-ea"/>
              </a:rPr>
              <a:t>Pattern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72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98E1AB-3937-4D75-96A6-8487E8F26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3650" r="-123" b="58141"/>
          <a:stretch/>
        </p:blipFill>
        <p:spPr>
          <a:xfrm>
            <a:off x="2054974" y="1038733"/>
            <a:ext cx="8161178" cy="544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220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Unity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</a:t>
            </a:r>
            <a:r>
              <a:rPr lang="en-US" altLang="ko-KR" sz="4400" b="0" i="0" dirty="0">
                <a:effectLst/>
                <a:latin typeface="+mn-ea"/>
              </a:rPr>
              <a:t>Pattern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73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98E1AB-3937-4D75-96A6-8487E8F26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41707" r="175" b="29586"/>
          <a:stretch/>
        </p:blipFill>
        <p:spPr>
          <a:xfrm>
            <a:off x="2067118" y="1066345"/>
            <a:ext cx="8136890" cy="55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480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Unity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</a:t>
            </a:r>
            <a:r>
              <a:rPr lang="en-US" altLang="ko-KR" sz="4400" b="0" i="0" dirty="0">
                <a:effectLst/>
                <a:latin typeface="+mn-ea"/>
              </a:rPr>
              <a:t>Pattern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74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98E1AB-3937-4D75-96A6-8487E8F26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93" r="317" b="20490"/>
          <a:stretch/>
        </p:blipFill>
        <p:spPr>
          <a:xfrm>
            <a:off x="2287270" y="1086628"/>
            <a:ext cx="8125460" cy="15854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FB909E-5AB1-40B8-926E-BD15F4795A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78995" r="-1225" b="14193"/>
          <a:stretch/>
        </p:blipFill>
        <p:spPr>
          <a:xfrm>
            <a:off x="2287270" y="2775337"/>
            <a:ext cx="8251190" cy="1314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8EAB45-0AAF-43D6-84A0-26A7F5F30F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622" r="317" b="2176"/>
          <a:stretch/>
        </p:blipFill>
        <p:spPr>
          <a:xfrm>
            <a:off x="2287270" y="4250229"/>
            <a:ext cx="8125460" cy="235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696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Unity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</a:t>
            </a:r>
            <a:r>
              <a:rPr lang="en-US" altLang="ko-KR" sz="4400" b="0" i="0" dirty="0">
                <a:effectLst/>
                <a:latin typeface="+mn-ea"/>
              </a:rPr>
              <a:t>Pattern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75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553C3F-7E68-4D7D-8A36-B9A18F38F3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87" r="-241" b="56695"/>
          <a:stretch/>
        </p:blipFill>
        <p:spPr>
          <a:xfrm>
            <a:off x="726539" y="1017270"/>
            <a:ext cx="11034931" cy="558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043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Unity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</a:t>
            </a:r>
            <a:r>
              <a:rPr lang="en-US" altLang="ko-KR" sz="4400" b="0" i="0" dirty="0">
                <a:effectLst/>
                <a:latin typeface="+mn-ea"/>
              </a:rPr>
              <a:t>Pattern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76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553C3F-7E68-4D7D-8A36-B9A18F38F3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62" t="43637" r="165" b="22470"/>
          <a:stretch/>
        </p:blipFill>
        <p:spPr>
          <a:xfrm>
            <a:off x="537073" y="1173729"/>
            <a:ext cx="11117853" cy="515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430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Unity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</a:t>
            </a:r>
            <a:r>
              <a:rPr lang="en-US" altLang="ko-KR" sz="4400" b="0" i="0" dirty="0">
                <a:effectLst/>
                <a:latin typeface="+mn-ea"/>
              </a:rPr>
              <a:t>Pattern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77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553C3F-7E68-4D7D-8A36-B9A18F38F3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57" t="85574" r="-1841" b="72"/>
          <a:stretch/>
        </p:blipFill>
        <p:spPr>
          <a:xfrm>
            <a:off x="323408" y="1154429"/>
            <a:ext cx="11624309" cy="218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563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249314" cy="2852737"/>
          </a:xfrm>
        </p:spPr>
        <p:txBody>
          <a:bodyPr/>
          <a:lstStyle/>
          <a:p>
            <a:r>
              <a:rPr lang="en-US" altLang="ko-KR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Coroutine</a:t>
            </a:r>
            <a:r>
              <a:rPr lang="ko-KR" altLang="en-US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VS. Task</a:t>
            </a:r>
            <a:endParaRPr lang="ko-KR" altLang="en-US" sz="6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7923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Coroutine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79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0" y="103740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Coroutine</a:t>
            </a:r>
            <a:endParaRPr lang="ko-KR" altLang="en-US" sz="24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056ADC-2560-4615-B369-1E53FC5A26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44" r="-398" b="4590"/>
          <a:stretch/>
        </p:blipFill>
        <p:spPr>
          <a:xfrm>
            <a:off x="161179" y="1630158"/>
            <a:ext cx="5039471" cy="47515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3DD49C-75DF-44D2-A8CB-B94E46C3B9B7}"/>
              </a:ext>
            </a:extLst>
          </p:cNvPr>
          <p:cNvSpPr txBox="1"/>
          <p:nvPr/>
        </p:nvSpPr>
        <p:spPr>
          <a:xfrm>
            <a:off x="5785564" y="1884164"/>
            <a:ext cx="61379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유니티에서의 </a:t>
            </a:r>
            <a:r>
              <a:rPr lang="ko-KR" altLang="en-US" dirty="0" err="1"/>
              <a:t>코루틴은</a:t>
            </a:r>
            <a:r>
              <a:rPr lang="ko-KR" altLang="en-US" dirty="0"/>
              <a:t> 근본적으로 동기처리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회의 </a:t>
            </a:r>
            <a:r>
              <a:rPr lang="ko-KR" altLang="en-US" dirty="0" err="1"/>
              <a:t>코루틴</a:t>
            </a:r>
            <a:r>
              <a:rPr lang="ko-KR" altLang="en-US" dirty="0"/>
              <a:t> 루프에서 아주 무거운 작업을 </a:t>
            </a:r>
            <a:r>
              <a:rPr lang="ko-KR" altLang="en-US" dirty="0" err="1"/>
              <a:t>처리해야한다면</a:t>
            </a:r>
            <a:endParaRPr lang="en-US" altLang="ko-KR" dirty="0"/>
          </a:p>
          <a:p>
            <a:r>
              <a:rPr lang="ko-KR" altLang="en-US" dirty="0"/>
              <a:t>렌더링 프레임 수치에 직접적인 영향력을 행사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코루틴에서도</a:t>
            </a:r>
            <a:r>
              <a:rPr lang="ko-KR" altLang="en-US" dirty="0"/>
              <a:t> 허용된 시간을 초과하면 </a:t>
            </a:r>
            <a:r>
              <a:rPr lang="en-US" altLang="ko-KR" dirty="0"/>
              <a:t>yield return null</a:t>
            </a:r>
            <a:r>
              <a:rPr lang="ko-KR" altLang="en-US" dirty="0"/>
              <a:t>으로 프레임을 넘겨 주는 식으로 나머지 작업은 다음 프레임에 처리하도록 로직을 작성</a:t>
            </a:r>
            <a:r>
              <a:rPr lang="en-US" altLang="ko-KR" dirty="0"/>
              <a:t>. (</a:t>
            </a:r>
            <a:r>
              <a:rPr lang="ko-KR" altLang="en-US" dirty="0"/>
              <a:t>권장하는 방법은 아님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코루틴에</a:t>
            </a:r>
            <a:r>
              <a:rPr lang="ko-KR" altLang="en-US" dirty="0"/>
              <a:t> 작업을 태울 때에는 해당 프로세스의 복잡도가 얼마나 </a:t>
            </a:r>
            <a:r>
              <a:rPr lang="ko-KR" altLang="en-US" dirty="0" err="1"/>
              <a:t>높은지</a:t>
            </a:r>
            <a:r>
              <a:rPr lang="en-US" altLang="ko-KR" dirty="0"/>
              <a:t>, </a:t>
            </a:r>
            <a:r>
              <a:rPr lang="ko-KR" altLang="en-US" dirty="0"/>
              <a:t>최대로 걸릴 수 있는 시간이 </a:t>
            </a:r>
            <a:r>
              <a:rPr lang="ko-KR" altLang="en-US" dirty="0" err="1"/>
              <a:t>어느정도인지</a:t>
            </a:r>
            <a:r>
              <a:rPr lang="ko-KR" altLang="en-US" dirty="0"/>
              <a:t> 충분히 인지하고 로직을 작성</a:t>
            </a:r>
          </a:p>
        </p:txBody>
      </p:sp>
    </p:spTree>
    <p:extLst>
      <p:ext uri="{BB962C8B-B14F-4D97-AF65-F5344CB8AC3E}">
        <p14:creationId xmlns:p14="http://schemas.microsoft.com/office/powerpoint/2010/main" val="82129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Introduction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57051" y="1288869"/>
            <a:ext cx="115388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객체 지향적</a:t>
            </a:r>
            <a:r>
              <a:rPr lang="en-US" altLang="ko-KR" sz="2400" dirty="0">
                <a:latin typeface="+mn-ea"/>
              </a:rPr>
              <a:t>(Object-oriented),</a:t>
            </a:r>
            <a:r>
              <a:rPr lang="ko-KR" altLang="en-US" sz="2400" dirty="0">
                <a:latin typeface="+mn-ea"/>
              </a:rPr>
              <a:t> 컴포넌트 지향적</a:t>
            </a:r>
            <a:r>
              <a:rPr lang="en-US" altLang="ko-KR" sz="2400" dirty="0">
                <a:latin typeface="+mn-ea"/>
              </a:rPr>
              <a:t>(component-oriented)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C </a:t>
            </a:r>
            <a:r>
              <a:rPr lang="ko-KR" altLang="en-US" sz="2400" dirty="0">
                <a:latin typeface="+mn-ea"/>
              </a:rPr>
              <a:t>언어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계열에서 파생</a:t>
            </a:r>
            <a:endParaRPr lang="en-US" altLang="ko-KR" sz="24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+mn-ea"/>
              </a:rPr>
              <a:t>정방향</a:t>
            </a:r>
            <a:r>
              <a:rPr lang="ko-KR" altLang="en-US" sz="2400" dirty="0">
                <a:latin typeface="+mn-ea"/>
              </a:rPr>
              <a:t> 선언이 거의 필요 없음</a:t>
            </a:r>
            <a:endParaRPr lang="en-US" altLang="ko-KR" sz="24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패키지 형태의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라이브러리</a:t>
            </a:r>
            <a:endParaRPr lang="en-US" altLang="ko-KR" sz="24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Garbage collection – </a:t>
            </a:r>
            <a:r>
              <a:rPr lang="ko-KR" altLang="en-US" sz="2400" dirty="0">
                <a:latin typeface="+mn-ea"/>
              </a:rPr>
              <a:t>객체가 점유하는 메모리를 자동 회수</a:t>
            </a:r>
            <a:endParaRPr lang="en-US" altLang="ko-KR" sz="24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IL</a:t>
            </a:r>
            <a:r>
              <a:rPr lang="ko-KR" altLang="en-US" sz="2400" dirty="0">
                <a:latin typeface="+mn-ea"/>
              </a:rPr>
              <a:t>코드로 컴파일 후 닷넷 공통 언어 런타임</a:t>
            </a:r>
            <a:r>
              <a:rPr lang="en-US" altLang="ko-KR" sz="2400" dirty="0">
                <a:latin typeface="+mn-ea"/>
              </a:rPr>
              <a:t>(CLR, Common Language Runtime) </a:t>
            </a:r>
            <a:r>
              <a:rPr lang="ko-KR" altLang="en-US" sz="2400" dirty="0">
                <a:latin typeface="+mn-ea"/>
              </a:rPr>
              <a:t>통해 실행</a:t>
            </a: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5101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Task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80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57051" y="1288869"/>
            <a:ext cx="115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Task – Async</a:t>
            </a:r>
            <a:endParaRPr lang="ko-KR" altLang="en-US" sz="24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DD2EB-FA18-4690-826D-411D8CA52427}"/>
              </a:ext>
            </a:extLst>
          </p:cNvPr>
          <p:cNvSpPr txBox="1"/>
          <p:nvPr/>
        </p:nvSpPr>
        <p:spPr>
          <a:xfrm>
            <a:off x="742950" y="1763746"/>
            <a:ext cx="822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서버와 소켓 통신을 하거나</a:t>
            </a:r>
            <a:r>
              <a:rPr lang="en-US" altLang="ko-KR" dirty="0"/>
              <a:t>, </a:t>
            </a:r>
            <a:r>
              <a:rPr lang="ko-KR" altLang="en-US" dirty="0"/>
              <a:t>방대한 양의 데이터를 처리해야 할 때 사용을 고려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332CA4-3482-4032-A760-EB09BB22EB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16" r="-1125" b="5333"/>
          <a:stretch/>
        </p:blipFill>
        <p:spPr>
          <a:xfrm>
            <a:off x="1571256" y="2112815"/>
            <a:ext cx="9128613" cy="449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901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249314" cy="2852737"/>
          </a:xfrm>
        </p:spPr>
        <p:txBody>
          <a:bodyPr/>
          <a:lstStyle/>
          <a:p>
            <a:r>
              <a:rPr lang="en-US" altLang="ko-KR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Unity C# Job System</a:t>
            </a:r>
            <a:endParaRPr lang="ko-KR" altLang="en-US" sz="6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1227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Unity C# Job System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82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57051" y="1288869"/>
            <a:ext cx="115388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Unity C# </a:t>
            </a:r>
            <a:r>
              <a:rPr lang="ko-KR" altLang="en-US" sz="2400" dirty="0" err="1">
                <a:latin typeface="+mn-ea"/>
              </a:rPr>
              <a:t>잡</a:t>
            </a:r>
            <a:r>
              <a:rPr lang="ko-KR" altLang="en-US" sz="2400" dirty="0">
                <a:latin typeface="+mn-ea"/>
              </a:rPr>
              <a:t> 시스템을 통해 사용자는 나머지 </a:t>
            </a:r>
            <a:r>
              <a:rPr lang="en-US" altLang="ko-KR" sz="2400" dirty="0">
                <a:latin typeface="+mn-ea"/>
              </a:rPr>
              <a:t>Unity </a:t>
            </a:r>
            <a:r>
              <a:rPr lang="ko-KR" altLang="en-US" sz="2400" dirty="0">
                <a:latin typeface="+mn-ea"/>
              </a:rPr>
              <a:t>기능과 잘 연동하고 수정 코드 작성을 용이하게 해주는 </a:t>
            </a:r>
            <a:r>
              <a:rPr lang="ko-KR" altLang="en-US" sz="2400" dirty="0" err="1">
                <a:latin typeface="+mn-ea"/>
              </a:rPr>
              <a:t>멀티스레드</a:t>
            </a:r>
            <a:r>
              <a:rPr lang="ko-KR" altLang="en-US" sz="2400" dirty="0">
                <a:latin typeface="+mn-ea"/>
              </a:rPr>
              <a:t> 코드를 작성할 수 있습니다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endParaRPr lang="en-US" altLang="ko-KR" sz="2400" dirty="0">
              <a:latin typeface="+mn-ea"/>
            </a:endParaRPr>
          </a:p>
          <a:p>
            <a:r>
              <a:rPr lang="ko-KR" altLang="en-US" sz="2400" dirty="0" err="1">
                <a:latin typeface="+mn-ea"/>
              </a:rPr>
              <a:t>멀티스레드</a:t>
            </a:r>
            <a:r>
              <a:rPr lang="ko-KR" altLang="en-US" sz="2400" dirty="0">
                <a:latin typeface="+mn-ea"/>
              </a:rPr>
              <a:t> 코드를 작성하면 성능이 향상되는 이점을 누릴 수 있으며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프레임 속도도 대폭 개선됩니다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 err="1">
                <a:latin typeface="+mn-ea"/>
              </a:rPr>
              <a:t>버스트</a:t>
            </a:r>
            <a:r>
              <a:rPr lang="ko-KR" altLang="en-US" sz="2400" dirty="0">
                <a:latin typeface="+mn-ea"/>
              </a:rPr>
              <a:t> 컴파일러를 </a:t>
            </a:r>
            <a:r>
              <a:rPr lang="en-US" altLang="ko-KR" sz="2400" dirty="0">
                <a:latin typeface="+mn-ea"/>
              </a:rPr>
              <a:t>C# </a:t>
            </a:r>
            <a:r>
              <a:rPr lang="ko-KR" altLang="en-US" sz="2400" dirty="0">
                <a:latin typeface="+mn-ea"/>
              </a:rPr>
              <a:t>잡과 함께 사용하면 코드 생성 품질이 개선되며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모바일 디바이스의 배터리 소모량도 크게 감소합니다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C# </a:t>
            </a:r>
            <a:r>
              <a:rPr lang="ko-KR" altLang="en-US" sz="2400" dirty="0" err="1">
                <a:latin typeface="+mn-ea"/>
              </a:rPr>
              <a:t>잡</a:t>
            </a:r>
            <a:r>
              <a:rPr lang="ko-KR" altLang="en-US" sz="2400" dirty="0">
                <a:latin typeface="+mn-ea"/>
              </a:rPr>
              <a:t> 시스템의 핵심은 </a:t>
            </a:r>
            <a:r>
              <a:rPr lang="en-US" altLang="ko-KR" sz="2400" dirty="0">
                <a:latin typeface="+mn-ea"/>
              </a:rPr>
              <a:t>Unity</a:t>
            </a:r>
            <a:r>
              <a:rPr lang="ko-KR" altLang="en-US" sz="2400" dirty="0">
                <a:latin typeface="+mn-ea"/>
              </a:rPr>
              <a:t>의 내부 기능</a:t>
            </a:r>
            <a:r>
              <a:rPr lang="en-US" altLang="ko-KR" sz="2400" dirty="0">
                <a:latin typeface="+mn-ea"/>
              </a:rPr>
              <a:t>(Unity</a:t>
            </a:r>
            <a:r>
              <a:rPr lang="ko-KR" altLang="en-US" sz="2400" dirty="0">
                <a:latin typeface="+mn-ea"/>
              </a:rPr>
              <a:t>의 네이티브 </a:t>
            </a:r>
            <a:r>
              <a:rPr lang="ko-KR" altLang="en-US" sz="2400" dirty="0" err="1">
                <a:latin typeface="+mn-ea"/>
              </a:rPr>
              <a:t>잡</a:t>
            </a:r>
            <a:r>
              <a:rPr lang="ko-KR" altLang="en-US" sz="2400" dirty="0">
                <a:latin typeface="+mn-ea"/>
              </a:rPr>
              <a:t> 시스템</a:t>
            </a:r>
            <a:r>
              <a:rPr lang="en-US" altLang="ko-KR" sz="2400" dirty="0">
                <a:latin typeface="+mn-ea"/>
              </a:rPr>
              <a:t>)</a:t>
            </a:r>
            <a:r>
              <a:rPr lang="ko-KR" altLang="en-US" sz="2400" dirty="0">
                <a:latin typeface="+mn-ea"/>
              </a:rPr>
              <a:t>과 통합된다는 점입니다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사용자가 작성한 코드와 </a:t>
            </a:r>
            <a:r>
              <a:rPr lang="en-US" altLang="ko-KR" sz="2400" dirty="0">
                <a:latin typeface="+mn-ea"/>
              </a:rPr>
              <a:t>Unity</a:t>
            </a:r>
            <a:r>
              <a:rPr lang="ko-KR" altLang="en-US" sz="2400" dirty="0">
                <a:latin typeface="+mn-ea"/>
              </a:rPr>
              <a:t>는 동일한 워커 스레드를 공유합니다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이러한 협력을 이용하면 </a:t>
            </a:r>
            <a:r>
              <a:rPr lang="en-US" altLang="ko-KR" sz="2400" dirty="0">
                <a:latin typeface="+mn-ea"/>
              </a:rPr>
              <a:t>CPU </a:t>
            </a:r>
            <a:r>
              <a:rPr lang="ko-KR" altLang="en-US" sz="2400" dirty="0">
                <a:latin typeface="+mn-ea"/>
              </a:rPr>
              <a:t>코어보다 많은 스레드를 만들지 않아도 되므로 </a:t>
            </a:r>
            <a:r>
              <a:rPr lang="en-US" altLang="ko-KR" sz="2400" dirty="0">
                <a:latin typeface="+mn-ea"/>
              </a:rPr>
              <a:t>CPU </a:t>
            </a:r>
            <a:r>
              <a:rPr lang="ko-KR" altLang="en-US" sz="2400" dirty="0">
                <a:latin typeface="+mn-ea"/>
              </a:rPr>
              <a:t>리소스에 대한 경쟁을 피할 수 있습니다</a:t>
            </a:r>
            <a:r>
              <a:rPr lang="en-US" altLang="ko-KR" sz="2400" dirty="0">
                <a:latin typeface="+mn-ea"/>
              </a:rPr>
              <a:t>.</a:t>
            </a: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6925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Unity C# Job System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83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57051" y="1288869"/>
            <a:ext cx="115388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+mn-ea"/>
              </a:rPr>
              <a:t>잡</a:t>
            </a:r>
            <a:r>
              <a:rPr lang="ko-KR" altLang="en-US" sz="2400" dirty="0">
                <a:latin typeface="+mn-ea"/>
              </a:rPr>
              <a:t> 시스템</a:t>
            </a:r>
            <a:r>
              <a:rPr lang="en-US" altLang="ko-KR" sz="2400" dirty="0">
                <a:latin typeface="+mn-ea"/>
              </a:rPr>
              <a:t>(job system)</a:t>
            </a:r>
            <a:r>
              <a:rPr lang="ko-KR" altLang="en-US" sz="2400" dirty="0">
                <a:latin typeface="+mn-ea"/>
              </a:rPr>
              <a:t>은 스레드를 대신하여 잡을 만들어 </a:t>
            </a:r>
            <a:r>
              <a:rPr lang="ko-KR" altLang="en-US" sz="2400" dirty="0" err="1">
                <a:latin typeface="+mn-ea"/>
              </a:rPr>
              <a:t>멀티스레드</a:t>
            </a:r>
            <a:r>
              <a:rPr lang="ko-KR" altLang="en-US" sz="2400" dirty="0">
                <a:latin typeface="+mn-ea"/>
              </a:rPr>
              <a:t> 코드를 관리합니다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endParaRPr lang="en-US" altLang="ko-KR" sz="2400" dirty="0">
              <a:latin typeface="+mn-ea"/>
            </a:endParaRPr>
          </a:p>
          <a:p>
            <a:r>
              <a:rPr lang="ko-KR" altLang="en-US" sz="2400" dirty="0" err="1">
                <a:latin typeface="+mn-ea"/>
              </a:rPr>
              <a:t>잡</a:t>
            </a:r>
            <a:r>
              <a:rPr lang="ko-KR" altLang="en-US" sz="2400" dirty="0">
                <a:latin typeface="+mn-ea"/>
              </a:rPr>
              <a:t> 시스템은 여러 코어에 걸쳐 워커 스레드 그룹을 관리합니다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컨텍스트가 바뀌지 않도록 하기 위해 일반적으로 </a:t>
            </a:r>
            <a:r>
              <a:rPr lang="en-US" altLang="ko-KR" sz="2400" dirty="0">
                <a:latin typeface="+mn-ea"/>
              </a:rPr>
              <a:t>CPU </a:t>
            </a:r>
            <a:r>
              <a:rPr lang="ko-KR" altLang="en-US" sz="2400" dirty="0">
                <a:latin typeface="+mn-ea"/>
              </a:rPr>
              <a:t>논리 코어당 하나의 워커 스레드가 있지만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시스템이 운영체제나 기타 전용 애플리케이션에서 사용할 코어 몇 개를 예약해 둘 수 있습니다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endParaRPr lang="en-US" altLang="ko-KR" sz="2400" dirty="0">
              <a:latin typeface="+mn-ea"/>
            </a:endParaRPr>
          </a:p>
          <a:p>
            <a:r>
              <a:rPr lang="ko-KR" altLang="en-US" sz="2400" dirty="0" err="1">
                <a:latin typeface="+mn-ea"/>
              </a:rPr>
              <a:t>잡</a:t>
            </a:r>
            <a:r>
              <a:rPr lang="ko-KR" altLang="en-US" sz="2400" dirty="0">
                <a:latin typeface="+mn-ea"/>
              </a:rPr>
              <a:t> 시스템은 </a:t>
            </a:r>
            <a:r>
              <a:rPr lang="ko-KR" altLang="en-US" sz="2400" dirty="0" err="1">
                <a:latin typeface="+mn-ea"/>
              </a:rPr>
              <a:t>잡</a:t>
            </a:r>
            <a:r>
              <a:rPr lang="ko-KR" altLang="en-US" sz="2400" dirty="0">
                <a:latin typeface="+mn-ea"/>
              </a:rPr>
              <a:t> 대기열에 잡을 배치하여 실행합니다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 err="1">
                <a:latin typeface="+mn-ea"/>
              </a:rPr>
              <a:t>잡</a:t>
            </a:r>
            <a:r>
              <a:rPr lang="ko-KR" altLang="en-US" sz="2400" dirty="0">
                <a:latin typeface="+mn-ea"/>
              </a:rPr>
              <a:t> 시스템의 워커 스레드는 </a:t>
            </a:r>
            <a:r>
              <a:rPr lang="ko-KR" altLang="en-US" sz="2400" dirty="0" err="1">
                <a:latin typeface="+mn-ea"/>
              </a:rPr>
              <a:t>잡</a:t>
            </a:r>
            <a:r>
              <a:rPr lang="ko-KR" altLang="en-US" sz="2400" dirty="0">
                <a:latin typeface="+mn-ea"/>
              </a:rPr>
              <a:t> 대기열에서 항목을 가져와 실행합니다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 err="1">
                <a:latin typeface="+mn-ea"/>
              </a:rPr>
              <a:t>잡</a:t>
            </a:r>
            <a:r>
              <a:rPr lang="ko-KR" altLang="en-US" sz="2400" dirty="0">
                <a:latin typeface="+mn-ea"/>
              </a:rPr>
              <a:t> 시스템은 종속성을 관리하고 작업이 올바른 순서대로 실행되도록 합니다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endParaRPr lang="en-US" altLang="ko-KR" sz="2400" dirty="0"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2112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Unity C# Job System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84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57051" y="1288869"/>
            <a:ext cx="1153885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latin typeface="+mn-ea"/>
              </a:rPr>
              <a:t>NativeContainer</a:t>
            </a:r>
            <a:endParaRPr lang="en-US" altLang="ko-KR" sz="2400" b="1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데이터 복사의 안전 시스템 프로세스에 대한 단점은 </a:t>
            </a:r>
            <a:r>
              <a:rPr lang="ko-KR" altLang="en-US" dirty="0" err="1">
                <a:latin typeface="+mn-ea"/>
              </a:rPr>
              <a:t>잡의</a:t>
            </a:r>
            <a:r>
              <a:rPr lang="ko-KR" altLang="en-US" dirty="0">
                <a:latin typeface="+mn-ea"/>
              </a:rPr>
              <a:t> 결과가 각 복사본 내에 격리된다는 것입니다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이러한 제한을 극복하려면 결과를 </a:t>
            </a:r>
            <a:r>
              <a:rPr lang="en-US" altLang="ko-KR" dirty="0" err="1">
                <a:latin typeface="+mn-ea"/>
              </a:rPr>
              <a:t>NativeContainer</a:t>
            </a:r>
            <a:r>
              <a:rPr lang="ko-KR" altLang="en-US" dirty="0">
                <a:latin typeface="+mn-ea"/>
              </a:rPr>
              <a:t>라고 불리는 공유 메모리 타입에 저장해야 합니다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/>
            <a:endParaRPr lang="en-US" altLang="ko-KR" sz="800" dirty="0">
              <a:latin typeface="+mn-ea"/>
            </a:endParaRPr>
          </a:p>
          <a:p>
            <a:pPr lvl="1"/>
            <a:r>
              <a:rPr lang="en-US" altLang="ko-KR" dirty="0" err="1">
                <a:latin typeface="+mn-ea"/>
              </a:rPr>
              <a:t>NativeContainer</a:t>
            </a:r>
            <a:r>
              <a:rPr lang="ko-KR" altLang="en-US" dirty="0">
                <a:latin typeface="+mn-ea"/>
              </a:rPr>
              <a:t>는 네이티브 메모리에 상대적으로 안전한 </a:t>
            </a:r>
            <a:r>
              <a:rPr lang="en-US" altLang="ko-KR" dirty="0">
                <a:latin typeface="+mn-ea"/>
              </a:rPr>
              <a:t>C# </a:t>
            </a:r>
            <a:r>
              <a:rPr lang="ko-KR" altLang="en-US" dirty="0">
                <a:latin typeface="+mn-ea"/>
              </a:rPr>
              <a:t>래퍼를 제공하는 관리되는 값 타입입니다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여기에는 관리되지 않는 할당에 대한 포인터가 들어 있습니다</a:t>
            </a:r>
            <a:r>
              <a:rPr lang="en-US" altLang="ko-KR" dirty="0">
                <a:latin typeface="+mn-ea"/>
              </a:rPr>
              <a:t>. Unity C# </a:t>
            </a:r>
            <a:r>
              <a:rPr lang="ko-KR" altLang="en-US" dirty="0" err="1">
                <a:latin typeface="+mn-ea"/>
              </a:rPr>
              <a:t>잡</a:t>
            </a:r>
            <a:r>
              <a:rPr lang="ko-KR" altLang="en-US" dirty="0">
                <a:latin typeface="+mn-ea"/>
              </a:rPr>
              <a:t> 시스템과 함께 </a:t>
            </a:r>
            <a:r>
              <a:rPr lang="en-US" altLang="ko-KR" dirty="0" err="1">
                <a:latin typeface="+mn-ea"/>
              </a:rPr>
              <a:t>NativeContainer</a:t>
            </a:r>
            <a:r>
              <a:rPr lang="ko-KR" altLang="en-US" dirty="0">
                <a:latin typeface="+mn-ea"/>
              </a:rPr>
              <a:t>를 사용하면 잡이 복사본으로 작업하는 것이 아니라 메인 스레드와 공유되는 데이터에 액세스할 수 있습니다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sz="800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Unity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 err="1">
                <a:latin typeface="+mn-ea"/>
              </a:rPr>
              <a:t>NativeArray</a:t>
            </a:r>
            <a:r>
              <a:rPr lang="ko-KR" altLang="en-US" dirty="0">
                <a:latin typeface="+mn-ea"/>
              </a:rPr>
              <a:t>라고 불리는 </a:t>
            </a:r>
            <a:r>
              <a:rPr lang="en-US" altLang="ko-KR" dirty="0" err="1">
                <a:latin typeface="+mn-ea"/>
              </a:rPr>
              <a:t>NativeContainer</a:t>
            </a:r>
            <a:r>
              <a:rPr lang="ko-KR" altLang="en-US" dirty="0">
                <a:latin typeface="+mn-ea"/>
              </a:rPr>
              <a:t>와 함께 제공됩니다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또한 </a:t>
            </a:r>
            <a:r>
              <a:rPr lang="en-US" altLang="ko-KR" dirty="0" err="1">
                <a:latin typeface="+mn-ea"/>
              </a:rPr>
              <a:t>NativeSlice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 err="1">
                <a:latin typeface="+mn-ea"/>
              </a:rPr>
              <a:t>NativeArray</a:t>
            </a:r>
            <a:r>
              <a:rPr lang="ko-KR" altLang="en-US" dirty="0">
                <a:latin typeface="+mn-ea"/>
              </a:rPr>
              <a:t>를 조작하여 특정 포지션에서 </a:t>
            </a:r>
            <a:r>
              <a:rPr lang="en-US" altLang="ko-KR" dirty="0" err="1">
                <a:latin typeface="+mn-ea"/>
              </a:rPr>
              <a:t>NativeArray</a:t>
            </a:r>
            <a:r>
              <a:rPr lang="ko-KR" altLang="en-US" dirty="0">
                <a:latin typeface="+mn-ea"/>
              </a:rPr>
              <a:t>의 하위 집합을 특정 길이로 가져올 수도 있습니다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참고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엔티티 컴포넌트 시스템</a:t>
            </a:r>
            <a:r>
              <a:rPr lang="en-US" altLang="ko-KR" dirty="0">
                <a:latin typeface="+mn-ea"/>
              </a:rPr>
              <a:t>(ECS) </a:t>
            </a:r>
            <a:r>
              <a:rPr lang="ko-KR" altLang="en-US" dirty="0">
                <a:latin typeface="+mn-ea"/>
              </a:rPr>
              <a:t>패키지는 다른 타입의 </a:t>
            </a:r>
            <a:r>
              <a:rPr lang="en-US" altLang="ko-KR" dirty="0" err="1">
                <a:latin typeface="+mn-ea"/>
              </a:rPr>
              <a:t>NativeContainer</a:t>
            </a:r>
            <a:r>
              <a:rPr lang="ko-KR" altLang="en-US" dirty="0">
                <a:latin typeface="+mn-ea"/>
              </a:rPr>
              <a:t>를 포함하도록 </a:t>
            </a:r>
            <a:r>
              <a:rPr lang="en-US" altLang="ko-KR" dirty="0" err="1">
                <a:latin typeface="+mn-ea"/>
              </a:rPr>
              <a:t>Unity.Collections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네임스페이스를 확장합니다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sz="24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NativeList</a:t>
            </a:r>
            <a:r>
              <a:rPr lang="en-US" altLang="ko-KR" dirty="0">
                <a:latin typeface="+mn-ea"/>
              </a:rPr>
              <a:t> - </a:t>
            </a:r>
            <a:r>
              <a:rPr lang="ko-KR" altLang="en-US" dirty="0">
                <a:latin typeface="+mn-ea"/>
              </a:rPr>
              <a:t>크기 변경이 가능한 </a:t>
            </a:r>
            <a:r>
              <a:rPr lang="en-US" altLang="ko-KR" dirty="0" err="1">
                <a:latin typeface="+mn-ea"/>
              </a:rPr>
              <a:t>NativeArray</a:t>
            </a:r>
            <a:r>
              <a:rPr lang="ko-KR" altLang="en-US" dirty="0">
                <a:latin typeface="+mn-ea"/>
              </a:rPr>
              <a:t>입니다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NativeHashMap</a:t>
            </a:r>
            <a:r>
              <a:rPr lang="en-US" altLang="ko-KR" dirty="0">
                <a:latin typeface="+mn-ea"/>
              </a:rPr>
              <a:t> - </a:t>
            </a:r>
            <a:r>
              <a:rPr lang="ko-KR" altLang="en-US" dirty="0">
                <a:latin typeface="+mn-ea"/>
              </a:rPr>
              <a:t>키 및 값 쌍입니다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NativeMultiHashMap</a:t>
            </a:r>
            <a:r>
              <a:rPr lang="en-US" altLang="ko-KR" dirty="0">
                <a:latin typeface="+mn-ea"/>
              </a:rPr>
              <a:t> - </a:t>
            </a:r>
            <a:r>
              <a:rPr lang="ko-KR" altLang="en-US" dirty="0">
                <a:latin typeface="+mn-ea"/>
              </a:rPr>
              <a:t>키당 여러 개의 값입니다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NativeQueue</a:t>
            </a:r>
            <a:r>
              <a:rPr lang="en-US" altLang="ko-KR" dirty="0">
                <a:latin typeface="+mn-ea"/>
              </a:rPr>
              <a:t> - </a:t>
            </a:r>
            <a:r>
              <a:rPr lang="ko-KR" altLang="en-US" dirty="0">
                <a:latin typeface="+mn-ea"/>
              </a:rPr>
              <a:t>선입선출</a:t>
            </a:r>
            <a:r>
              <a:rPr lang="en-US" altLang="ko-KR" dirty="0">
                <a:latin typeface="+mn-ea"/>
              </a:rPr>
              <a:t>(FIFO) </a:t>
            </a:r>
            <a:r>
              <a:rPr lang="ko-KR" altLang="en-US" dirty="0" err="1">
                <a:latin typeface="+mn-ea"/>
              </a:rPr>
              <a:t>대기열입니다</a:t>
            </a:r>
            <a:r>
              <a:rPr lang="en-US" altLang="ko-KR" dirty="0">
                <a:latin typeface="+mn-ea"/>
              </a:rPr>
              <a:t>.</a:t>
            </a:r>
            <a:endParaRPr lang="en-US" altLang="ko-KR" sz="2400" dirty="0"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03121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Unity C# Job System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85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57051" y="1288869"/>
            <a:ext cx="1153885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latin typeface="+mn-ea"/>
              </a:rPr>
              <a:t>잡</a:t>
            </a:r>
            <a:r>
              <a:rPr lang="ko-KR" altLang="en-US" sz="2400" b="1" dirty="0">
                <a:latin typeface="+mn-ea"/>
              </a:rPr>
              <a:t> 만들기</a:t>
            </a: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800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Unity</a:t>
            </a:r>
            <a:r>
              <a:rPr lang="ko-KR" altLang="en-US" dirty="0">
                <a:latin typeface="+mn-ea"/>
              </a:rPr>
              <a:t>에서 잡을 만들려면 </a:t>
            </a:r>
            <a:r>
              <a:rPr lang="en-US" altLang="ko-KR" dirty="0" err="1">
                <a:latin typeface="+mn-ea"/>
              </a:rPr>
              <a:t>IJob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인터페이스를 구현해야 합니다</a:t>
            </a:r>
            <a:r>
              <a:rPr lang="en-US" altLang="ko-KR" dirty="0">
                <a:latin typeface="+mn-ea"/>
              </a:rPr>
              <a:t>. </a:t>
            </a:r>
            <a:r>
              <a:rPr lang="en-US" altLang="ko-KR" dirty="0" err="1">
                <a:latin typeface="+mn-ea"/>
              </a:rPr>
              <a:t>IJob</a:t>
            </a:r>
            <a:r>
              <a:rPr lang="ko-KR" altLang="en-US" dirty="0">
                <a:latin typeface="+mn-ea"/>
              </a:rPr>
              <a:t>을 사용하면 실행 중인 다른 잡과 병렬로 실행되는 단일 잡을 예약할 수 있습니다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참고</a:t>
            </a:r>
            <a:r>
              <a:rPr lang="en-US" altLang="ko-KR" dirty="0">
                <a:latin typeface="+mn-ea"/>
              </a:rPr>
              <a:t>: ’</a:t>
            </a:r>
            <a:r>
              <a:rPr lang="ko-KR" altLang="en-US" dirty="0" err="1">
                <a:latin typeface="+mn-ea"/>
              </a:rPr>
              <a:t>잡’은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IJob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인터페이스를 구현하는 구조체에 관한 </a:t>
            </a:r>
            <a:r>
              <a:rPr lang="en-US" altLang="ko-KR" dirty="0">
                <a:latin typeface="+mn-ea"/>
              </a:rPr>
              <a:t>Unity</a:t>
            </a:r>
            <a:r>
              <a:rPr lang="ko-KR" altLang="en-US" dirty="0">
                <a:latin typeface="+mn-ea"/>
              </a:rPr>
              <a:t>의 포괄적인 용어입니다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잡을 만들려면 다음을 수행해야 합니다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err="1">
                <a:latin typeface="+mn-ea"/>
              </a:rPr>
              <a:t>IJob</a:t>
            </a:r>
            <a:r>
              <a:rPr lang="ko-KR" altLang="en-US" dirty="0">
                <a:latin typeface="+mn-ea"/>
              </a:rPr>
              <a:t>을 구현하는 구조체를 만듭니다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해당 잡이 사용하는 멤버 변수</a:t>
            </a:r>
            <a:r>
              <a:rPr lang="en-US" altLang="ko-KR" dirty="0">
                <a:latin typeface="+mn-ea"/>
              </a:rPr>
              <a:t>(blittable </a:t>
            </a:r>
            <a:r>
              <a:rPr lang="ko-KR" altLang="en-US" dirty="0">
                <a:latin typeface="+mn-ea"/>
              </a:rPr>
              <a:t>타입 또는 </a:t>
            </a:r>
            <a:r>
              <a:rPr lang="en-US" altLang="ko-KR" dirty="0" err="1">
                <a:latin typeface="+mn-ea"/>
              </a:rPr>
              <a:t>NativeContainer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타입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추가합니다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구조체에 </a:t>
            </a:r>
            <a:r>
              <a:rPr lang="en-US" altLang="ko-KR" dirty="0">
                <a:latin typeface="+mn-ea"/>
              </a:rPr>
              <a:t>Execute </a:t>
            </a:r>
            <a:r>
              <a:rPr lang="ko-KR" altLang="en-US" dirty="0">
                <a:latin typeface="+mn-ea"/>
              </a:rPr>
              <a:t>메서드를 만들고 그 안에서 잡을 구현합니다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잡을 실행할 때 </a:t>
            </a:r>
            <a:r>
              <a:rPr lang="en-US" altLang="ko-KR" dirty="0">
                <a:latin typeface="+mn-ea"/>
              </a:rPr>
              <a:t>Execute </a:t>
            </a:r>
            <a:r>
              <a:rPr lang="ko-KR" altLang="en-US" dirty="0">
                <a:latin typeface="+mn-ea"/>
              </a:rPr>
              <a:t>메서드는 단일 코어에서 실행됩니다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참고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잡을 디자인할 때는 데이터 복사본에서 동작한다는 점을 기억하십시오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NativeContainer</a:t>
            </a:r>
            <a:r>
              <a:rPr lang="ko-KR" altLang="en-US" dirty="0">
                <a:latin typeface="+mn-ea"/>
              </a:rPr>
              <a:t>의 경우는 예외</a:t>
            </a:r>
            <a:r>
              <a:rPr lang="en-US" altLang="ko-KR" dirty="0">
                <a:latin typeface="+mn-ea"/>
              </a:rPr>
              <a:t>). </a:t>
            </a:r>
            <a:r>
              <a:rPr lang="ko-KR" altLang="en-US" dirty="0">
                <a:latin typeface="+mn-ea"/>
              </a:rPr>
              <a:t>따라서 메인 스레드에서 </a:t>
            </a:r>
            <a:r>
              <a:rPr lang="ko-KR" altLang="en-US" dirty="0" err="1">
                <a:latin typeface="+mn-ea"/>
              </a:rPr>
              <a:t>잡의</a:t>
            </a:r>
            <a:r>
              <a:rPr lang="ko-KR" altLang="en-US" dirty="0">
                <a:latin typeface="+mn-ea"/>
              </a:rPr>
              <a:t> 데이터에 액세스하는 유일한 방법은 </a:t>
            </a:r>
            <a:r>
              <a:rPr lang="en-US" altLang="ko-KR" dirty="0" err="1">
                <a:latin typeface="+mn-ea"/>
              </a:rPr>
              <a:t>NativeContainer</a:t>
            </a:r>
            <a:r>
              <a:rPr lang="ko-KR" altLang="en-US" dirty="0">
                <a:latin typeface="+mn-ea"/>
              </a:rPr>
              <a:t>에 작성하는 것입니다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8209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Unity C# Job System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86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05719-5ACC-4FFC-A078-61C7389A89DD}"/>
              </a:ext>
            </a:extLst>
          </p:cNvPr>
          <p:cNvSpPr txBox="1"/>
          <p:nvPr/>
        </p:nvSpPr>
        <p:spPr>
          <a:xfrm>
            <a:off x="381070" y="1186934"/>
            <a:ext cx="6103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간단한 </a:t>
            </a:r>
            <a:r>
              <a:rPr lang="ko-KR" altLang="en-US" sz="2400" b="1" dirty="0" err="1"/>
              <a:t>잡</a:t>
            </a:r>
            <a:r>
              <a:rPr lang="ko-KR" altLang="en-US" sz="2400" b="1" dirty="0"/>
              <a:t> 정의 예시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92EC0B-9AF1-4C84-96E7-FD6AFA1498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793" r="245"/>
          <a:stretch/>
        </p:blipFill>
        <p:spPr>
          <a:xfrm>
            <a:off x="381070" y="1836875"/>
            <a:ext cx="6214040" cy="361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599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Unity C# Job System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87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57051" y="1288869"/>
            <a:ext cx="1153885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latin typeface="+mn-ea"/>
              </a:rPr>
              <a:t>잡</a:t>
            </a:r>
            <a:r>
              <a:rPr lang="ko-KR" altLang="en-US" sz="2400" b="1" dirty="0">
                <a:latin typeface="+mn-ea"/>
              </a:rPr>
              <a:t> 예약</a:t>
            </a: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800" b="1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메인 스레드에서 잡을 예약하려면 다음을 수행해야 합니다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잡을 인스턴스화합니다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err="1">
                <a:latin typeface="+mn-ea"/>
              </a:rPr>
              <a:t>잡의</a:t>
            </a:r>
            <a:r>
              <a:rPr lang="ko-KR" altLang="en-US" dirty="0">
                <a:latin typeface="+mn-ea"/>
              </a:rPr>
              <a:t> 데이터를 채웁니다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Schedule </a:t>
            </a:r>
            <a:r>
              <a:rPr lang="ko-KR" altLang="en-US" dirty="0">
                <a:latin typeface="+mn-ea"/>
              </a:rPr>
              <a:t>메서드를 호출합니다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Schedule</a:t>
            </a:r>
            <a:r>
              <a:rPr lang="ko-KR" altLang="en-US" dirty="0">
                <a:latin typeface="+mn-ea"/>
              </a:rPr>
              <a:t>을 호출하면 적절한 시점에 실행되도록 잡을 </a:t>
            </a:r>
            <a:r>
              <a:rPr lang="ko-KR" altLang="en-US" dirty="0" err="1">
                <a:latin typeface="+mn-ea"/>
              </a:rPr>
              <a:t>잡</a:t>
            </a:r>
            <a:r>
              <a:rPr lang="ko-KR" altLang="en-US" dirty="0">
                <a:latin typeface="+mn-ea"/>
              </a:rPr>
              <a:t> 대기열에 넣습니다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예약된 잡은 </a:t>
            </a:r>
            <a:r>
              <a:rPr lang="ko-KR" altLang="en-US" dirty="0" err="1">
                <a:latin typeface="+mn-ea"/>
              </a:rPr>
              <a:t>인터럽트할</a:t>
            </a:r>
            <a:r>
              <a:rPr lang="ko-KR" altLang="en-US" dirty="0">
                <a:latin typeface="+mn-ea"/>
              </a:rPr>
              <a:t> 수 없습니다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참고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메인 스레드에서는 </a:t>
            </a:r>
            <a:r>
              <a:rPr lang="en-US" altLang="ko-KR" dirty="0">
                <a:latin typeface="+mn-ea"/>
              </a:rPr>
              <a:t>Schedule</a:t>
            </a:r>
            <a:r>
              <a:rPr lang="ko-KR" altLang="en-US" dirty="0">
                <a:latin typeface="+mn-ea"/>
              </a:rPr>
              <a:t>만 호출할 수 있습니다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74200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Unity C# Job System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88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05719-5ACC-4FFC-A078-61C7389A89DD}"/>
              </a:ext>
            </a:extLst>
          </p:cNvPr>
          <p:cNvSpPr txBox="1"/>
          <p:nvPr/>
        </p:nvSpPr>
        <p:spPr>
          <a:xfrm>
            <a:off x="381070" y="1186934"/>
            <a:ext cx="6103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err="1"/>
              <a:t>잡</a:t>
            </a:r>
            <a:r>
              <a:rPr lang="ko-KR" altLang="en-US" sz="2400" b="1" dirty="0"/>
              <a:t> 예약 예시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1D8343-9D13-4722-B5B2-D95274F427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67"/>
          <a:stretch/>
        </p:blipFill>
        <p:spPr>
          <a:xfrm>
            <a:off x="552206" y="1921936"/>
            <a:ext cx="11087588" cy="396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4715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Unity C# Job System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89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05719-5ACC-4FFC-A078-61C7389A89DD}"/>
              </a:ext>
            </a:extLst>
          </p:cNvPr>
          <p:cNvSpPr txBox="1"/>
          <p:nvPr/>
        </p:nvSpPr>
        <p:spPr>
          <a:xfrm>
            <a:off x="381070" y="1186934"/>
            <a:ext cx="1163186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+mn-ea"/>
              </a:rPr>
              <a:t>JobHandle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및 종속성</a:t>
            </a:r>
            <a:endParaRPr lang="en-US" altLang="ko-KR" sz="24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800" dirty="0">
              <a:latin typeface="+mn-ea"/>
            </a:endParaRPr>
          </a:p>
          <a:p>
            <a:pPr lvl="1"/>
            <a:r>
              <a:rPr lang="ko-KR" altLang="en-US" dirty="0" err="1"/>
              <a:t>잡의</a:t>
            </a:r>
            <a:r>
              <a:rPr lang="ko-KR" altLang="en-US" dirty="0"/>
              <a:t> </a:t>
            </a:r>
            <a:r>
              <a:rPr lang="en-US" altLang="ko-KR" dirty="0"/>
              <a:t>Schedule </a:t>
            </a:r>
            <a:r>
              <a:rPr lang="ko-KR" altLang="en-US" dirty="0"/>
              <a:t>메서드를 호출하면 </a:t>
            </a:r>
            <a:r>
              <a:rPr lang="en-US" altLang="ko-KR" dirty="0" err="1"/>
              <a:t>JobHandle</a:t>
            </a:r>
            <a:r>
              <a:rPr lang="ko-KR" altLang="en-US" dirty="0"/>
              <a:t>을 반환합니다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코드의 </a:t>
            </a:r>
            <a:r>
              <a:rPr lang="en-US" altLang="ko-KR" dirty="0" err="1"/>
              <a:t>JobHandle</a:t>
            </a:r>
            <a:r>
              <a:rPr lang="ko-KR" altLang="en-US" dirty="0"/>
              <a:t>을 다른 </a:t>
            </a:r>
            <a:r>
              <a:rPr lang="ko-KR" altLang="en-US" dirty="0" err="1"/>
              <a:t>잡에</a:t>
            </a:r>
            <a:r>
              <a:rPr lang="ko-KR" altLang="en-US" dirty="0"/>
              <a:t> 대한 종속성으로 사용할 수 있습니다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잡이 다른 </a:t>
            </a:r>
            <a:r>
              <a:rPr lang="ko-KR" altLang="en-US" dirty="0" err="1"/>
              <a:t>잡의</a:t>
            </a:r>
            <a:r>
              <a:rPr lang="ko-KR" altLang="en-US" dirty="0"/>
              <a:t> 결과에 종속되면 첫 번째 </a:t>
            </a:r>
            <a:r>
              <a:rPr lang="ko-KR" altLang="en-US" dirty="0" err="1"/>
              <a:t>잡의</a:t>
            </a:r>
            <a:r>
              <a:rPr lang="ko-KR" altLang="en-US" dirty="0"/>
              <a:t> </a:t>
            </a:r>
            <a:r>
              <a:rPr lang="en-US" altLang="ko-KR" dirty="0" err="1"/>
              <a:t>JobHandle</a:t>
            </a:r>
            <a:r>
              <a:rPr lang="ko-KR" altLang="en-US" dirty="0"/>
              <a:t>을 파라미터로 두 번째 </a:t>
            </a:r>
            <a:r>
              <a:rPr lang="ko-KR" altLang="en-US" dirty="0" err="1"/>
              <a:t>잡의</a:t>
            </a:r>
            <a:r>
              <a:rPr lang="ko-KR" altLang="en-US" dirty="0"/>
              <a:t> </a:t>
            </a:r>
            <a:r>
              <a:rPr lang="en-US" altLang="ko-KR" dirty="0"/>
              <a:t>Schedule </a:t>
            </a:r>
            <a:r>
              <a:rPr lang="ko-KR" altLang="en-US" dirty="0"/>
              <a:t>메서드에 다음과 같이 전달할 수 있습니다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3B8211-48A4-41D3-9939-271E16DDFD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842" r="-31"/>
          <a:stretch/>
        </p:blipFill>
        <p:spPr>
          <a:xfrm>
            <a:off x="2752724" y="3616814"/>
            <a:ext cx="6231255" cy="104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1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745E8-C50F-466F-B116-00779CA1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Basic Syntax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82341D-C7CD-4303-8722-390B8CE4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44B48-27AD-4D49-97D9-A50F4F4BF1D4}"/>
              </a:ext>
            </a:extLst>
          </p:cNvPr>
          <p:cNvSpPr txBox="1"/>
          <p:nvPr/>
        </p:nvSpPr>
        <p:spPr>
          <a:xfrm>
            <a:off x="357051" y="1288869"/>
            <a:ext cx="115388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+mn-ea"/>
              </a:rPr>
              <a:t>네임스페이스</a:t>
            </a:r>
            <a:endParaRPr lang="en-US" altLang="ko-KR" sz="2400" b="0" i="0" dirty="0">
              <a:effectLst/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400" dirty="0">
                <a:latin typeface="+mn-ea"/>
              </a:rPr>
              <a:t>대규모 코드 프로젝트를 구성합니다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4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400" dirty="0">
                <a:latin typeface="+mn-ea"/>
              </a:rPr>
              <a:t>‘.’ </a:t>
            </a:r>
            <a:r>
              <a:rPr lang="ko-KR" altLang="en-US" sz="2400" dirty="0">
                <a:latin typeface="+mn-ea"/>
              </a:rPr>
              <a:t>연산자를 사용하여 구분됩니다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4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400" dirty="0">
                <a:latin typeface="+mn-ea"/>
              </a:rPr>
              <a:t>using </a:t>
            </a:r>
            <a:r>
              <a:rPr lang="ko-KR" altLang="en-US" sz="2400" dirty="0">
                <a:latin typeface="+mn-ea"/>
              </a:rPr>
              <a:t>지시문은 사용된 후 네임스페이스 이름을 지정할 필요가 없습니다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4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400" dirty="0">
                <a:latin typeface="+mn-ea"/>
              </a:rPr>
              <a:t>global </a:t>
            </a:r>
            <a:r>
              <a:rPr lang="ko-KR" altLang="en-US" sz="2400" dirty="0">
                <a:latin typeface="+mn-ea"/>
              </a:rPr>
              <a:t>네임스페이스는 “</a:t>
            </a:r>
            <a:r>
              <a:rPr lang="en-US" altLang="ko-KR" sz="2400" dirty="0">
                <a:latin typeface="+mn-ea"/>
              </a:rPr>
              <a:t>root</a:t>
            </a:r>
            <a:r>
              <a:rPr lang="ko-KR" altLang="en-US" sz="2400" dirty="0">
                <a:latin typeface="+mn-ea"/>
              </a:rPr>
              <a:t>” </a:t>
            </a:r>
            <a:r>
              <a:rPr lang="ko-KR" altLang="en-US" sz="2400" dirty="0" err="1">
                <a:latin typeface="+mn-ea"/>
              </a:rPr>
              <a:t>네임스페이스입니다</a:t>
            </a:r>
            <a:r>
              <a:rPr lang="en-US" altLang="ko-KR" sz="2400" dirty="0">
                <a:latin typeface="+mn-ea"/>
              </a:rPr>
              <a:t>. global::System</a:t>
            </a:r>
            <a:r>
              <a:rPr lang="ko-KR" altLang="en-US" sz="2400" dirty="0">
                <a:latin typeface="+mn-ea"/>
              </a:rPr>
              <a:t>은 항상 </a:t>
            </a:r>
            <a:r>
              <a:rPr lang="en-US" altLang="ko-KR" sz="2400" dirty="0">
                <a:latin typeface="+mn-ea"/>
              </a:rPr>
              <a:t>.NET System </a:t>
            </a:r>
            <a:r>
              <a:rPr lang="ko-KR" altLang="en-US" sz="2400" dirty="0">
                <a:latin typeface="+mn-ea"/>
              </a:rPr>
              <a:t>네임스페이스를 가리킵니다</a:t>
            </a:r>
            <a:r>
              <a:rPr lang="en-US" altLang="ko-KR" sz="24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907378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Unity C# Job System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90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05719-5ACC-4FFC-A078-61C7389A89DD}"/>
              </a:ext>
            </a:extLst>
          </p:cNvPr>
          <p:cNvSpPr txBox="1"/>
          <p:nvPr/>
        </p:nvSpPr>
        <p:spPr>
          <a:xfrm>
            <a:off x="381070" y="1186934"/>
            <a:ext cx="1163186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종속성 결합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800" b="1" dirty="0"/>
          </a:p>
          <a:p>
            <a:pPr lvl="1"/>
            <a:r>
              <a:rPr lang="ko-KR" altLang="en-US" dirty="0" err="1"/>
              <a:t>잡에</a:t>
            </a:r>
            <a:r>
              <a:rPr lang="ko-KR" altLang="en-US" dirty="0"/>
              <a:t> 종속성이 많은 경우에는 </a:t>
            </a:r>
            <a:r>
              <a:rPr lang="en-US" altLang="ko-KR" dirty="0" err="1"/>
              <a:t>JobHandle.CombineDependencies</a:t>
            </a:r>
            <a:r>
              <a:rPr lang="en-US" altLang="ko-KR" dirty="0"/>
              <a:t> </a:t>
            </a:r>
            <a:r>
              <a:rPr lang="ko-KR" altLang="en-US" dirty="0"/>
              <a:t>메서드를 사용하여 결합할 수 있습니다</a:t>
            </a:r>
            <a:r>
              <a:rPr lang="en-US" altLang="ko-KR" dirty="0"/>
              <a:t>. </a:t>
            </a:r>
            <a:r>
              <a:rPr lang="en-US" altLang="ko-KR" dirty="0" err="1"/>
              <a:t>CombineDependencies</a:t>
            </a:r>
            <a:r>
              <a:rPr lang="ko-KR" altLang="en-US" dirty="0"/>
              <a:t>를 이용하면 종속성을 </a:t>
            </a:r>
            <a:r>
              <a:rPr lang="en-US" altLang="ko-KR" dirty="0"/>
              <a:t>Schedule </a:t>
            </a:r>
            <a:r>
              <a:rPr lang="ko-KR" altLang="en-US" dirty="0"/>
              <a:t>메서드로 전달할 수 있습니다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49BD3B-7D7F-4D49-9986-057F2FC6AE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429" r="70"/>
          <a:stretch/>
        </p:blipFill>
        <p:spPr>
          <a:xfrm>
            <a:off x="685800" y="2960370"/>
            <a:ext cx="10812780" cy="180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856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Unity C# Job System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91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05719-5ACC-4FFC-A078-61C7389A89DD}"/>
              </a:ext>
            </a:extLst>
          </p:cNvPr>
          <p:cNvSpPr txBox="1"/>
          <p:nvPr/>
        </p:nvSpPr>
        <p:spPr>
          <a:xfrm>
            <a:off x="381070" y="1186934"/>
            <a:ext cx="11631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여러 개의 잡과 종속성 예시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1FEBAF-4136-4C5A-8C47-B3FA7C42A3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66" r="-1870" b="3692"/>
          <a:stretch/>
        </p:blipFill>
        <p:spPr>
          <a:xfrm>
            <a:off x="3825509" y="1648599"/>
            <a:ext cx="4742981" cy="49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625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Unity C# Job System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92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05719-5ACC-4FFC-A078-61C7389A89DD}"/>
              </a:ext>
            </a:extLst>
          </p:cNvPr>
          <p:cNvSpPr txBox="1"/>
          <p:nvPr/>
        </p:nvSpPr>
        <p:spPr>
          <a:xfrm>
            <a:off x="381070" y="1186934"/>
            <a:ext cx="11631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여러 개의 잡과 종속성 예시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054439-AAF9-482D-ACFD-7732F08C1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00" r="2138" b="3090"/>
          <a:stretch/>
        </p:blipFill>
        <p:spPr>
          <a:xfrm>
            <a:off x="1632044" y="1648599"/>
            <a:ext cx="9129911" cy="495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350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Unity C# Job System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93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05719-5ACC-4FFC-A078-61C7389A89DD}"/>
              </a:ext>
            </a:extLst>
          </p:cNvPr>
          <p:cNvSpPr txBox="1"/>
          <p:nvPr/>
        </p:nvSpPr>
        <p:spPr>
          <a:xfrm>
            <a:off x="381070" y="1186934"/>
            <a:ext cx="1163186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ParallelFor</a:t>
            </a:r>
            <a:r>
              <a:rPr lang="en-US" altLang="ko-KR" sz="2400" b="1" dirty="0"/>
              <a:t> </a:t>
            </a:r>
            <a:r>
              <a:rPr lang="ko-KR" altLang="en-US" sz="2400" b="1" dirty="0" err="1"/>
              <a:t>잡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800" b="1" dirty="0"/>
          </a:p>
          <a:p>
            <a:pPr lvl="1"/>
            <a:r>
              <a:rPr lang="ko-KR" altLang="en-US" dirty="0">
                <a:latin typeface="+mn-ea"/>
              </a:rPr>
              <a:t>잡을 예약할 경우 하나의 잡은 하나의 작업만 수행할 수 있습니다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게임에서는 수많은 오브젝트에 대해 동일한 작업을 수행하는 경우가 흔합니다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따라서 이를 위해 </a:t>
            </a:r>
            <a:r>
              <a:rPr lang="en-US" altLang="ko-KR" dirty="0" err="1">
                <a:latin typeface="+mn-ea"/>
              </a:rPr>
              <a:t>IJobParallelFor</a:t>
            </a:r>
            <a:r>
              <a:rPr lang="ko-KR" altLang="en-US" dirty="0">
                <a:latin typeface="+mn-ea"/>
              </a:rPr>
              <a:t>라고 불리는 별도의 </a:t>
            </a:r>
            <a:r>
              <a:rPr lang="ko-KR" altLang="en-US" dirty="0" err="1">
                <a:latin typeface="+mn-ea"/>
              </a:rPr>
              <a:t>잡</a:t>
            </a:r>
            <a:r>
              <a:rPr lang="ko-KR" altLang="en-US" dirty="0">
                <a:latin typeface="+mn-ea"/>
              </a:rPr>
              <a:t> 타입이 제공됩니다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참고</a:t>
            </a:r>
            <a:r>
              <a:rPr lang="en-US" altLang="ko-KR" dirty="0">
                <a:latin typeface="+mn-ea"/>
              </a:rPr>
              <a:t>: ’</a:t>
            </a:r>
            <a:r>
              <a:rPr lang="en-US" altLang="ko-KR" dirty="0" err="1">
                <a:latin typeface="+mn-ea"/>
              </a:rPr>
              <a:t>ParallelFor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 err="1">
                <a:latin typeface="+mn-ea"/>
              </a:rPr>
              <a:t>IJobParallelFor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인터페이스를 구현하는 구조체에 관한 </a:t>
            </a:r>
            <a:r>
              <a:rPr lang="en-US" altLang="ko-KR" dirty="0">
                <a:latin typeface="+mn-ea"/>
              </a:rPr>
              <a:t>Unity</a:t>
            </a:r>
            <a:r>
              <a:rPr lang="ko-KR" altLang="en-US" dirty="0">
                <a:latin typeface="+mn-ea"/>
              </a:rPr>
              <a:t>의 포괄적인 용어입니다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latin typeface="+mn-ea"/>
              </a:rPr>
              <a:t>ParallelFor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잡은 데이터의 </a:t>
            </a:r>
            <a:r>
              <a:rPr lang="en-US" altLang="ko-KR" dirty="0" err="1">
                <a:latin typeface="+mn-ea"/>
              </a:rPr>
              <a:t>NativeArray</a:t>
            </a:r>
            <a:r>
              <a:rPr lang="ko-KR" altLang="en-US" dirty="0">
                <a:latin typeface="+mn-ea"/>
              </a:rPr>
              <a:t>를 사용하여 데이터 소스로 동작합니다</a:t>
            </a:r>
            <a:r>
              <a:rPr lang="en-US" altLang="ko-KR" dirty="0">
                <a:latin typeface="+mn-ea"/>
              </a:rPr>
              <a:t>. </a:t>
            </a:r>
            <a:r>
              <a:rPr lang="en-US" altLang="ko-KR" dirty="0" err="1">
                <a:latin typeface="+mn-ea"/>
              </a:rPr>
              <a:t>ParallelFor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잡은 여러 개의 코어에서 동작합니다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코어당 하나의 잡이 있으며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각각 일정량의 작업을 처리합니다</a:t>
            </a:r>
            <a:r>
              <a:rPr lang="en-US" altLang="ko-KR" dirty="0">
                <a:latin typeface="+mn-ea"/>
              </a:rPr>
              <a:t>. </a:t>
            </a:r>
            <a:r>
              <a:rPr lang="en-US" altLang="ko-KR" dirty="0" err="1">
                <a:latin typeface="+mn-ea"/>
              </a:rPr>
              <a:t>IJobParallelFor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 err="1">
                <a:latin typeface="+mn-ea"/>
              </a:rPr>
              <a:t>IJob</a:t>
            </a:r>
            <a:r>
              <a:rPr lang="ko-KR" altLang="en-US" dirty="0">
                <a:latin typeface="+mn-ea"/>
              </a:rPr>
              <a:t>과 비슷하게 동작하지만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단일 </a:t>
            </a:r>
            <a:r>
              <a:rPr lang="en-US" altLang="ko-KR" dirty="0">
                <a:latin typeface="+mn-ea"/>
              </a:rPr>
              <a:t>Execute</a:t>
            </a:r>
            <a:r>
              <a:rPr lang="ko-KR" altLang="en-US" dirty="0">
                <a:latin typeface="+mn-ea"/>
              </a:rPr>
              <a:t>가 아니라 데이터 소스의 항목당 하나의 </a:t>
            </a:r>
            <a:r>
              <a:rPr lang="en-US" altLang="ko-KR" dirty="0">
                <a:latin typeface="+mn-ea"/>
              </a:rPr>
              <a:t>Execute </a:t>
            </a:r>
            <a:r>
              <a:rPr lang="ko-KR" altLang="en-US" dirty="0">
                <a:latin typeface="+mn-ea"/>
              </a:rPr>
              <a:t>메서드를 호출합니다</a:t>
            </a:r>
            <a:r>
              <a:rPr lang="en-US" altLang="ko-KR" dirty="0">
                <a:latin typeface="+mn-ea"/>
              </a:rPr>
              <a:t>. Execute </a:t>
            </a:r>
            <a:r>
              <a:rPr lang="ko-KR" altLang="en-US" dirty="0">
                <a:latin typeface="+mn-ea"/>
              </a:rPr>
              <a:t>메서드에는 정수 파라미터가 있습니다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 인덱스는 </a:t>
            </a:r>
            <a:r>
              <a:rPr lang="ko-KR" altLang="en-US" dirty="0" err="1">
                <a:latin typeface="+mn-ea"/>
              </a:rPr>
              <a:t>잡</a:t>
            </a:r>
            <a:r>
              <a:rPr lang="ko-KR" altLang="en-US" dirty="0">
                <a:latin typeface="+mn-ea"/>
              </a:rPr>
              <a:t> 구현 내에서 데이터 소스의 단일 요소에 액세스하여 동작합니다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25752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Unity C# Job System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94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05719-5ACC-4FFC-A078-61C7389A89DD}"/>
              </a:ext>
            </a:extLst>
          </p:cNvPr>
          <p:cNvSpPr txBox="1"/>
          <p:nvPr/>
        </p:nvSpPr>
        <p:spPr>
          <a:xfrm>
            <a:off x="381070" y="1186934"/>
            <a:ext cx="11631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latin typeface="+mn-ea"/>
              </a:rPr>
              <a:t>ParallelFor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 err="1">
                <a:latin typeface="+mn-ea"/>
              </a:rPr>
              <a:t>잡</a:t>
            </a:r>
            <a:r>
              <a:rPr lang="ko-KR" altLang="en-US" sz="2400" b="1" dirty="0">
                <a:latin typeface="+mn-ea"/>
              </a:rPr>
              <a:t> 정의 예시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99692C-9955-4672-8BC1-E853F22F04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205" r="-779"/>
          <a:stretch/>
        </p:blipFill>
        <p:spPr>
          <a:xfrm>
            <a:off x="3054225" y="2127766"/>
            <a:ext cx="6162675" cy="364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1762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Unity C# Job System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95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05719-5ACC-4FFC-A078-61C7389A89DD}"/>
              </a:ext>
            </a:extLst>
          </p:cNvPr>
          <p:cNvSpPr txBox="1"/>
          <p:nvPr/>
        </p:nvSpPr>
        <p:spPr>
          <a:xfrm>
            <a:off x="381070" y="1186934"/>
            <a:ext cx="11631860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latin typeface="+mn-ea"/>
              </a:rPr>
              <a:t>ParallelFor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 err="1">
                <a:latin typeface="+mn-ea"/>
              </a:rPr>
              <a:t>잡</a:t>
            </a:r>
            <a:r>
              <a:rPr lang="ko-KR" altLang="en-US" sz="2400" b="1" dirty="0">
                <a:latin typeface="+mn-ea"/>
              </a:rPr>
              <a:t> 예약</a:t>
            </a: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800" b="1" dirty="0">
              <a:latin typeface="+mn-ea"/>
            </a:endParaRPr>
          </a:p>
          <a:p>
            <a:pPr lvl="1"/>
            <a:r>
              <a:rPr lang="en-US" altLang="ko-KR" dirty="0" err="1">
                <a:latin typeface="+mn-ea"/>
              </a:rPr>
              <a:t>ParallelFor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잡을 예약할 때는 분할할 </a:t>
            </a:r>
            <a:r>
              <a:rPr lang="en-US" altLang="ko-KR" dirty="0" err="1">
                <a:latin typeface="+mn-ea"/>
              </a:rPr>
              <a:t>NativeArray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데이터 소스의 길이를 지정해야 합니다</a:t>
            </a:r>
            <a:r>
              <a:rPr lang="en-US" altLang="ko-KR" dirty="0">
                <a:latin typeface="+mn-ea"/>
              </a:rPr>
              <a:t>. Unity C# </a:t>
            </a:r>
            <a:r>
              <a:rPr lang="ko-KR" altLang="en-US" dirty="0" err="1">
                <a:latin typeface="+mn-ea"/>
              </a:rPr>
              <a:t>잡</a:t>
            </a:r>
            <a:r>
              <a:rPr lang="ko-KR" altLang="en-US" dirty="0">
                <a:latin typeface="+mn-ea"/>
              </a:rPr>
              <a:t> 시스템은 구조체에 여러 개의 </a:t>
            </a:r>
            <a:r>
              <a:rPr lang="en-US" altLang="ko-KR" dirty="0" err="1">
                <a:latin typeface="+mn-ea"/>
              </a:rPr>
              <a:t>NativeArray</a:t>
            </a:r>
            <a:r>
              <a:rPr lang="ko-KR" altLang="en-US" dirty="0">
                <a:latin typeface="+mn-ea"/>
              </a:rPr>
              <a:t>가 있으면 사용자가 어느 것을 데이터 소스로 사용할지 알 수 없습니다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또한 데이터 소스의 길이는 </a:t>
            </a:r>
            <a:r>
              <a:rPr lang="en-US" altLang="ko-KR" dirty="0">
                <a:latin typeface="+mn-ea"/>
              </a:rPr>
              <a:t>C# </a:t>
            </a:r>
            <a:r>
              <a:rPr lang="ko-KR" altLang="en-US" dirty="0" err="1">
                <a:latin typeface="+mn-ea"/>
              </a:rPr>
              <a:t>잡</a:t>
            </a:r>
            <a:r>
              <a:rPr lang="ko-KR" altLang="en-US" dirty="0">
                <a:latin typeface="+mn-ea"/>
              </a:rPr>
              <a:t> 시스템에 예상되는 </a:t>
            </a:r>
            <a:r>
              <a:rPr lang="en-US" altLang="ko-KR" dirty="0">
                <a:latin typeface="+mn-ea"/>
              </a:rPr>
              <a:t>Execute </a:t>
            </a:r>
            <a:r>
              <a:rPr lang="ko-KR" altLang="en-US" dirty="0">
                <a:latin typeface="+mn-ea"/>
              </a:rPr>
              <a:t>메서드 개수도 알려줍니다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보이지 않는 곳에서 </a:t>
            </a:r>
            <a:r>
              <a:rPr lang="en-US" altLang="ko-KR" dirty="0" err="1">
                <a:latin typeface="+mn-ea"/>
              </a:rPr>
              <a:t>ParallelFor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잡</a:t>
            </a:r>
            <a:r>
              <a:rPr lang="ko-KR" altLang="en-US" dirty="0">
                <a:latin typeface="+mn-ea"/>
              </a:rPr>
              <a:t> 예약은 더 복잡하게 동작합니다</a:t>
            </a:r>
            <a:r>
              <a:rPr lang="en-US" altLang="ko-KR" dirty="0">
                <a:latin typeface="+mn-ea"/>
              </a:rPr>
              <a:t>. </a:t>
            </a:r>
            <a:r>
              <a:rPr lang="en-US" altLang="ko-KR" dirty="0" err="1">
                <a:latin typeface="+mn-ea"/>
              </a:rPr>
              <a:t>ParallelFor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잡을 예약할 때 </a:t>
            </a:r>
            <a:r>
              <a:rPr lang="en-US" altLang="ko-KR" dirty="0">
                <a:latin typeface="+mn-ea"/>
              </a:rPr>
              <a:t>C# </a:t>
            </a:r>
            <a:r>
              <a:rPr lang="ko-KR" altLang="en-US" dirty="0">
                <a:latin typeface="+mn-ea"/>
              </a:rPr>
              <a:t>작업 시스템은 작업을 배치로 나누어 코어 간에 배포합니다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각 배치에는 </a:t>
            </a:r>
            <a:r>
              <a:rPr lang="en-US" altLang="ko-KR" dirty="0">
                <a:latin typeface="+mn-ea"/>
              </a:rPr>
              <a:t>Execute </a:t>
            </a:r>
            <a:r>
              <a:rPr lang="ko-KR" altLang="en-US" dirty="0">
                <a:latin typeface="+mn-ea"/>
              </a:rPr>
              <a:t>메서드의 하위 집합이 포함됩니다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그러면 </a:t>
            </a:r>
            <a:r>
              <a:rPr lang="en-US" altLang="ko-KR" dirty="0">
                <a:latin typeface="+mn-ea"/>
              </a:rPr>
              <a:t>C# </a:t>
            </a:r>
            <a:r>
              <a:rPr lang="ko-KR" altLang="en-US" dirty="0" err="1">
                <a:latin typeface="+mn-ea"/>
              </a:rPr>
              <a:t>잡</a:t>
            </a:r>
            <a:r>
              <a:rPr lang="ko-KR" altLang="en-US" dirty="0">
                <a:latin typeface="+mn-ea"/>
              </a:rPr>
              <a:t> 시스템은 </a:t>
            </a:r>
            <a:r>
              <a:rPr lang="en-US" altLang="ko-KR" dirty="0">
                <a:latin typeface="+mn-ea"/>
              </a:rPr>
              <a:t>Unity</a:t>
            </a:r>
            <a:r>
              <a:rPr lang="ko-KR" altLang="en-US" dirty="0">
                <a:latin typeface="+mn-ea"/>
              </a:rPr>
              <a:t>의 네이티브 </a:t>
            </a:r>
            <a:r>
              <a:rPr lang="ko-KR" altLang="en-US" dirty="0" err="1">
                <a:latin typeface="+mn-ea"/>
              </a:rPr>
              <a:t>잡</a:t>
            </a:r>
            <a:r>
              <a:rPr lang="ko-KR" altLang="en-US" dirty="0">
                <a:latin typeface="+mn-ea"/>
              </a:rPr>
              <a:t> 시스템에서 </a:t>
            </a:r>
            <a:r>
              <a:rPr lang="en-US" altLang="ko-KR" dirty="0">
                <a:latin typeface="+mn-ea"/>
              </a:rPr>
              <a:t>CPU </a:t>
            </a:r>
            <a:r>
              <a:rPr lang="ko-KR" altLang="en-US" dirty="0">
                <a:latin typeface="+mn-ea"/>
              </a:rPr>
              <a:t>코어당 하나의 잡을 예약한 후 해당 네이티브 </a:t>
            </a:r>
            <a:r>
              <a:rPr lang="ko-KR" altLang="en-US" dirty="0" err="1">
                <a:latin typeface="+mn-ea"/>
              </a:rPr>
              <a:t>잡에</a:t>
            </a:r>
            <a:r>
              <a:rPr lang="ko-KR" altLang="en-US" dirty="0">
                <a:latin typeface="+mn-ea"/>
              </a:rPr>
              <a:t> 완료할 일부 배치를 전달합니다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여러 코어 간에 배치를 나누는 </a:t>
            </a:r>
            <a:r>
              <a:rPr lang="en-US" altLang="ko-KR" dirty="0" err="1">
                <a:latin typeface="+mn-ea"/>
              </a:rPr>
              <a:t>ParallelFor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잡</a:t>
            </a:r>
            <a:endParaRPr lang="ko-KR" altLang="en-US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한 네이티브 잡이 다른 네이티브 </a:t>
            </a:r>
            <a:r>
              <a:rPr lang="ko-KR" altLang="en-US" dirty="0" err="1">
                <a:latin typeface="+mn-ea"/>
              </a:rPr>
              <a:t>잡보다</a:t>
            </a:r>
            <a:r>
              <a:rPr lang="ko-KR" altLang="en-US" dirty="0">
                <a:latin typeface="+mn-ea"/>
              </a:rPr>
              <a:t> 배치를 먼저 완료하면 다른 네이티브 </a:t>
            </a:r>
            <a:r>
              <a:rPr lang="ko-KR" altLang="en-US" dirty="0" err="1">
                <a:latin typeface="+mn-ea"/>
              </a:rPr>
              <a:t>잡의</a:t>
            </a:r>
            <a:r>
              <a:rPr lang="ko-KR" altLang="en-US" dirty="0">
                <a:latin typeface="+mn-ea"/>
              </a:rPr>
              <a:t> 남은 배치를 가져옵니다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한 번에 네이티브 </a:t>
            </a:r>
            <a:r>
              <a:rPr lang="ko-KR" altLang="en-US" dirty="0" err="1">
                <a:latin typeface="+mn-ea"/>
              </a:rPr>
              <a:t>잡의</a:t>
            </a:r>
            <a:r>
              <a:rPr lang="ko-KR" altLang="en-US" dirty="0">
                <a:latin typeface="+mn-ea"/>
              </a:rPr>
              <a:t> 남은 배치의 절반만 가져오므로 캐시 집약성이 보장됩니다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프로세스를 최적화하려면 배치 수를 지정해야 합니다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배치 수는 몇 개의 잡을 가져오고 스레드 간에 작업 재배포를 어떻게 세부 조정할지를 제어합니다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작은 배치 수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:1)</a:t>
            </a:r>
            <a:r>
              <a:rPr lang="ko-KR" altLang="en-US" dirty="0">
                <a:latin typeface="+mn-ea"/>
              </a:rPr>
              <a:t>를 지정하면 스레드 간에 작업을 더 균등하게 배포할 수 있습니다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성능 소모가 더 발생하더라도 때로는 배치 수를 늘려야 할 때도 있습니다</a:t>
            </a:r>
            <a:r>
              <a:rPr lang="en-US" altLang="ko-KR" dirty="0">
                <a:latin typeface="+mn-ea"/>
              </a:rPr>
              <a:t>. 1</a:t>
            </a:r>
            <a:r>
              <a:rPr lang="ko-KR" altLang="en-US" dirty="0">
                <a:latin typeface="+mn-ea"/>
              </a:rPr>
              <a:t>부터 시작하여 성능 향상을 무시할 수 있는 수준까지 개수를 늘리는 것도 좋은 전략입니다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651864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Unity C# Job System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96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B2EC15-557D-43CF-812E-DC2C8E51D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730" y="1092419"/>
            <a:ext cx="5147413" cy="551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868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Unity C# Job System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97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632DF-D9D7-4D0C-A010-ADE8DF8ED2E9}"/>
              </a:ext>
            </a:extLst>
          </p:cNvPr>
          <p:cNvSpPr txBox="1"/>
          <p:nvPr/>
        </p:nvSpPr>
        <p:spPr>
          <a:xfrm>
            <a:off x="381070" y="1061204"/>
            <a:ext cx="6103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latin typeface="+mn-ea"/>
              </a:rPr>
              <a:t>ParallelFor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 err="1">
                <a:latin typeface="+mn-ea"/>
              </a:rPr>
              <a:t>잡</a:t>
            </a:r>
            <a:r>
              <a:rPr lang="ko-KR" altLang="en-US" sz="2400" b="1" dirty="0">
                <a:latin typeface="+mn-ea"/>
              </a:rPr>
              <a:t> 예약 예시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88E397-3695-44DD-B326-C78408E2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36" r="520"/>
          <a:stretch/>
        </p:blipFill>
        <p:spPr>
          <a:xfrm>
            <a:off x="3037080" y="1677748"/>
            <a:ext cx="6196965" cy="463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8326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Unity C# Job System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98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632DF-D9D7-4D0C-A010-ADE8DF8ED2E9}"/>
              </a:ext>
            </a:extLst>
          </p:cNvPr>
          <p:cNvSpPr txBox="1"/>
          <p:nvPr/>
        </p:nvSpPr>
        <p:spPr>
          <a:xfrm>
            <a:off x="381070" y="1061204"/>
            <a:ext cx="6103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latin typeface="+mn-ea"/>
              </a:rPr>
              <a:t>ParallelFor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 err="1">
                <a:latin typeface="+mn-ea"/>
              </a:rPr>
              <a:t>잡</a:t>
            </a:r>
            <a:r>
              <a:rPr lang="ko-KR" altLang="en-US" sz="2400" b="1" dirty="0">
                <a:latin typeface="+mn-ea"/>
              </a:rPr>
              <a:t> 예약 예시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1E537CE-E546-48C7-80FE-D8FE77F892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66" r="1339" b="3692"/>
          <a:stretch/>
        </p:blipFill>
        <p:spPr>
          <a:xfrm>
            <a:off x="1469877" y="1522869"/>
            <a:ext cx="8633119" cy="503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5379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Unity C# Job System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99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5DC45-656E-43C5-B21F-0CFA19681D99}"/>
              </a:ext>
            </a:extLst>
          </p:cNvPr>
          <p:cNvSpPr txBox="1"/>
          <p:nvPr/>
        </p:nvSpPr>
        <p:spPr>
          <a:xfrm>
            <a:off x="0" y="1064776"/>
            <a:ext cx="12192000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latin typeface="+mn-ea"/>
              </a:rPr>
              <a:t>ParallelForTransform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 err="1">
                <a:latin typeface="+mn-ea"/>
              </a:rPr>
              <a:t>잡</a:t>
            </a: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800" b="1" dirty="0">
              <a:latin typeface="+mn-ea"/>
            </a:endParaRPr>
          </a:p>
          <a:p>
            <a:pPr lvl="1"/>
            <a:r>
              <a:rPr lang="en-US" altLang="ko-KR" dirty="0" err="1">
                <a:latin typeface="+mn-ea"/>
              </a:rPr>
              <a:t>ParallelForTransform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잡은 또 다른 타입의 </a:t>
            </a:r>
            <a:r>
              <a:rPr lang="en-US" altLang="ko-KR" dirty="0" err="1">
                <a:latin typeface="+mn-ea"/>
              </a:rPr>
              <a:t>ParallelFor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잡으로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트랜스폼에서 동작하도록 특별히 디자인되었습니다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참고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ParallelForTransform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잡은 </a:t>
            </a:r>
            <a:r>
              <a:rPr lang="en-US" altLang="ko-KR" dirty="0" err="1">
                <a:latin typeface="+mn-ea"/>
              </a:rPr>
              <a:t>IJobParallelForTransform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인터페이스를 구현하는 </a:t>
            </a:r>
            <a:r>
              <a:rPr lang="ko-KR" altLang="en-US" dirty="0" err="1">
                <a:latin typeface="+mn-ea"/>
              </a:rPr>
              <a:t>잡에</a:t>
            </a:r>
            <a:r>
              <a:rPr lang="ko-KR" altLang="en-US" dirty="0">
                <a:latin typeface="+mn-ea"/>
              </a:rPr>
              <a:t> 관한 </a:t>
            </a:r>
            <a:r>
              <a:rPr lang="en-US" altLang="ko-KR" dirty="0">
                <a:latin typeface="+mn-ea"/>
              </a:rPr>
              <a:t>Unity</a:t>
            </a:r>
            <a:r>
              <a:rPr lang="ko-KR" altLang="en-US" dirty="0">
                <a:latin typeface="+mn-ea"/>
              </a:rPr>
              <a:t>의 포괄적인 용어입니다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644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4F141B"/>
      </a:dk1>
      <a:lt1>
        <a:sysClr val="window" lastClr="FFFFFF"/>
      </a:lt1>
      <a:dk2>
        <a:srgbClr val="9F2936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게임엔진프로그래밍응용.potx" id="{6E233784-B018-46F0-90B0-5EC15C3A8D48}" vid="{DBE94DCB-995E-4630-BC82-85078FFBDC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3218</TotalTime>
  <Words>6521</Words>
  <Application>Microsoft Office PowerPoint</Application>
  <PresentationFormat>와이드스크린</PresentationFormat>
  <Paragraphs>994</Paragraphs>
  <Slides>100</Slides>
  <Notes>90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100</vt:i4>
      </vt:variant>
    </vt:vector>
  </HeadingPairs>
  <TitlesOfParts>
    <vt:vector size="110" baseType="lpstr">
      <vt:lpstr>Noto Sans Light</vt:lpstr>
      <vt:lpstr>Noto Sans Symbols</vt:lpstr>
      <vt:lpstr>Pretendard Variable</vt:lpstr>
      <vt:lpstr>SFMono-Regular</vt:lpstr>
      <vt:lpstr>Spoqa Han Sans</vt:lpstr>
      <vt:lpstr>나눔고딕</vt:lpstr>
      <vt:lpstr>Arial</vt:lpstr>
      <vt:lpstr>Segoe UI</vt:lpstr>
      <vt:lpstr>Wingdings</vt:lpstr>
      <vt:lpstr>Office 테마</vt:lpstr>
      <vt:lpstr>게임엔진프로그래밍응용</vt:lpstr>
      <vt:lpstr>코로나 유의사항</vt:lpstr>
      <vt:lpstr>코로나 유의 사항</vt:lpstr>
      <vt:lpstr>온라인 수업 저작권 유의 사항</vt:lpstr>
      <vt:lpstr>온라인 수업 저작권 유의 사항</vt:lpstr>
      <vt:lpstr>PowerPoint 프레젠테이션</vt:lpstr>
      <vt:lpstr>C# Introduction &amp; Basic Syntax</vt:lpstr>
      <vt:lpstr>C# Introduction</vt:lpstr>
      <vt:lpstr>C# Basic Syntax</vt:lpstr>
      <vt:lpstr>C# Basic Syntax</vt:lpstr>
      <vt:lpstr>C# Basic Syntax</vt:lpstr>
      <vt:lpstr>C# Basic Syntax</vt:lpstr>
      <vt:lpstr>C# Basic Syntax</vt:lpstr>
      <vt:lpstr>C# Basic Syntax</vt:lpstr>
      <vt:lpstr>C# Basic Syntax</vt:lpstr>
      <vt:lpstr>C# Basic Syntax</vt:lpstr>
      <vt:lpstr>C# Basic Syntax</vt:lpstr>
      <vt:lpstr>C# Basic Syntax</vt:lpstr>
      <vt:lpstr>C# Basic Syntax</vt:lpstr>
      <vt:lpstr>C# Basic Syntax</vt:lpstr>
      <vt:lpstr>C# Basic Syntax</vt:lpstr>
      <vt:lpstr>C# Basic Syntax</vt:lpstr>
      <vt:lpstr>C# Basic Syntax</vt:lpstr>
      <vt:lpstr>C# Basic Syntax</vt:lpstr>
      <vt:lpstr>C# Basic Syntax</vt:lpstr>
      <vt:lpstr>C# Basic Syntax</vt:lpstr>
      <vt:lpstr>C# Basic Syntax</vt:lpstr>
      <vt:lpstr>C# Basic Syntax</vt:lpstr>
      <vt:lpstr>C# Basic Syntax</vt:lpstr>
      <vt:lpstr>C# Basic Syntax</vt:lpstr>
      <vt:lpstr>C# Basic Syntax</vt:lpstr>
      <vt:lpstr>C# Basic Syntax</vt:lpstr>
      <vt:lpstr>C# Basic Syntax</vt:lpstr>
      <vt:lpstr>C# Basic Syntax</vt:lpstr>
      <vt:lpstr>C# Basic Syntax</vt:lpstr>
      <vt:lpstr>C# Basic Syntax</vt:lpstr>
      <vt:lpstr>C# Basic Syntax</vt:lpstr>
      <vt:lpstr>C# Basic Syntax</vt:lpstr>
      <vt:lpstr>C# Basic Syntax</vt:lpstr>
      <vt:lpstr>C# Basic Syntax</vt:lpstr>
      <vt:lpstr>C# Basic Syntax</vt:lpstr>
      <vt:lpstr>C# Basic Syntax</vt:lpstr>
      <vt:lpstr>C# Basic Syntax</vt:lpstr>
      <vt:lpstr>C# Basic Syntax</vt:lpstr>
      <vt:lpstr>C# Basic Syntax</vt:lpstr>
      <vt:lpstr>C# Basic Syntax</vt:lpstr>
      <vt:lpstr>C# Basic Syntax</vt:lpstr>
      <vt:lpstr>C# Generic, Linq, Lambda </vt:lpstr>
      <vt:lpstr>C# Generic</vt:lpstr>
      <vt:lpstr>C# Generic</vt:lpstr>
      <vt:lpstr>C# Generic</vt:lpstr>
      <vt:lpstr>C# Generic</vt:lpstr>
      <vt:lpstr>C# Generic</vt:lpstr>
      <vt:lpstr>C# Generic</vt:lpstr>
      <vt:lpstr>C# Linq</vt:lpstr>
      <vt:lpstr>C# Linq</vt:lpstr>
      <vt:lpstr>C# Lambda</vt:lpstr>
      <vt:lpstr>C# Lambda</vt:lpstr>
      <vt:lpstr>C# Lambda</vt:lpstr>
      <vt:lpstr>C# Lambda</vt:lpstr>
      <vt:lpstr>C# Lambda</vt:lpstr>
      <vt:lpstr>C# Lambda</vt:lpstr>
      <vt:lpstr>C# Lambda</vt:lpstr>
      <vt:lpstr>C# Lambda</vt:lpstr>
      <vt:lpstr>Unity C# Pattern</vt:lpstr>
      <vt:lpstr>Unity C# Pattern</vt:lpstr>
      <vt:lpstr>Unity C# Pattern</vt:lpstr>
      <vt:lpstr>Unity C# Pattern</vt:lpstr>
      <vt:lpstr>Unity C# Pattern</vt:lpstr>
      <vt:lpstr>Unity C# Pattern</vt:lpstr>
      <vt:lpstr>Unity C# Pattern</vt:lpstr>
      <vt:lpstr>Unity C# Pattern</vt:lpstr>
      <vt:lpstr>Unity C# Pattern</vt:lpstr>
      <vt:lpstr>Unity C# Pattern</vt:lpstr>
      <vt:lpstr>Unity C# Pattern</vt:lpstr>
      <vt:lpstr>Unity C# Pattern</vt:lpstr>
      <vt:lpstr>Unity C# Pattern</vt:lpstr>
      <vt:lpstr>Coroutine VS. Task</vt:lpstr>
      <vt:lpstr>Coroutine</vt:lpstr>
      <vt:lpstr>Task</vt:lpstr>
      <vt:lpstr>Unity C# Job System</vt:lpstr>
      <vt:lpstr>Unity C# Job System</vt:lpstr>
      <vt:lpstr>Unity C# Job System</vt:lpstr>
      <vt:lpstr>Unity C# Job System</vt:lpstr>
      <vt:lpstr>Unity C# Job System</vt:lpstr>
      <vt:lpstr>Unity C# Job System</vt:lpstr>
      <vt:lpstr>Unity C# Job System</vt:lpstr>
      <vt:lpstr>Unity C# Job System</vt:lpstr>
      <vt:lpstr>Unity C# Job System</vt:lpstr>
      <vt:lpstr>Unity C# Job System</vt:lpstr>
      <vt:lpstr>Unity C# Job System</vt:lpstr>
      <vt:lpstr>Unity C# Job System</vt:lpstr>
      <vt:lpstr>Unity C# Job System</vt:lpstr>
      <vt:lpstr>Unity C# Job System</vt:lpstr>
      <vt:lpstr>Unity C# Job System</vt:lpstr>
      <vt:lpstr>Unity C# Job System</vt:lpstr>
      <vt:lpstr>Unity C# Job System</vt:lpstr>
      <vt:lpstr>Unity C# Job System</vt:lpstr>
      <vt:lpstr>Unity C# Job System</vt:lpstr>
      <vt:lpstr>Unity C# Job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위정아</dc:creator>
  <cp:lastModifiedBy>반 경진</cp:lastModifiedBy>
  <cp:revision>342</cp:revision>
  <dcterms:created xsi:type="dcterms:W3CDTF">2019-01-31T17:37:45Z</dcterms:created>
  <dcterms:modified xsi:type="dcterms:W3CDTF">2023-03-21T07:45:29Z</dcterms:modified>
</cp:coreProperties>
</file>