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56" r:id="rId2"/>
    <p:sldId id="275" r:id="rId3"/>
    <p:sldId id="272" r:id="rId4"/>
    <p:sldId id="274" r:id="rId5"/>
    <p:sldId id="276" r:id="rId6"/>
    <p:sldId id="273" r:id="rId7"/>
    <p:sldId id="258" r:id="rId8"/>
    <p:sldId id="323" r:id="rId9"/>
    <p:sldId id="324" r:id="rId10"/>
    <p:sldId id="325" r:id="rId11"/>
    <p:sldId id="326" r:id="rId12"/>
    <p:sldId id="327" r:id="rId13"/>
    <p:sldId id="328" r:id="rId14"/>
    <p:sldId id="289" r:id="rId15"/>
    <p:sldId id="312" r:id="rId16"/>
    <p:sldId id="329" r:id="rId17"/>
    <p:sldId id="330" r:id="rId18"/>
    <p:sldId id="331" r:id="rId19"/>
    <p:sldId id="332" r:id="rId20"/>
    <p:sldId id="337" r:id="rId21"/>
    <p:sldId id="338" r:id="rId22"/>
    <p:sldId id="334" r:id="rId23"/>
    <p:sldId id="335" r:id="rId24"/>
    <p:sldId id="336" r:id="rId25"/>
    <p:sldId id="339" r:id="rId26"/>
    <p:sldId id="340" r:id="rId27"/>
    <p:sldId id="341" r:id="rId28"/>
    <p:sldId id="342" r:id="rId29"/>
    <p:sldId id="343" r:id="rId30"/>
    <p:sldId id="344" r:id="rId31"/>
    <p:sldId id="379" r:id="rId32"/>
    <p:sldId id="346" r:id="rId33"/>
    <p:sldId id="347" r:id="rId34"/>
    <p:sldId id="348" r:id="rId35"/>
    <p:sldId id="349" r:id="rId36"/>
    <p:sldId id="350" r:id="rId37"/>
    <p:sldId id="352" r:id="rId38"/>
    <p:sldId id="353" r:id="rId39"/>
    <p:sldId id="380" r:id="rId40"/>
    <p:sldId id="351" r:id="rId41"/>
    <p:sldId id="354" r:id="rId42"/>
    <p:sldId id="355" r:id="rId43"/>
    <p:sldId id="357" r:id="rId44"/>
    <p:sldId id="356" r:id="rId45"/>
    <p:sldId id="358" r:id="rId46"/>
    <p:sldId id="359" r:id="rId47"/>
    <p:sldId id="381" r:id="rId48"/>
    <p:sldId id="313" r:id="rId49"/>
    <p:sldId id="314" r:id="rId50"/>
    <p:sldId id="360" r:id="rId51"/>
    <p:sldId id="361" r:id="rId52"/>
    <p:sldId id="362" r:id="rId53"/>
    <p:sldId id="363" r:id="rId54"/>
    <p:sldId id="364" r:id="rId55"/>
    <p:sldId id="365" r:id="rId56"/>
    <p:sldId id="366" r:id="rId57"/>
    <p:sldId id="367" r:id="rId58"/>
    <p:sldId id="368" r:id="rId59"/>
    <p:sldId id="321" r:id="rId60"/>
    <p:sldId id="369" r:id="rId61"/>
    <p:sldId id="370" r:id="rId62"/>
    <p:sldId id="372" r:id="rId63"/>
    <p:sldId id="371" r:id="rId64"/>
    <p:sldId id="373" r:id="rId65"/>
    <p:sldId id="374" r:id="rId66"/>
    <p:sldId id="375" r:id="rId67"/>
    <p:sldId id="376" r:id="rId68"/>
    <p:sldId id="377" r:id="rId69"/>
    <p:sldId id="378" r:id="rId7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8DA31F3-AD8B-4C2A-A81A-04785F9ADF72}">
          <p14:sldIdLst>
            <p14:sldId id="256"/>
            <p14:sldId id="275"/>
            <p14:sldId id="272"/>
            <p14:sldId id="274"/>
            <p14:sldId id="276"/>
            <p14:sldId id="273"/>
            <p14:sldId id="258"/>
            <p14:sldId id="323"/>
            <p14:sldId id="324"/>
            <p14:sldId id="325"/>
            <p14:sldId id="326"/>
            <p14:sldId id="327"/>
            <p14:sldId id="328"/>
            <p14:sldId id="289"/>
            <p14:sldId id="312"/>
            <p14:sldId id="329"/>
            <p14:sldId id="330"/>
            <p14:sldId id="331"/>
            <p14:sldId id="332"/>
            <p14:sldId id="337"/>
            <p14:sldId id="338"/>
            <p14:sldId id="334"/>
            <p14:sldId id="335"/>
            <p14:sldId id="336"/>
            <p14:sldId id="339"/>
            <p14:sldId id="340"/>
            <p14:sldId id="341"/>
            <p14:sldId id="342"/>
            <p14:sldId id="343"/>
            <p14:sldId id="344"/>
            <p14:sldId id="379"/>
            <p14:sldId id="346"/>
            <p14:sldId id="347"/>
            <p14:sldId id="348"/>
            <p14:sldId id="349"/>
            <p14:sldId id="350"/>
            <p14:sldId id="352"/>
            <p14:sldId id="353"/>
            <p14:sldId id="380"/>
            <p14:sldId id="351"/>
            <p14:sldId id="354"/>
            <p14:sldId id="355"/>
            <p14:sldId id="357"/>
            <p14:sldId id="356"/>
            <p14:sldId id="358"/>
            <p14:sldId id="359"/>
            <p14:sldId id="381"/>
            <p14:sldId id="313"/>
            <p14:sldId id="314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21"/>
            <p14:sldId id="369"/>
            <p14:sldId id="370"/>
            <p14:sldId id="372"/>
            <p14:sldId id="371"/>
            <p14:sldId id="373"/>
            <p14:sldId id="374"/>
            <p14:sldId id="375"/>
            <p14:sldId id="376"/>
            <p14:sldId id="377"/>
            <p14:sldId id="37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75" autoAdjust="0"/>
    <p:restoredTop sz="73333" autoAdjust="0"/>
  </p:normalViewPr>
  <p:slideViewPr>
    <p:cSldViewPr snapToGrid="0">
      <p:cViewPr varScale="1">
        <p:scale>
          <a:sx n="81" d="100"/>
          <a:sy n="81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11B620EA-F5C8-4A80-9119-B891D389AE17}" type="datetimeFigureOut">
              <a:rPr lang="ko-KR" altLang="en-US" smtClean="0"/>
              <a:pPr/>
              <a:t>2022-04-05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F7046EC-C15E-4629-B50B-A961BC5E888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3360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5167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https://docs.microsoft.com/ko-kr/dotnet/csharp/programming-guide/classes-and-structs/extension-methods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6847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https://docs.microsoft.com/ko-kr/dotnet/csharp/programming-guide/classes-and-structs/extension-methods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8313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https://github.com/QianMo/Unity-Design-Pattern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45571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25401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16116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47303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68340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https://docs.unity3d.com/Manual/UnityEvents.html</a:t>
            </a:r>
          </a:p>
          <a:p>
            <a:pPr marL="0" indent="0">
              <a:buNone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Using Static Events in Unity</a:t>
            </a:r>
          </a:p>
          <a:p>
            <a:pPr marL="0" indent="0">
              <a:buNone/>
            </a:pPr>
            <a:r>
              <a:rPr lang="en-US" altLang="ko-KR" dirty="0"/>
              <a:t>https://unity3d.college/2017/05/05/using-static-unity-events/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77102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99679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1431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88978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81487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21771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사용 </a:t>
            </a:r>
            <a:r>
              <a:rPr lang="ko-KR" altLang="en-US" dirty="0" err="1"/>
              <a:t>에셋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https://assetstore.unity.com/packages/audio/sound-fx/free-casual-game-sfx-pack-54116#description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br>
              <a:rPr lang="en-US" altLang="ko-KR" dirty="0"/>
            </a:br>
            <a:r>
              <a:rPr lang="ko-KR" altLang="en-US" dirty="0"/>
              <a:t>에러발생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b="0" i="0" dirty="0">
                <a:solidFill>
                  <a:srgbClr val="222222"/>
                </a:solidFill>
                <a:effectLst/>
                <a:latin typeface="Source Han Sans (Modified)"/>
              </a:rPr>
              <a:t>오브젝트가 사라져서 사운드를 재생시킬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Source Han Sans (Modified)"/>
              </a:rPr>
              <a:t>AudioSource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Source Han Sans (Modified)"/>
              </a:rPr>
              <a:t>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Source Han Sans (Modified)"/>
              </a:rPr>
              <a:t>콤포넌트가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Source Han Sans (Modified)"/>
              </a:rPr>
              <a:t> 없어졌기 때문</a:t>
            </a:r>
            <a:endParaRPr lang="en-US" altLang="ko-KR" b="0" i="0" dirty="0">
              <a:solidFill>
                <a:srgbClr val="222222"/>
              </a:solidFill>
              <a:effectLst/>
              <a:latin typeface="Source Han Sans (Modified)"/>
            </a:endParaRPr>
          </a:p>
          <a:p>
            <a:pPr marL="0" indent="0">
              <a:buNone/>
            </a:pPr>
            <a:r>
              <a:rPr lang="ko-KR" altLang="en-US" b="0" i="0" dirty="0" err="1">
                <a:solidFill>
                  <a:srgbClr val="222222"/>
                </a:solidFill>
                <a:effectLst/>
                <a:latin typeface="Source Han Sans (Modified)"/>
              </a:rPr>
              <a:t>싱클턴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Source Han Sans (Modified)"/>
              </a:rPr>
              <a:t> 패턴을 활용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81226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FFBF00"/>
                </a:solidFill>
                <a:effectLst/>
                <a:latin typeface="Nanum Gothic Coding"/>
              </a:rPr>
              <a:t>추상 팩토리 패턴 </a:t>
            </a:r>
            <a:r>
              <a:rPr lang="ko-KR" altLang="en-US" b="1" i="0" dirty="0">
                <a:solidFill>
                  <a:srgbClr val="EAEAEA"/>
                </a:solidFill>
                <a:effectLst/>
                <a:latin typeface="Iropke Batang"/>
              </a:rPr>
              <a:t>장점</a:t>
            </a:r>
            <a:endParaRPr lang="en-US" altLang="ko-KR" b="1" i="0" dirty="0">
              <a:solidFill>
                <a:srgbClr val="EAEAEA"/>
              </a:solidFill>
              <a:effectLst/>
              <a:latin typeface="Iropke Batang"/>
            </a:endParaRPr>
          </a:p>
          <a:p>
            <a:pPr algn="l"/>
            <a:endParaRPr lang="ko-KR" altLang="en-US" b="1" i="0" dirty="0">
              <a:solidFill>
                <a:srgbClr val="EAEAEA"/>
              </a:solidFill>
              <a:effectLst/>
              <a:latin typeface="Iropke Batang"/>
            </a:endParaRP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EAEAEA"/>
                </a:solidFill>
                <a:effectLst/>
                <a:latin typeface="Iropke Batang"/>
              </a:rPr>
              <a:t>관리 용이성</a:t>
            </a:r>
          </a:p>
          <a:p>
            <a:pPr marL="457200" lvl="1" indent="0" algn="l">
              <a:buFont typeface="+mj-lt"/>
              <a:buNone/>
            </a:pPr>
            <a:r>
              <a:rPr lang="ko-KR" altLang="en-US" b="0" i="0" u="none" strike="noStrike" dirty="0">
                <a:solidFill>
                  <a:srgbClr val="EAEAEA"/>
                </a:solidFill>
                <a:effectLst/>
                <a:latin typeface="Iropke Batang"/>
              </a:rPr>
              <a:t>클래스 이름 대신 팩토리 메소드를 사용해 객체를 생성</a:t>
            </a:r>
            <a:r>
              <a:rPr lang="ko-KR" altLang="en-US" b="0" i="0" dirty="0">
                <a:solidFill>
                  <a:srgbClr val="EAEAEA"/>
                </a:solidFill>
                <a:effectLst/>
                <a:latin typeface="Iropke Batang"/>
              </a:rPr>
              <a:t>하므로 추후 실제 생성되는 객체가 바뀌거나 추가되어도 문제가 없다</a:t>
            </a:r>
            <a:r>
              <a:rPr lang="en-US" altLang="ko-KR" b="0" i="0" dirty="0">
                <a:solidFill>
                  <a:srgbClr val="EAEAEA"/>
                </a:solidFill>
                <a:effectLst/>
                <a:latin typeface="Iropke Batang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EAEAEA"/>
                </a:solidFill>
                <a:effectLst/>
                <a:latin typeface="Iropke Batang"/>
              </a:rPr>
              <a:t>보안성</a:t>
            </a:r>
          </a:p>
          <a:p>
            <a:pPr marL="457200" lvl="1" indent="0" algn="l">
              <a:buFont typeface="+mj-lt"/>
              <a:buNone/>
            </a:pPr>
            <a:r>
              <a:rPr lang="ko-KR" altLang="en-US" b="0" i="0" dirty="0">
                <a:solidFill>
                  <a:srgbClr val="EAEAEA"/>
                </a:solidFill>
                <a:effectLst/>
                <a:latin typeface="Iropke Batang"/>
              </a:rPr>
              <a:t>클래스의 대부분의 내용은 숨기고 싶을 때</a:t>
            </a:r>
            <a:r>
              <a:rPr lang="en-US" altLang="ko-KR" b="0" i="0" dirty="0">
                <a:solidFill>
                  <a:srgbClr val="EAEAEA"/>
                </a:solidFill>
                <a:effectLst/>
                <a:latin typeface="Iropke Batang"/>
              </a:rPr>
              <a:t>, </a:t>
            </a:r>
            <a:r>
              <a:rPr lang="ko-KR" altLang="en-US" b="0" i="0" dirty="0">
                <a:solidFill>
                  <a:srgbClr val="EAEAEA"/>
                </a:solidFill>
                <a:effectLst/>
                <a:latin typeface="Iropke Batang"/>
              </a:rPr>
              <a:t>인터페이스나 </a:t>
            </a:r>
            <a:r>
              <a:rPr lang="en-US" altLang="ko-KR" b="0" i="0" dirty="0">
                <a:solidFill>
                  <a:srgbClr val="EAEAEA"/>
                </a:solidFill>
                <a:effectLst/>
                <a:latin typeface="Iropke Batang"/>
              </a:rPr>
              <a:t>abstract</a:t>
            </a:r>
            <a:r>
              <a:rPr lang="ko-KR" altLang="en-US" b="0" i="0" dirty="0">
                <a:solidFill>
                  <a:srgbClr val="EAEAEA"/>
                </a:solidFill>
                <a:effectLst/>
                <a:latin typeface="Iropke Batang"/>
              </a:rPr>
              <a:t>를 통해서만 객체에 접근하게 할 수 있다</a:t>
            </a:r>
            <a:r>
              <a:rPr lang="en-US" altLang="ko-KR" b="0" i="0" dirty="0">
                <a:solidFill>
                  <a:srgbClr val="EAEAEA"/>
                </a:solidFill>
                <a:effectLst/>
                <a:latin typeface="Iropke Batang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EAEAEA"/>
                </a:solidFill>
                <a:effectLst/>
                <a:latin typeface="Iropke Batang"/>
              </a:rPr>
              <a:t>리소스 재활용성</a:t>
            </a:r>
          </a:p>
          <a:p>
            <a:pPr marL="457200" lvl="1" indent="0" algn="l">
              <a:buFont typeface="+mj-lt"/>
              <a:buNone/>
            </a:pPr>
            <a:r>
              <a:rPr lang="ko-KR" altLang="en-US" b="0" i="0" dirty="0">
                <a:solidFill>
                  <a:srgbClr val="EAEAEA"/>
                </a:solidFill>
                <a:effectLst/>
                <a:latin typeface="Iropke Batang"/>
              </a:rPr>
              <a:t>반드시 객체를 새로 생성할 필요는 없고 상황에 따라 새로 생성될 수도</a:t>
            </a:r>
            <a:r>
              <a:rPr lang="en-US" altLang="ko-KR" b="0" i="0" dirty="0">
                <a:solidFill>
                  <a:srgbClr val="EAEAEA"/>
                </a:solidFill>
                <a:effectLst/>
                <a:latin typeface="Iropke Batang"/>
              </a:rPr>
              <a:t>, </a:t>
            </a:r>
            <a:r>
              <a:rPr lang="ko-KR" altLang="en-US" b="0" i="0" dirty="0">
                <a:solidFill>
                  <a:srgbClr val="EAEAEA"/>
                </a:solidFill>
                <a:effectLst/>
                <a:latin typeface="Iropke Batang"/>
              </a:rPr>
              <a:t>기존의 것을 </a:t>
            </a:r>
            <a:r>
              <a:rPr lang="ko-KR" altLang="en-US" b="0" i="0" dirty="0" err="1">
                <a:solidFill>
                  <a:srgbClr val="EAEAEA"/>
                </a:solidFill>
                <a:effectLst/>
                <a:latin typeface="Iropke Batang"/>
              </a:rPr>
              <a:t>리턴할</a:t>
            </a:r>
            <a:r>
              <a:rPr lang="ko-KR" altLang="en-US" b="0" i="0" dirty="0">
                <a:solidFill>
                  <a:srgbClr val="EAEAEA"/>
                </a:solidFill>
                <a:effectLst/>
                <a:latin typeface="Iropke Batang"/>
              </a:rPr>
              <a:t> 수도 있다</a:t>
            </a:r>
            <a:r>
              <a:rPr lang="en-US" altLang="ko-KR" b="0" i="0" dirty="0">
                <a:solidFill>
                  <a:srgbClr val="EAEAEA"/>
                </a:solidFill>
                <a:effectLst/>
                <a:latin typeface="Iropke Batang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u="none" strike="noStrike" dirty="0">
                <a:solidFill>
                  <a:srgbClr val="EAEAEA"/>
                </a:solidFill>
                <a:effectLst/>
                <a:latin typeface="Iropke Batang"/>
              </a:rPr>
              <a:t>상속 구조</a:t>
            </a:r>
            <a:endParaRPr lang="ko-KR" altLang="en-US" b="0" i="0" dirty="0">
              <a:solidFill>
                <a:srgbClr val="EAEAEA"/>
              </a:solidFill>
              <a:effectLst/>
              <a:latin typeface="Iropke Batang"/>
            </a:endParaRPr>
          </a:p>
          <a:p>
            <a:pPr marL="457200" lvl="1" indent="0" algn="l">
              <a:buFont typeface="+mj-lt"/>
              <a:buNone/>
            </a:pPr>
            <a:r>
              <a:rPr lang="ko-KR" altLang="en-US" b="0" i="0" dirty="0">
                <a:solidFill>
                  <a:srgbClr val="EAEAEA"/>
                </a:solidFill>
                <a:effectLst/>
                <a:latin typeface="Iropke Batang"/>
              </a:rPr>
              <a:t>세밀한 팩토리 관리가 가능</a:t>
            </a:r>
          </a:p>
          <a:p>
            <a:r>
              <a:rPr lang="en-US" altLang="ko-KR" dirty="0">
                <a:effectLst/>
              </a:rPr>
              <a:t>1 ~ 3 </a:t>
            </a:r>
            <a:r>
              <a:rPr lang="ko-KR" altLang="en-US" dirty="0">
                <a:effectLst/>
              </a:rPr>
              <a:t>장점은 팩토리 메서드 패턴과 같고 </a:t>
            </a:r>
            <a:r>
              <a:rPr lang="en-US" altLang="ko-KR" dirty="0">
                <a:effectLst/>
              </a:rPr>
              <a:t>4 </a:t>
            </a:r>
            <a:r>
              <a:rPr lang="ko-KR" altLang="en-US" u="none" strike="noStrike" dirty="0">
                <a:effectLst/>
              </a:rPr>
              <a:t>상속 구조</a:t>
            </a:r>
            <a:r>
              <a:rPr lang="ko-KR" altLang="en-US" dirty="0">
                <a:effectLst/>
              </a:rPr>
              <a:t>는 추상 팩토리 패턴만의 장점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3484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54895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05839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3200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72961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사용 </a:t>
            </a:r>
            <a:r>
              <a:rPr lang="ko-KR" altLang="en-US" dirty="0" err="1"/>
              <a:t>에셋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6691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3786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98707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9239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08507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6468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75091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85097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06071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91322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54835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추상팩토리와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 팩토리 메소드 패턴은 뭐가 더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좋은걸까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?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답은 없다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상황에 따라 다르다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. 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CubeFactory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처럼 하나의 카테고리 안의 완제품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(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레드큐브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, 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그린규브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)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을 매개변수에 따라 만들어줄 때는 팩토리 메소드가 좋다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.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하지만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2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개 이상의 인스턴스를 조합하는 공정에서는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(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여기서는 몬스터와 무기를 골라서 보스를 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만들때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) 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추상팩토리가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 더 좋다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 경우에 따라서는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개의 장점을 섞어서 만들거나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둘 다 필요가 없는 아주 간단한 기능의 구현 때는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심플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팩토리로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 시간을 절약하며 개발하는 경우도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또한 다른 디자인 패턴들과 섞어서 만들면 더욱 독특하고 효율적인 코드가 나올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지식을 많이 쌓아 지혜를 끌어올리도록 하자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4443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41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340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232884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42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05950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43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019328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44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787638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45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614078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46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003892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메멘토는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라틴어로서 기억이라는 뜻을 가진다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이전 데이터를 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Ubuntu Condensed" panose="020B0506030602030204" pitchFamily="34" charset="0"/>
              </a:rPr>
              <a:t>기억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하고 때로는 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Ubuntu Condensed" panose="020B0506030602030204" pitchFamily="34" charset="0"/>
              </a:rPr>
              <a:t>복원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하는 기능을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메멘토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패턴이라고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메멘토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패턴을 쓰는 경우는 많이 있지만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몇가지 예시를 들겠다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1.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캐릭터 장비를 새로 세팅했다가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[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취소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]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버튼을 누르는 경우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예전 세팅으로 돌아가기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2.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액션게임에서 캐릭터가 죽으면 이전 세이브 시점의 장소와 레벨로 돌아가기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이 외에도 많은 경우에 이 패턴을 쓸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 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Ubuntu Condensed" panose="020B0506030602030204" pitchFamily="34" charset="0"/>
              </a:rPr>
              <a:t>요점은 데이터를 저장하고 필요시 그 데이터를 복원하는 것이다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endParaRPr lang="en-US" altLang="ko-KR" b="0" i="0" dirty="0">
              <a:solidFill>
                <a:srgbClr val="FF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옵저버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패턴은 하나의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서브젝트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(subject)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와 다수의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Ubuntu Condensed" panose="020B0506030602030204" pitchFamily="34" charset="0"/>
              </a:rPr>
              <a:t> 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Ubuntu Condensed" panose="020B0506030602030204" pitchFamily="34" charset="0"/>
              </a:rPr>
              <a:t>옵저버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Ubuntu Condensed" panose="020B0506030602030204" pitchFamily="34" charset="0"/>
              </a:rPr>
              <a:t>(observer)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Ubuntu Condensed" panose="020B0506030602030204" pitchFamily="34" charset="0"/>
              </a:rPr>
              <a:t>들 사이의 상호작용을 좀 더 결합도는 낮게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Ubuntu Condensed" panose="020B0506030602030204" pitchFamily="34" charset="0"/>
              </a:rPr>
              <a:t>응집도는 높게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Ubuntu Condensed" panose="020B0506030602030204" pitchFamily="34" charset="0"/>
              </a:rPr>
              <a:t>만드려는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Ubuntu Condensed" panose="020B0506030602030204" pitchFamily="34" charset="0"/>
              </a:rPr>
              <a:t> 노력의 결과물이다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Ubuntu Condensed" panose="020B0506030602030204" pitchFamily="34" charset="0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ko-KR" altLang="en-US" b="0" i="0" dirty="0" err="1">
                <a:solidFill>
                  <a:srgbClr val="333333"/>
                </a:solidFill>
                <a:effectLst/>
                <a:latin typeface="Ubuntu Condensed" panose="020B0506030602030204" pitchFamily="34" charset="0"/>
              </a:rPr>
              <a:t>서브젝트에서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Ubuntu Condensed" panose="020B0506030602030204" pitchFamily="34" charset="0"/>
              </a:rPr>
              <a:t> 어떤 일이 일어난다면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Ubuntu Condensed" panose="020B0506030602030204" pitchFamily="34" charset="0"/>
              </a:rPr>
              <a:t>다수의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Ubuntu Condensed" panose="020B0506030602030204" pitchFamily="34" charset="0"/>
              </a:rPr>
              <a:t>옵저버들에게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Ubuntu Condensed" panose="020B0506030602030204" pitchFamily="34" charset="0"/>
              </a:rPr>
              <a:t> 그 일이 발생했다는 것을 알려주고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Ubuntu Condensed" panose="020B0506030602030204" pitchFamily="34" charset="0"/>
              </a:rPr>
              <a:t>옵저버들은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Ubuntu Condensed" panose="020B0506030602030204" pitchFamily="34" charset="0"/>
              </a:rPr>
              <a:t> 그 일에 반응하여 모종의 행동을 하게 되는 구조이다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Ubuntu Condensed" panose="020B0506030602030204" pitchFamily="34" charset="0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게임을 하나 예로 들어보자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어떤 미로형 탈출 게임에서 맵 중앙에 있는 한 개의 스위치를 누르면 방의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여러개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있는 문들이 열리거나 닫힌다고 해보자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어떤 문은 열리고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어떤 문은 닫히고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어떤 문은 특정 조건일 때만 열리거나 닫힌다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갑자기 괴물이 튀어나와서 특정 방에 유인해서 가둬야 하기도 하는 등 스위치 컨트롤이 핵심인 게임이라고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해두자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여기서 중요한 것은 스위치를 누르는 것은 한 번이지만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문 별로 반응하는 것이 다르다는 게 핵심이다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r>
              <a:rPr lang="ko-KR" altLang="en-US" dirty="0">
                <a:effectLst/>
              </a:rPr>
              <a:t>커맨드는 단어 그 자체로 본다면 명령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요청이라는 뜻이다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위키피디아를 보면 요청을 </a:t>
            </a:r>
            <a:r>
              <a:rPr lang="ko-KR" altLang="en-US" dirty="0" err="1">
                <a:effectLst/>
              </a:rPr>
              <a:t>캡슐화한다고</a:t>
            </a:r>
            <a:r>
              <a:rPr lang="ko-KR" altLang="en-US" dirty="0">
                <a:effectLst/>
              </a:rPr>
              <a:t> </a:t>
            </a:r>
            <a:r>
              <a:rPr lang="ko-KR" altLang="en-US" dirty="0" err="1">
                <a:effectLst/>
              </a:rPr>
              <a:t>써있는데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쉽게 말하면 </a:t>
            </a:r>
            <a:r>
              <a:rPr lang="ko-KR" altLang="en-US" dirty="0">
                <a:solidFill>
                  <a:srgbClr val="FF0000"/>
                </a:solidFill>
                <a:effectLst/>
              </a:rPr>
              <a:t>객체의 행동을 저장하고 필요할 때 꺼내 쓰는 방식</a:t>
            </a:r>
            <a:r>
              <a:rPr lang="ko-KR" altLang="en-US" dirty="0">
                <a:effectLst/>
              </a:rPr>
              <a:t>이라고 보면 된다</a:t>
            </a:r>
            <a:r>
              <a:rPr lang="en-US" altLang="ko-KR" dirty="0">
                <a:effectLst/>
              </a:rPr>
              <a:t>.</a:t>
            </a:r>
          </a:p>
          <a:p>
            <a:r>
              <a:rPr lang="ko-KR" altLang="en-US" dirty="0">
                <a:effectLst/>
              </a:rPr>
              <a:t>여기서는 </a:t>
            </a:r>
            <a:r>
              <a:rPr lang="en-US" altLang="ko-KR" dirty="0">
                <a:effectLst/>
              </a:rPr>
              <a:t>FPS </a:t>
            </a:r>
            <a:r>
              <a:rPr lang="ko-KR" altLang="en-US" dirty="0">
                <a:effectLst/>
              </a:rPr>
              <a:t>총게임에서 무기를 사용하는 경우를 생각하겠다</a:t>
            </a:r>
            <a:r>
              <a:rPr lang="en-US" altLang="ko-KR" dirty="0">
                <a:effectLst/>
              </a:rPr>
              <a:t>.</a:t>
            </a:r>
          </a:p>
          <a:p>
            <a:r>
              <a:rPr lang="ko-KR" altLang="en-US" dirty="0">
                <a:effectLst/>
              </a:rPr>
              <a:t>일단 유저가 키보드나 마우스로 할 수 있는 상황을 아래와 같이 정해보자</a:t>
            </a:r>
            <a:r>
              <a:rPr lang="en-US" altLang="ko-KR" dirty="0">
                <a:effectLst/>
              </a:rPr>
              <a:t>.</a:t>
            </a:r>
          </a:p>
          <a:p>
            <a:r>
              <a:rPr lang="en-US" altLang="ko-KR" dirty="0">
                <a:effectLst/>
              </a:rPr>
              <a:t>[</a:t>
            </a:r>
            <a:r>
              <a:rPr lang="ko-KR" altLang="en-US" dirty="0">
                <a:effectLst/>
              </a:rPr>
              <a:t>무기 사용 </a:t>
            </a:r>
            <a:r>
              <a:rPr lang="ko-KR" altLang="en-US" dirty="0" err="1">
                <a:effectLst/>
              </a:rPr>
              <a:t>매커니즘</a:t>
            </a:r>
            <a:r>
              <a:rPr lang="en-US" altLang="ko-KR" dirty="0">
                <a:effectLst/>
              </a:rPr>
              <a:t>]</a:t>
            </a:r>
          </a:p>
          <a:p>
            <a:r>
              <a:rPr lang="ko-KR" altLang="en-US" dirty="0" err="1">
                <a:solidFill>
                  <a:srgbClr val="6600FF"/>
                </a:solidFill>
                <a:effectLst/>
              </a:rPr>
              <a:t>좌클릭</a:t>
            </a:r>
            <a:r>
              <a:rPr lang="ko-KR" altLang="en-US" dirty="0">
                <a:solidFill>
                  <a:srgbClr val="6600FF"/>
                </a:solidFill>
                <a:effectLst/>
              </a:rPr>
              <a:t> </a:t>
            </a:r>
            <a:r>
              <a:rPr lang="en-US" altLang="ko-KR" dirty="0">
                <a:solidFill>
                  <a:srgbClr val="6600FF"/>
                </a:solidFill>
                <a:effectLst/>
              </a:rPr>
              <a:t>: </a:t>
            </a:r>
            <a:r>
              <a:rPr lang="ko-KR" altLang="en-US" dirty="0" err="1">
                <a:solidFill>
                  <a:srgbClr val="6600FF"/>
                </a:solidFill>
                <a:effectLst/>
              </a:rPr>
              <a:t>총발사</a:t>
            </a:r>
            <a:endParaRPr lang="ko-KR" altLang="en-US" dirty="0">
              <a:effectLst/>
            </a:endParaRPr>
          </a:p>
          <a:p>
            <a:r>
              <a:rPr lang="en-US" altLang="ko-KR" dirty="0">
                <a:solidFill>
                  <a:srgbClr val="6600FF"/>
                </a:solidFill>
                <a:effectLst/>
              </a:rPr>
              <a:t>R</a:t>
            </a:r>
            <a:r>
              <a:rPr lang="ko-KR" altLang="en-US" dirty="0">
                <a:solidFill>
                  <a:srgbClr val="6600FF"/>
                </a:solidFill>
                <a:effectLst/>
              </a:rPr>
              <a:t>키 </a:t>
            </a:r>
            <a:r>
              <a:rPr lang="en-US" altLang="ko-KR" dirty="0">
                <a:solidFill>
                  <a:srgbClr val="6600FF"/>
                </a:solidFill>
                <a:effectLst/>
              </a:rPr>
              <a:t>: </a:t>
            </a:r>
            <a:r>
              <a:rPr lang="ko-KR" altLang="en-US" dirty="0">
                <a:solidFill>
                  <a:srgbClr val="6600FF"/>
                </a:solidFill>
                <a:effectLst/>
              </a:rPr>
              <a:t>재장전</a:t>
            </a:r>
            <a:endParaRPr lang="ko-KR" altLang="en-US" dirty="0">
              <a:effectLst/>
            </a:endParaRPr>
          </a:p>
          <a:p>
            <a:r>
              <a:rPr lang="en-US" altLang="ko-KR" dirty="0">
                <a:solidFill>
                  <a:srgbClr val="6600FF"/>
                </a:solidFill>
                <a:effectLst/>
              </a:rPr>
              <a:t>F</a:t>
            </a:r>
            <a:r>
              <a:rPr lang="ko-KR" altLang="en-US" dirty="0">
                <a:solidFill>
                  <a:srgbClr val="6600FF"/>
                </a:solidFill>
                <a:effectLst/>
              </a:rPr>
              <a:t>키 </a:t>
            </a:r>
            <a:r>
              <a:rPr lang="en-US" altLang="ko-KR" dirty="0">
                <a:solidFill>
                  <a:srgbClr val="6600FF"/>
                </a:solidFill>
                <a:effectLst/>
              </a:rPr>
              <a:t>: </a:t>
            </a:r>
            <a:r>
              <a:rPr lang="ko-KR" altLang="en-US" dirty="0">
                <a:solidFill>
                  <a:srgbClr val="6600FF"/>
                </a:solidFill>
                <a:effectLst/>
              </a:rPr>
              <a:t>빠른 칼 휘두르기</a:t>
            </a:r>
            <a:endParaRPr lang="ko-KR" altLang="en-US" dirty="0">
              <a:effectLst/>
            </a:endParaRPr>
          </a:p>
          <a:p>
            <a:br>
              <a:rPr lang="ko-KR" altLang="en-US" dirty="0">
                <a:effectLst/>
              </a:rPr>
            </a:br>
            <a:endParaRPr lang="ko-KR" altLang="en-US" dirty="0">
              <a:effectLst/>
            </a:endParaRPr>
          </a:p>
          <a:p>
            <a:pPr algn="l"/>
            <a:r>
              <a:rPr lang="ko-KR" altLang="en-US" b="0" i="0" dirty="0" err="1">
                <a:solidFill>
                  <a:srgbClr val="333333"/>
                </a:solidFill>
                <a:effectLst/>
                <a:latin typeface="Noto Sans KR"/>
              </a:rPr>
              <a:t>데코레이터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 패턴의 정의는 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 Sans KR"/>
              </a:rPr>
              <a:t>객체에 추가적인 요건을 동적으로 첨가한다는 것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입니다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그리고 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 Sans KR"/>
              </a:rPr>
              <a:t>서브클래스를 만드는 것을 통해서 기능을 유연하게 확장할 수 있는 방법을 제공</a:t>
            </a:r>
            <a:endParaRPr lang="en-US" altLang="ko-KR" b="0" i="0" dirty="0">
              <a:solidFill>
                <a:srgbClr val="333333"/>
              </a:solidFill>
              <a:effectLst/>
              <a:latin typeface="Noto Sans KR"/>
            </a:endParaRPr>
          </a:p>
          <a:p>
            <a:pPr algn="l"/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47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496338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48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516440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49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563312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50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506795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51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426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021143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52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929909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53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962868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54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04685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55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803840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56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662246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57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935585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오일러각</a:t>
            </a:r>
            <a:r>
              <a:rPr lang="ko-KR" altLang="en-US" dirty="0"/>
              <a:t> </a:t>
            </a:r>
            <a:r>
              <a:rPr lang="en-US" altLang="ko-KR" dirty="0"/>
              <a:t>– 3D </a:t>
            </a:r>
            <a:r>
              <a:rPr lang="ko-KR" altLang="en-US" dirty="0"/>
              <a:t>벡터를 사용하여 </a:t>
            </a:r>
            <a:r>
              <a:rPr lang="en-US" altLang="ko-KR" dirty="0"/>
              <a:t>3D </a:t>
            </a:r>
            <a:r>
              <a:rPr lang="ko-KR" altLang="en-US" dirty="0"/>
              <a:t>회전을 표현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짐벌락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회전을 세번 나누어 실행하는 도중에 축 두개가 겹쳐 하나의 축으로 </a:t>
            </a:r>
            <a:r>
              <a:rPr lang="ko-KR" altLang="en-US" dirty="0" err="1"/>
              <a:t>잠금되기</a:t>
            </a:r>
            <a:r>
              <a:rPr lang="ko-KR" altLang="en-US" dirty="0"/>
              <a:t> 때문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쿼터니언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한번에 </a:t>
            </a:r>
            <a:r>
              <a:rPr lang="ko-KR" altLang="en-US" dirty="0" err="1"/>
              <a:t>회전하는방식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58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40607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59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000727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60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63246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61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033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61077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62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22120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63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876698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64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420032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65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60192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66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371465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67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197655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68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63228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69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4846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https://docs.microsoft.com/ko-kr/dotnet/csharp/programming-guide/classes-and-structs/extension-methods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1061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https://docs.microsoft.com/ko-kr/dotnet/csharp/programming-guide/classes-and-structs/extension-methods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8348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https://docs.microsoft.com/ko-kr/dotnet/csharp/programming-guide/classes-and-structs/extension-methods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6265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B996B13-8DFD-4D18-8FAD-42BE202248A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56000" y="4354393"/>
            <a:ext cx="2867025" cy="177165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130000"/>
              </a:lnSpc>
              <a:buFontTx/>
              <a:buNone/>
              <a:defRPr lang="ko-KR" altLang="en-US" sz="240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스퀘어" panose="020B0600000101010101" pitchFamily="50" charset="-12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0" indent="0" algn="l" defTabSz="914400" rtl="0" eaLnBrk="1" latinLnBrk="1" hangingPunct="1">
              <a:lnSpc>
                <a:spcPct val="130000"/>
              </a:lnSpc>
              <a:buFontTx/>
              <a:buNone/>
              <a:defRPr lang="ko-KR" altLang="en-US" sz="200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스퀘어" panose="020B0600000101010101" pitchFamily="50" charset="-127"/>
                <a:cs typeface="Arial" panose="020B0604020202020204" pitchFamily="34" charset="0"/>
              </a:defRPr>
            </a:lvl3pPr>
            <a:lvl4pPr marL="0" indent="0" algn="l" defTabSz="914400" rtl="0" eaLnBrk="1" latinLnBrk="1" hangingPunct="1">
              <a:lnSpc>
                <a:spcPct val="130000"/>
              </a:lnSpc>
              <a:buFontTx/>
              <a:buNone/>
              <a:defRPr lang="ko-KR" altLang="en-US" sz="180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스퀘어" panose="020B0600000101010101" pitchFamily="50" charset="-127"/>
                <a:cs typeface="Arial" panose="020B0604020202020204" pitchFamily="34" charset="0"/>
              </a:defRPr>
            </a:lvl4pPr>
          </a:lstStyle>
          <a:p>
            <a:pPr lvl="0"/>
            <a:r>
              <a:rPr lang="en-US" altLang="ko-KR" dirty="0"/>
              <a:t>Name</a:t>
            </a:r>
            <a:endParaRPr lang="ko-KR" altLang="en-US" dirty="0"/>
          </a:p>
          <a:p>
            <a:pPr lvl="2"/>
            <a:r>
              <a:rPr lang="en-US" altLang="ko-KR" dirty="0"/>
              <a:t>2021.03.02</a:t>
            </a:r>
            <a:endParaRPr lang="ko-KR" altLang="en-US" dirty="0"/>
          </a:p>
          <a:p>
            <a:pPr lvl="3"/>
            <a:r>
              <a:rPr lang="en-US" altLang="ko-KR" dirty="0"/>
              <a:t>Email address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16C8E4F-6B55-4687-9212-E08DC8FEAE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7200" y="2214000"/>
            <a:ext cx="6011174" cy="782188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4000" b="1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r>
              <a:rPr lang="ko-KR" altLang="en-US" dirty="0"/>
              <a:t>객체지향프로그래밍 심화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03D47C2-6F9E-4AE2-A5B3-EDA61DCC73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6000" y="3286800"/>
            <a:ext cx="1905000" cy="443403"/>
          </a:xfrm>
          <a:prstGeom prst="rect">
            <a:avLst/>
          </a:prstGeom>
        </p:spPr>
        <p:txBody>
          <a:bodyPr/>
          <a:lstStyle>
            <a:lvl2pPr marL="0" indent="-9525" algn="l" defTabSz="914400" rtl="0" eaLnBrk="1" latinLnBrk="1" hangingPunct="1">
              <a:buNone/>
              <a:defRPr lang="ko-KR" altLang="en-US" sz="2000" b="1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</a:lstStyle>
          <a:p>
            <a:pPr lvl="1"/>
            <a:r>
              <a:rPr lang="ko-KR" altLang="en-US" dirty="0"/>
              <a:t>오리엔테이션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B58177-76DB-4236-8856-D725D82B85E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5CE52E4-4E58-4436-B072-E61B6F2B610E}" type="datetimeFigureOut">
              <a:rPr lang="en-US" altLang="ko-KR" smtClean="0"/>
              <a:pPr/>
              <a:t>4/5/2022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B44623-3D84-4C9C-BD16-A5A737684DE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b="1">
                <a:latin typeface="나눔고딕" panose="020D0604000000000000" pitchFamily="50" charset="-127"/>
              </a:defRPr>
            </a:lvl1pPr>
          </a:lstStyle>
          <a:p>
            <a:r>
              <a:rPr lang="en-US" altLang="ko-KR" dirty="0"/>
              <a:t>ck.ac.kr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983381-B2E7-4375-BE36-F281E5CCE29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</a:defRPr>
            </a:lvl1pPr>
          </a:lstStyle>
          <a:p>
            <a:fld id="{A1E35E8E-02CE-4456-B943-212403C084F4}" type="slidenum">
              <a:rPr lang="en-US" altLang="ko-KR" smtClean="0"/>
              <a:pPr/>
              <a:t>‹#›</a:t>
            </a:fld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F60273-9724-4240-BB30-AC21C4BA7238}"/>
              </a:ext>
            </a:extLst>
          </p:cNvPr>
          <p:cNvSpPr/>
          <p:nvPr userDrawn="1"/>
        </p:nvSpPr>
        <p:spPr>
          <a:xfrm>
            <a:off x="754359" y="3076183"/>
            <a:ext cx="10707327" cy="15057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8875B9-69E2-4042-A2F3-FFC0A54C62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860" y="607115"/>
            <a:ext cx="1131826" cy="66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116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3FED4B4-744A-4C74-86B1-D3CD36C155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0764" y="253192"/>
            <a:ext cx="489936" cy="48869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FB297D5-ECE1-4D70-B0F3-85863D34BBAA}"/>
              </a:ext>
            </a:extLst>
          </p:cNvPr>
          <p:cNvSpPr/>
          <p:nvPr userDrawn="1"/>
        </p:nvSpPr>
        <p:spPr>
          <a:xfrm>
            <a:off x="0" y="-1"/>
            <a:ext cx="12192000" cy="99508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BB50A3-661A-4D8D-84E1-068059373B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1299" y="211908"/>
            <a:ext cx="11812155" cy="694417"/>
          </a:xfrm>
          <a:prstGeom prst="rect">
            <a:avLst/>
          </a:prstGeom>
        </p:spPr>
        <p:txBody>
          <a:bodyPr/>
          <a:lstStyle>
            <a:lvl1pPr>
              <a:defRPr lang="ko-KR" altLang="en-US" sz="4400" b="1" kern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CC335A1-90B7-4F50-B216-0576D6335DE9}"/>
              </a:ext>
            </a:extLst>
          </p:cNvPr>
          <p:cNvSpPr/>
          <p:nvPr userDrawn="1"/>
        </p:nvSpPr>
        <p:spPr>
          <a:xfrm>
            <a:off x="0" y="6580578"/>
            <a:ext cx="12192000" cy="25319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날짜 개체 틀 3">
            <a:extLst>
              <a:ext uri="{FF2B5EF4-FFF2-40B4-BE49-F238E27FC236}">
                <a16:creationId xmlns:a16="http://schemas.microsoft.com/office/drawing/2014/main" id="{A2EAF9DD-0D53-49DC-A84F-6E19D72F9223}"/>
              </a:ext>
            </a:extLst>
          </p:cNvPr>
          <p:cNvSpPr txBox="1">
            <a:spLocks/>
          </p:cNvSpPr>
          <p:nvPr userDrawn="1"/>
        </p:nvSpPr>
        <p:spPr>
          <a:xfrm>
            <a:off x="42069" y="6538118"/>
            <a:ext cx="8961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lang="ko-KR" altLang="en-US" sz="1000" kern="1200" smtClean="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4" name="날짜 개체 틀 23">
            <a:extLst>
              <a:ext uri="{FF2B5EF4-FFF2-40B4-BE49-F238E27FC236}">
                <a16:creationId xmlns:a16="http://schemas.microsoft.com/office/drawing/2014/main" id="{C4E1F17A-3C2C-4CC5-A512-635D87891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E52E4-4E58-4436-B072-E61B6F2B610E}" type="datetimeFigureOut">
              <a:rPr lang="en-US" altLang="ko-KR" smtClean="0"/>
              <a:pPr/>
              <a:t>4/5/2022</a:t>
            </a:fld>
            <a:endParaRPr lang="en-US" dirty="0"/>
          </a:p>
        </p:txBody>
      </p:sp>
      <p:sp>
        <p:nvSpPr>
          <p:cNvPr id="25" name="바닥글 개체 틀 24">
            <a:extLst>
              <a:ext uri="{FF2B5EF4-FFF2-40B4-BE49-F238E27FC236}">
                <a16:creationId xmlns:a16="http://schemas.microsoft.com/office/drawing/2014/main" id="{5C221DA7-11E4-478E-ADBD-668550B0E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IIPL</a:t>
            </a:r>
            <a:endParaRPr lang="en-US" dirty="0"/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3CD9615-5D02-443B-9D45-DB33B4CD6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35E8E-02CE-4456-B943-212403C084F4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9091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8E1073D6-255F-4FF2-9AFC-EDFD83400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D642BA-1F7E-40FE-8953-53AA275611AB}"/>
              </a:ext>
            </a:extLst>
          </p:cNvPr>
          <p:cNvSpPr/>
          <p:nvPr userDrawn="1"/>
        </p:nvSpPr>
        <p:spPr>
          <a:xfrm>
            <a:off x="0" y="6604808"/>
            <a:ext cx="12192000" cy="25319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868938AB-189A-401D-8819-295677A11AC2}"/>
              </a:ext>
            </a:extLst>
          </p:cNvPr>
          <p:cNvSpPr txBox="1">
            <a:spLocks/>
          </p:cNvSpPr>
          <p:nvPr userDrawn="1"/>
        </p:nvSpPr>
        <p:spPr>
          <a:xfrm>
            <a:off x="42069" y="6562348"/>
            <a:ext cx="8961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lang="ko-KR" altLang="en-US" sz="1000" kern="1200" smtClean="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5CE52E4-4E58-4436-B072-E61B6F2B610E}" type="datetimeFigureOut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4/5/2022</a:t>
            </a:fld>
            <a:endParaRPr lang="en-US" dirty="0"/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5C75FC28-B8C4-4F83-8713-A87A747706D9}"/>
              </a:ext>
            </a:extLst>
          </p:cNvPr>
          <p:cNvSpPr txBox="1">
            <a:spLocks/>
          </p:cNvSpPr>
          <p:nvPr userDrawn="1"/>
        </p:nvSpPr>
        <p:spPr>
          <a:xfrm>
            <a:off x="4038599" y="65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lang="ko-KR" altLang="en-US" sz="1000" b="1" kern="12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나눔고딕" panose="020D0604000000000000" pitchFamily="50" charset="-127"/>
              </a:rPr>
              <a:t>ck.ac.kr</a:t>
            </a: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5DB763F1-8DEF-412F-BBB9-42E9E3C14344}"/>
              </a:ext>
            </a:extLst>
          </p:cNvPr>
          <p:cNvSpPr txBox="1">
            <a:spLocks/>
          </p:cNvSpPr>
          <p:nvPr userDrawn="1"/>
        </p:nvSpPr>
        <p:spPr>
          <a:xfrm>
            <a:off x="11338957" y="6544079"/>
            <a:ext cx="8530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lang="ko-KR" altLang="en-US" sz="10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1E35E8E-02CE-4456-B943-212403C084F4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‹#›</a:t>
            </a:fld>
            <a:endParaRPr lang="en-US" dirty="0">
              <a:latin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00112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954E3-8714-469B-A8C5-56E04D1B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2ABA24-8AD2-487F-B73D-FE6FA0F54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 sz="280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 sz="24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569D35-FD13-48A4-A45A-9F0DDFF12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5333034-80D4-4AC0-A983-A9E485EA5F90}"/>
              </a:ext>
            </a:extLst>
          </p:cNvPr>
          <p:cNvGrpSpPr/>
          <p:nvPr userDrawn="1"/>
        </p:nvGrpSpPr>
        <p:grpSpPr>
          <a:xfrm>
            <a:off x="0" y="6537716"/>
            <a:ext cx="12192000" cy="383394"/>
            <a:chOff x="218901" y="6005702"/>
            <a:chExt cx="12192000" cy="38339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E021711-E91A-4692-80AB-D0BAC6B6E9C5}"/>
                </a:ext>
              </a:extLst>
            </p:cNvPr>
            <p:cNvSpPr/>
            <p:nvPr userDrawn="1"/>
          </p:nvSpPr>
          <p:spPr>
            <a:xfrm>
              <a:off x="218901" y="6066431"/>
              <a:ext cx="12192000" cy="25319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날짜 개체 틀 3">
              <a:extLst>
                <a:ext uri="{FF2B5EF4-FFF2-40B4-BE49-F238E27FC236}">
                  <a16:creationId xmlns:a16="http://schemas.microsoft.com/office/drawing/2014/main" id="{291F8502-0BE6-4828-8C8F-D1103A9CFD1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60970" y="6023971"/>
              <a:ext cx="89614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lang="ko-KR" altLang="en-US" sz="1000" kern="1200" smtClean="0">
                  <a:solidFill>
                    <a:schemeClr val="bg1"/>
                  </a:solidFill>
                  <a:latin typeface="+mn-ea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15CE52E4-4E58-4436-B072-E61B6F2B610E}" type="datetimeFigureOut">
                <a:rPr lang="en-US" altLang="ko-KR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pPr/>
                <a:t>4/5/2022</a:t>
              </a:fld>
              <a:endParaRPr lang="en-US" dirty="0"/>
            </a:p>
          </p:txBody>
        </p:sp>
        <p:sp>
          <p:nvSpPr>
            <p:cNvPr id="12" name="바닥글 개체 틀 4">
              <a:extLst>
                <a:ext uri="{FF2B5EF4-FFF2-40B4-BE49-F238E27FC236}">
                  <a16:creationId xmlns:a16="http://schemas.microsoft.com/office/drawing/2014/main" id="{55EF8E73-FEB1-4D8B-BA0F-658DCA910112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4257500" y="6014447"/>
              <a:ext cx="41148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lang="ko-KR" altLang="en-US" sz="1000" b="1" kern="120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나눔고딕" panose="020D0604000000000000" pitchFamily="50" charset="-127"/>
                </a:rPr>
                <a:t>ck.ac.kr</a:t>
              </a:r>
            </a:p>
          </p:txBody>
        </p:sp>
        <p:sp>
          <p:nvSpPr>
            <p:cNvPr id="13" name="슬라이드 번호 개체 틀 5">
              <a:extLst>
                <a:ext uri="{FF2B5EF4-FFF2-40B4-BE49-F238E27FC236}">
                  <a16:creationId xmlns:a16="http://schemas.microsoft.com/office/drawing/2014/main" id="{9DF27A7C-CF39-4C6D-B7CA-E795D648971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1557858" y="6005702"/>
              <a:ext cx="853043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r" defTabSz="914400" rtl="0" eaLnBrk="1" latinLnBrk="1" hangingPunct="1">
                <a:defRPr lang="ko-KR" altLang="en-US" sz="1000" b="1" kern="120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1E35E8E-02CE-4456-B943-212403C084F4}" type="slidenum">
                <a:rPr lang="en-US" altLang="ko-KR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pPr/>
                <a:t>‹#›</a:t>
              </a:fld>
              <a:endParaRPr lang="en-US" dirty="0">
                <a:latin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4839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CD50E-689E-4B59-B8ED-107A0F507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6A435E-525F-417F-BE24-1A2689046F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355A26-B131-461D-8393-E35B4DF9C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AB6CBC-D2B4-4CEC-8531-11B82FD9DA98}"/>
              </a:ext>
            </a:extLst>
          </p:cNvPr>
          <p:cNvGrpSpPr/>
          <p:nvPr userDrawn="1"/>
        </p:nvGrpSpPr>
        <p:grpSpPr>
          <a:xfrm>
            <a:off x="0" y="6537716"/>
            <a:ext cx="12192000" cy="383394"/>
            <a:chOff x="218901" y="6005702"/>
            <a:chExt cx="12192000" cy="38339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3F5ABE6-4944-44EA-9FE9-B4C6F3B38838}"/>
                </a:ext>
              </a:extLst>
            </p:cNvPr>
            <p:cNvSpPr/>
            <p:nvPr userDrawn="1"/>
          </p:nvSpPr>
          <p:spPr>
            <a:xfrm>
              <a:off x="218901" y="6066431"/>
              <a:ext cx="12192000" cy="25319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" name="날짜 개체 틀 3">
              <a:extLst>
                <a:ext uri="{FF2B5EF4-FFF2-40B4-BE49-F238E27FC236}">
                  <a16:creationId xmlns:a16="http://schemas.microsoft.com/office/drawing/2014/main" id="{34642553-CBBD-4E32-84B0-3318D42E4F8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60970" y="6023971"/>
              <a:ext cx="89614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lang="ko-KR" altLang="en-US" sz="1000" kern="1200" smtClean="0">
                  <a:solidFill>
                    <a:schemeClr val="bg1"/>
                  </a:solidFill>
                  <a:latin typeface="+mn-ea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15CE52E4-4E58-4436-B072-E61B6F2B610E}" type="datetimeFigureOut">
                <a:rPr lang="en-US" altLang="ko-KR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pPr/>
                <a:t>4/5/2022</a:t>
              </a:fld>
              <a:endParaRPr lang="en-US" dirty="0"/>
            </a:p>
          </p:txBody>
        </p:sp>
        <p:sp>
          <p:nvSpPr>
            <p:cNvPr id="13" name="바닥글 개체 틀 4">
              <a:extLst>
                <a:ext uri="{FF2B5EF4-FFF2-40B4-BE49-F238E27FC236}">
                  <a16:creationId xmlns:a16="http://schemas.microsoft.com/office/drawing/2014/main" id="{BDF05623-084B-4EC3-87BF-2846BFBB5E5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4257500" y="6014447"/>
              <a:ext cx="41148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lang="ko-KR" altLang="en-US" sz="1000" b="1" kern="120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나눔고딕" panose="020D0604000000000000" pitchFamily="50" charset="-127"/>
                </a:rPr>
                <a:t>ck.ac.kr</a:t>
              </a:r>
            </a:p>
          </p:txBody>
        </p:sp>
        <p:sp>
          <p:nvSpPr>
            <p:cNvPr id="14" name="슬라이드 번호 개체 틀 5">
              <a:extLst>
                <a:ext uri="{FF2B5EF4-FFF2-40B4-BE49-F238E27FC236}">
                  <a16:creationId xmlns:a16="http://schemas.microsoft.com/office/drawing/2014/main" id="{213CABE1-7763-4005-9306-833CF55507E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1557858" y="6005702"/>
              <a:ext cx="853043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r" defTabSz="914400" rtl="0" eaLnBrk="1" latinLnBrk="1" hangingPunct="1">
                <a:defRPr lang="ko-KR" altLang="en-US" sz="1000" b="1" kern="120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1E35E8E-02CE-4456-B943-212403C084F4}" type="slidenum">
                <a:rPr lang="en-US" altLang="ko-KR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pPr/>
                <a:t>‹#›</a:t>
              </a:fld>
              <a:endParaRPr lang="en-US" dirty="0">
                <a:latin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795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9BD08C-097C-456D-9748-EDACFB32D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EFF894-EF1E-463C-BD58-2D19A382D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2523FC1-3153-497C-AD79-463AC05B854F}"/>
              </a:ext>
            </a:extLst>
          </p:cNvPr>
          <p:cNvGrpSpPr/>
          <p:nvPr userDrawn="1"/>
        </p:nvGrpSpPr>
        <p:grpSpPr>
          <a:xfrm>
            <a:off x="0" y="6537716"/>
            <a:ext cx="12192000" cy="383394"/>
            <a:chOff x="218901" y="6005702"/>
            <a:chExt cx="12192000" cy="38339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7E96E57-F686-470B-AAF0-75591C95179A}"/>
                </a:ext>
              </a:extLst>
            </p:cNvPr>
            <p:cNvSpPr/>
            <p:nvPr userDrawn="1"/>
          </p:nvSpPr>
          <p:spPr>
            <a:xfrm>
              <a:off x="218901" y="6066431"/>
              <a:ext cx="12192000" cy="25319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날짜 개체 틀 3">
              <a:extLst>
                <a:ext uri="{FF2B5EF4-FFF2-40B4-BE49-F238E27FC236}">
                  <a16:creationId xmlns:a16="http://schemas.microsoft.com/office/drawing/2014/main" id="{1486389C-119D-4492-9BC4-12641A0E045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60970" y="6023971"/>
              <a:ext cx="89614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lang="ko-KR" altLang="en-US" sz="1000" kern="1200" smtClean="0">
                  <a:solidFill>
                    <a:schemeClr val="bg1"/>
                  </a:solidFill>
                  <a:latin typeface="+mn-ea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15CE52E4-4E58-4436-B072-E61B6F2B610E}" type="datetimeFigureOut">
                <a:rPr lang="en-US" altLang="ko-KR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pPr/>
                <a:t>4/5/2022</a:t>
              </a:fld>
              <a:endParaRPr lang="en-US" dirty="0"/>
            </a:p>
          </p:txBody>
        </p:sp>
        <p:sp>
          <p:nvSpPr>
            <p:cNvPr id="12" name="바닥글 개체 틀 4">
              <a:extLst>
                <a:ext uri="{FF2B5EF4-FFF2-40B4-BE49-F238E27FC236}">
                  <a16:creationId xmlns:a16="http://schemas.microsoft.com/office/drawing/2014/main" id="{E300A4B7-2F94-4C8D-9CB1-DA2BC396240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4257500" y="6014447"/>
              <a:ext cx="41148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lang="ko-KR" altLang="en-US" sz="1000" b="1" kern="120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나눔고딕" panose="020D0604000000000000" pitchFamily="50" charset="-127"/>
                </a:rPr>
                <a:t>ck.ac.kr</a:t>
              </a:r>
            </a:p>
          </p:txBody>
        </p:sp>
        <p:sp>
          <p:nvSpPr>
            <p:cNvPr id="13" name="슬라이드 번호 개체 틀 5">
              <a:extLst>
                <a:ext uri="{FF2B5EF4-FFF2-40B4-BE49-F238E27FC236}">
                  <a16:creationId xmlns:a16="http://schemas.microsoft.com/office/drawing/2014/main" id="{A271D037-A18F-4FC9-9DE0-DB1E24E4C90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1557858" y="6005702"/>
              <a:ext cx="853043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r" defTabSz="914400" rtl="0" eaLnBrk="1" latinLnBrk="1" hangingPunct="1">
                <a:defRPr lang="ko-KR" altLang="en-US" sz="1000" b="1" kern="120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1E35E8E-02CE-4456-B943-212403C084F4}" type="slidenum">
                <a:rPr lang="en-US" altLang="ko-KR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pPr/>
                <a:t>‹#›</a:t>
              </a:fld>
              <a:endParaRPr lang="en-US" dirty="0">
                <a:latin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42203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5D1484-C11F-4719-AFF1-180C6F27E8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DF308E-1D61-450C-A54C-B5B9FAC3B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AEA8B27-8323-4224-B3CA-A98A41BC223B}"/>
              </a:ext>
            </a:extLst>
          </p:cNvPr>
          <p:cNvGrpSpPr/>
          <p:nvPr userDrawn="1"/>
        </p:nvGrpSpPr>
        <p:grpSpPr>
          <a:xfrm>
            <a:off x="0" y="6537716"/>
            <a:ext cx="12192000" cy="383394"/>
            <a:chOff x="218901" y="6005702"/>
            <a:chExt cx="12192000" cy="38339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7D96104-19FF-4802-B909-27AE3F76BE05}"/>
                </a:ext>
              </a:extLst>
            </p:cNvPr>
            <p:cNvSpPr/>
            <p:nvPr userDrawn="1"/>
          </p:nvSpPr>
          <p:spPr>
            <a:xfrm>
              <a:off x="218901" y="6066431"/>
              <a:ext cx="12192000" cy="25319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날짜 개체 틀 3">
              <a:extLst>
                <a:ext uri="{FF2B5EF4-FFF2-40B4-BE49-F238E27FC236}">
                  <a16:creationId xmlns:a16="http://schemas.microsoft.com/office/drawing/2014/main" id="{0D35BC11-C1D4-4B10-9BF4-5111025E0C0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60970" y="6023971"/>
              <a:ext cx="89614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lang="ko-KR" altLang="en-US" sz="1000" kern="1200" smtClean="0">
                  <a:solidFill>
                    <a:schemeClr val="bg1"/>
                  </a:solidFill>
                  <a:latin typeface="+mn-ea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15CE52E4-4E58-4436-B072-E61B6F2B610E}" type="datetimeFigureOut">
                <a:rPr lang="en-US" altLang="ko-KR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pPr/>
                <a:t>4/5/2022</a:t>
              </a:fld>
              <a:endParaRPr lang="en-US" dirty="0"/>
            </a:p>
          </p:txBody>
        </p:sp>
        <p:sp>
          <p:nvSpPr>
            <p:cNvPr id="12" name="바닥글 개체 틀 4">
              <a:extLst>
                <a:ext uri="{FF2B5EF4-FFF2-40B4-BE49-F238E27FC236}">
                  <a16:creationId xmlns:a16="http://schemas.microsoft.com/office/drawing/2014/main" id="{E55E13E3-EC16-4490-BE41-C60A0D37A00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4257500" y="6014447"/>
              <a:ext cx="41148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lang="ko-KR" altLang="en-US" sz="1000" b="1" kern="120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나눔고딕" panose="020D0604000000000000" pitchFamily="50" charset="-127"/>
                </a:rPr>
                <a:t>ck.ac.kr</a:t>
              </a:r>
            </a:p>
          </p:txBody>
        </p:sp>
        <p:sp>
          <p:nvSpPr>
            <p:cNvPr id="13" name="슬라이드 번호 개체 틀 5">
              <a:extLst>
                <a:ext uri="{FF2B5EF4-FFF2-40B4-BE49-F238E27FC236}">
                  <a16:creationId xmlns:a16="http://schemas.microsoft.com/office/drawing/2014/main" id="{80A046E3-3E71-4AE1-8D1C-4444C6C854A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1557858" y="6005702"/>
              <a:ext cx="853043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r" defTabSz="914400" rtl="0" eaLnBrk="1" latinLnBrk="1" hangingPunct="1">
                <a:defRPr lang="ko-KR" altLang="en-US" sz="1000" b="1" kern="120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1E35E8E-02CE-4456-B943-212403C084F4}" type="slidenum">
                <a:rPr lang="en-US" altLang="ko-KR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pPr/>
                <a:t>‹#›</a:t>
              </a:fld>
              <a:endParaRPr lang="en-US" dirty="0">
                <a:latin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1656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F3630A9-AFD1-4856-AAED-EC0C0E723E12}"/>
              </a:ext>
            </a:extLst>
          </p:cNvPr>
          <p:cNvSpPr/>
          <p:nvPr userDrawn="1"/>
        </p:nvSpPr>
        <p:spPr>
          <a:xfrm>
            <a:off x="0" y="0"/>
            <a:ext cx="2119086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AB2BB8-FE2A-41E7-96B9-5A3DC7588F7B}"/>
              </a:ext>
            </a:extLst>
          </p:cNvPr>
          <p:cNvSpPr txBox="1"/>
          <p:nvPr userDrawn="1"/>
        </p:nvSpPr>
        <p:spPr>
          <a:xfrm>
            <a:off x="261257" y="274793"/>
            <a:ext cx="1683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Index</a:t>
            </a:r>
            <a:endParaRPr lang="ko-KR" altLang="en-US" sz="4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97075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F3630A9-AFD1-4856-AAED-EC0C0E723E12}"/>
              </a:ext>
            </a:extLst>
          </p:cNvPr>
          <p:cNvSpPr/>
          <p:nvPr userDrawn="1"/>
        </p:nvSpPr>
        <p:spPr>
          <a:xfrm>
            <a:off x="0" y="0"/>
            <a:ext cx="2119086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AB2BB8-FE2A-41E7-96B9-5A3DC7588F7B}"/>
              </a:ext>
            </a:extLst>
          </p:cNvPr>
          <p:cNvSpPr txBox="1"/>
          <p:nvPr userDrawn="1"/>
        </p:nvSpPr>
        <p:spPr>
          <a:xfrm>
            <a:off x="261257" y="274793"/>
            <a:ext cx="1683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Index</a:t>
            </a:r>
            <a:endParaRPr lang="ko-KR" altLang="en-US" sz="4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3EBB506-6988-4AA1-A16A-00877FC2CC41}"/>
              </a:ext>
            </a:extLst>
          </p:cNvPr>
          <p:cNvGrpSpPr/>
          <p:nvPr userDrawn="1"/>
        </p:nvGrpSpPr>
        <p:grpSpPr>
          <a:xfrm>
            <a:off x="2916262" y="647786"/>
            <a:ext cx="7061890" cy="5222558"/>
            <a:chOff x="2668612" y="735058"/>
            <a:chExt cx="7061890" cy="522255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ECC6306-369E-4ECC-A63C-3CA630D76CBE}"/>
                </a:ext>
              </a:extLst>
            </p:cNvPr>
            <p:cNvSpPr txBox="1"/>
            <p:nvPr/>
          </p:nvSpPr>
          <p:spPr>
            <a:xfrm>
              <a:off x="3387395" y="735058"/>
              <a:ext cx="24214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Title1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F87BB9BA-80A8-4114-9D89-831DCA655C4C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>
              <a:off x="3314946" y="1381390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01AC887-E2CD-452D-9156-3B0A7F8D9F8B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3314946" y="2444660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75414F2-97CF-4C11-93BC-D5BD9D5486BF}"/>
                </a:ext>
              </a:extLst>
            </p:cNvPr>
            <p:cNvSpPr txBox="1"/>
            <p:nvPr/>
          </p:nvSpPr>
          <p:spPr>
            <a:xfrm>
              <a:off x="3387394" y="1798327"/>
              <a:ext cx="32397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Title2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5767A52F-E083-4F09-A0BA-E6D3686E8C43}"/>
                </a:ext>
              </a:extLst>
            </p:cNvPr>
            <p:cNvCxnSpPr>
              <a:cxnSpLocks/>
            </p:cNvCxnSpPr>
            <p:nvPr/>
          </p:nvCxnSpPr>
          <p:spPr>
            <a:xfrm>
              <a:off x="3314946" y="3507927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4579DC1-8591-4325-9055-FC3E340616BB}"/>
                </a:ext>
              </a:extLst>
            </p:cNvPr>
            <p:cNvSpPr txBox="1"/>
            <p:nvPr/>
          </p:nvSpPr>
          <p:spPr>
            <a:xfrm>
              <a:off x="3387394" y="2861594"/>
              <a:ext cx="32397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Title3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4A588D27-07A1-4CD0-BF0F-4BDD5917B052}"/>
                </a:ext>
              </a:extLst>
            </p:cNvPr>
            <p:cNvCxnSpPr>
              <a:cxnSpLocks/>
            </p:cNvCxnSpPr>
            <p:nvPr/>
          </p:nvCxnSpPr>
          <p:spPr>
            <a:xfrm>
              <a:off x="3314946" y="4571191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D8904AD-AF7B-4DB1-81EE-4F7FAF5E0BFD}"/>
                </a:ext>
              </a:extLst>
            </p:cNvPr>
            <p:cNvSpPr txBox="1"/>
            <p:nvPr/>
          </p:nvSpPr>
          <p:spPr>
            <a:xfrm>
              <a:off x="3387394" y="3924858"/>
              <a:ext cx="32397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Title4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01D69E74-970D-4586-BF9A-9BF09271BC0D}"/>
                </a:ext>
              </a:extLst>
            </p:cNvPr>
            <p:cNvCxnSpPr>
              <a:cxnSpLocks/>
            </p:cNvCxnSpPr>
            <p:nvPr/>
          </p:nvCxnSpPr>
          <p:spPr>
            <a:xfrm>
              <a:off x="3314946" y="5634452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D7E26E6-830D-4FA6-BF41-7000351F410E}"/>
                </a:ext>
              </a:extLst>
            </p:cNvPr>
            <p:cNvSpPr txBox="1"/>
            <p:nvPr/>
          </p:nvSpPr>
          <p:spPr>
            <a:xfrm>
              <a:off x="3387394" y="4988119"/>
              <a:ext cx="63431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Title5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5CF1E38B-E133-4D39-AED9-A3ADB11F8726}"/>
                </a:ext>
              </a:extLst>
            </p:cNvPr>
            <p:cNvGrpSpPr/>
            <p:nvPr/>
          </p:nvGrpSpPr>
          <p:grpSpPr>
            <a:xfrm>
              <a:off x="2668612" y="1058224"/>
              <a:ext cx="646334" cy="4899392"/>
              <a:chOff x="1643950" y="1354720"/>
              <a:chExt cx="646334" cy="4899392"/>
            </a:xfrm>
          </p:grpSpPr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CD61D32C-2434-445D-9D5C-EA64E0F59EB3}"/>
                  </a:ext>
                </a:extLst>
              </p:cNvPr>
              <p:cNvCxnSpPr>
                <a:stCxn id="22" idx="2"/>
                <a:endCxn id="23" idx="0"/>
              </p:cNvCxnSpPr>
              <p:nvPr/>
            </p:nvCxnSpPr>
            <p:spPr>
              <a:xfrm>
                <a:off x="1967117" y="2001051"/>
                <a:ext cx="0" cy="416939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D3DB6EBC-6424-442A-B3A4-050D6252A39E}"/>
                  </a:ext>
                </a:extLst>
              </p:cNvPr>
              <p:cNvSpPr/>
              <p:nvPr/>
            </p:nvSpPr>
            <p:spPr>
              <a:xfrm>
                <a:off x="1643950" y="1354720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1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920D775-733F-4FF3-92B3-B2B1CFAA2988}"/>
                  </a:ext>
                </a:extLst>
              </p:cNvPr>
              <p:cNvSpPr/>
              <p:nvPr/>
            </p:nvSpPr>
            <p:spPr>
              <a:xfrm>
                <a:off x="1643950" y="2417990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2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6D974E1F-4275-401B-A43E-C131B82BEA03}"/>
                  </a:ext>
                </a:extLst>
              </p:cNvPr>
              <p:cNvCxnSpPr>
                <a:stCxn id="23" idx="2"/>
                <a:endCxn id="25" idx="0"/>
              </p:cNvCxnSpPr>
              <p:nvPr/>
            </p:nvCxnSpPr>
            <p:spPr>
              <a:xfrm>
                <a:off x="1967117" y="3064321"/>
                <a:ext cx="0" cy="416935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5FA732D2-6909-4883-9B80-96C43D6E2988}"/>
                  </a:ext>
                </a:extLst>
              </p:cNvPr>
              <p:cNvSpPr/>
              <p:nvPr/>
            </p:nvSpPr>
            <p:spPr>
              <a:xfrm>
                <a:off x="1643950" y="3481256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3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68FB2127-A7E5-4C72-A144-2E1F28FE2C12}"/>
                  </a:ext>
                </a:extLst>
              </p:cNvPr>
              <p:cNvSpPr/>
              <p:nvPr/>
            </p:nvSpPr>
            <p:spPr>
              <a:xfrm>
                <a:off x="1643950" y="4544520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4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0D32D71A-C1BF-4D11-A7CF-F70F71D2A48B}"/>
                  </a:ext>
                </a:extLst>
              </p:cNvPr>
              <p:cNvCxnSpPr>
                <a:stCxn id="25" idx="2"/>
                <a:endCxn id="26" idx="0"/>
              </p:cNvCxnSpPr>
              <p:nvPr/>
            </p:nvCxnSpPr>
            <p:spPr>
              <a:xfrm>
                <a:off x="1967117" y="4127587"/>
                <a:ext cx="0" cy="416933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BF860A10-65FA-4461-83D5-F8AA958ED152}"/>
                  </a:ext>
                </a:extLst>
              </p:cNvPr>
              <p:cNvSpPr/>
              <p:nvPr/>
            </p:nvSpPr>
            <p:spPr>
              <a:xfrm>
                <a:off x="1643950" y="5607781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5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E1F8F4C5-1B29-4F1E-967C-94215B098CE5}"/>
                  </a:ext>
                </a:extLst>
              </p:cNvPr>
              <p:cNvCxnSpPr>
                <a:stCxn id="26" idx="2"/>
                <a:endCxn id="28" idx="0"/>
              </p:cNvCxnSpPr>
              <p:nvPr/>
            </p:nvCxnSpPr>
            <p:spPr>
              <a:xfrm>
                <a:off x="1967117" y="5190851"/>
                <a:ext cx="0" cy="416930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708862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F3630A9-AFD1-4856-AAED-EC0C0E723E12}"/>
              </a:ext>
            </a:extLst>
          </p:cNvPr>
          <p:cNvSpPr/>
          <p:nvPr userDrawn="1"/>
        </p:nvSpPr>
        <p:spPr>
          <a:xfrm>
            <a:off x="0" y="0"/>
            <a:ext cx="2119086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AB2BB8-FE2A-41E7-96B9-5A3DC7588F7B}"/>
              </a:ext>
            </a:extLst>
          </p:cNvPr>
          <p:cNvSpPr txBox="1"/>
          <p:nvPr userDrawn="1"/>
        </p:nvSpPr>
        <p:spPr>
          <a:xfrm>
            <a:off x="261257" y="274793"/>
            <a:ext cx="1683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Index</a:t>
            </a:r>
            <a:endParaRPr lang="ko-KR" altLang="en-US" sz="4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4CD25D1-D4B4-42AE-A6AC-8C589B311374}"/>
              </a:ext>
            </a:extLst>
          </p:cNvPr>
          <p:cNvGrpSpPr/>
          <p:nvPr userDrawn="1"/>
        </p:nvGrpSpPr>
        <p:grpSpPr>
          <a:xfrm>
            <a:off x="2916262" y="647786"/>
            <a:ext cx="7061890" cy="5422431"/>
            <a:chOff x="2916262" y="647786"/>
            <a:chExt cx="7061890" cy="542243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C3EBB506-6988-4AA1-A16A-00877FC2CC41}"/>
                </a:ext>
              </a:extLst>
            </p:cNvPr>
            <p:cNvGrpSpPr/>
            <p:nvPr userDrawn="1"/>
          </p:nvGrpSpPr>
          <p:grpSpPr>
            <a:xfrm>
              <a:off x="2916262" y="647786"/>
              <a:ext cx="7061890" cy="5222558"/>
              <a:chOff x="2668612" y="735058"/>
              <a:chExt cx="7061890" cy="5222558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ECC6306-369E-4ECC-A63C-3CA630D76CBE}"/>
                  </a:ext>
                </a:extLst>
              </p:cNvPr>
              <p:cNvSpPr txBox="1"/>
              <p:nvPr/>
            </p:nvSpPr>
            <p:spPr>
              <a:xfrm>
                <a:off x="3387395" y="735058"/>
                <a:ext cx="24214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Title1</a:t>
                </a:r>
                <a:endParaRPr lang="ko-KR" altLang="en-US" sz="36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F87BB9BA-80A8-4114-9D89-831DCA655C4C}"/>
                  </a:ext>
                </a:extLst>
              </p:cNvPr>
              <p:cNvCxnSpPr>
                <a:cxnSpLocks/>
                <a:stCxn id="22" idx="3"/>
              </p:cNvCxnSpPr>
              <p:nvPr/>
            </p:nvCxnSpPr>
            <p:spPr>
              <a:xfrm>
                <a:off x="3314946" y="1381390"/>
                <a:ext cx="6053616" cy="0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801AC887-E2CD-452D-9156-3B0A7F8D9F8B}"/>
                  </a:ext>
                </a:extLst>
              </p:cNvPr>
              <p:cNvCxnSpPr>
                <a:cxnSpLocks/>
                <a:stCxn id="23" idx="3"/>
              </p:cNvCxnSpPr>
              <p:nvPr/>
            </p:nvCxnSpPr>
            <p:spPr>
              <a:xfrm>
                <a:off x="3314946" y="2444660"/>
                <a:ext cx="6053616" cy="0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75414F2-97CF-4C11-93BC-D5BD9D5486BF}"/>
                  </a:ext>
                </a:extLst>
              </p:cNvPr>
              <p:cNvSpPr txBox="1"/>
              <p:nvPr/>
            </p:nvSpPr>
            <p:spPr>
              <a:xfrm>
                <a:off x="3387394" y="1798327"/>
                <a:ext cx="32397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Title2</a:t>
                </a:r>
                <a:endParaRPr lang="ko-KR" altLang="en-US" sz="36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5767A52F-E083-4F09-A0BA-E6D3686E8C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14946" y="3507927"/>
                <a:ext cx="6053616" cy="0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579DC1-8591-4325-9055-FC3E340616BB}"/>
                  </a:ext>
                </a:extLst>
              </p:cNvPr>
              <p:cNvSpPr txBox="1"/>
              <p:nvPr/>
            </p:nvSpPr>
            <p:spPr>
              <a:xfrm>
                <a:off x="3387394" y="2861594"/>
                <a:ext cx="32397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Title3</a:t>
                </a:r>
                <a:endParaRPr lang="ko-KR" altLang="en-US" sz="36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4A588D27-07A1-4CD0-BF0F-4BDD5917B0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14946" y="4571191"/>
                <a:ext cx="6053616" cy="0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D8904AD-AF7B-4DB1-81EE-4F7FAF5E0BFD}"/>
                  </a:ext>
                </a:extLst>
              </p:cNvPr>
              <p:cNvSpPr txBox="1"/>
              <p:nvPr/>
            </p:nvSpPr>
            <p:spPr>
              <a:xfrm>
                <a:off x="3387394" y="3924858"/>
                <a:ext cx="32397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Title4</a:t>
                </a:r>
                <a:endParaRPr lang="ko-KR" altLang="en-US" sz="36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01D69E74-970D-4586-BF9A-9BF09271BC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14946" y="5634452"/>
                <a:ext cx="6053616" cy="0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D7E26E6-830D-4FA6-BF41-7000351F410E}"/>
                  </a:ext>
                </a:extLst>
              </p:cNvPr>
              <p:cNvSpPr txBox="1"/>
              <p:nvPr/>
            </p:nvSpPr>
            <p:spPr>
              <a:xfrm>
                <a:off x="3387394" y="4988119"/>
                <a:ext cx="63431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Title5</a:t>
                </a:r>
                <a:endParaRPr lang="ko-KR" altLang="en-US" sz="36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5CF1E38B-E133-4D39-AED9-A3ADB11F8726}"/>
                  </a:ext>
                </a:extLst>
              </p:cNvPr>
              <p:cNvGrpSpPr/>
              <p:nvPr/>
            </p:nvGrpSpPr>
            <p:grpSpPr>
              <a:xfrm>
                <a:off x="2668612" y="1058224"/>
                <a:ext cx="646334" cy="4899392"/>
                <a:chOff x="1643950" y="1354720"/>
                <a:chExt cx="646334" cy="4899392"/>
              </a:xfrm>
            </p:grpSpPr>
            <p:cxnSp>
              <p:nvCxnSpPr>
                <p:cNvPr id="21" name="직선 연결선 20">
                  <a:extLst>
                    <a:ext uri="{FF2B5EF4-FFF2-40B4-BE49-F238E27FC236}">
                      <a16:creationId xmlns:a16="http://schemas.microsoft.com/office/drawing/2014/main" id="{CD61D32C-2434-445D-9D5C-EA64E0F59EB3}"/>
                    </a:ext>
                  </a:extLst>
                </p:cNvPr>
                <p:cNvCxnSpPr>
                  <a:stCxn id="22" idx="2"/>
                  <a:endCxn id="23" idx="0"/>
                </p:cNvCxnSpPr>
                <p:nvPr/>
              </p:nvCxnSpPr>
              <p:spPr>
                <a:xfrm>
                  <a:off x="1967117" y="2001051"/>
                  <a:ext cx="0" cy="416939"/>
                </a:xfrm>
                <a:prstGeom prst="line">
                  <a:avLst/>
                </a:prstGeom>
                <a:ln w="635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D3DB6EBC-6424-442A-B3A4-050D6252A39E}"/>
                    </a:ext>
                  </a:extLst>
                </p:cNvPr>
                <p:cNvSpPr/>
                <p:nvPr/>
              </p:nvSpPr>
              <p:spPr>
                <a:xfrm>
                  <a:off x="1643950" y="1354720"/>
                  <a:ext cx="646334" cy="646331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200" b="1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1</a:t>
                  </a:r>
                  <a:endParaRPr lang="ko-KR" altLang="en-US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B920D775-733F-4FF3-92B3-B2B1CFAA2988}"/>
                    </a:ext>
                  </a:extLst>
                </p:cNvPr>
                <p:cNvSpPr/>
                <p:nvPr/>
              </p:nvSpPr>
              <p:spPr>
                <a:xfrm>
                  <a:off x="1643950" y="2417990"/>
                  <a:ext cx="646334" cy="646331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200" b="1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2</a:t>
                  </a:r>
                  <a:endParaRPr lang="ko-KR" altLang="en-US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cxnSp>
              <p:nvCxnSpPr>
                <p:cNvPr id="24" name="직선 연결선 23">
                  <a:extLst>
                    <a:ext uri="{FF2B5EF4-FFF2-40B4-BE49-F238E27FC236}">
                      <a16:creationId xmlns:a16="http://schemas.microsoft.com/office/drawing/2014/main" id="{6D974E1F-4275-401B-A43E-C131B82BEA03}"/>
                    </a:ext>
                  </a:extLst>
                </p:cNvPr>
                <p:cNvCxnSpPr>
                  <a:stCxn id="23" idx="2"/>
                  <a:endCxn id="25" idx="0"/>
                </p:cNvCxnSpPr>
                <p:nvPr/>
              </p:nvCxnSpPr>
              <p:spPr>
                <a:xfrm>
                  <a:off x="1967117" y="3064321"/>
                  <a:ext cx="0" cy="416935"/>
                </a:xfrm>
                <a:prstGeom prst="line">
                  <a:avLst/>
                </a:prstGeom>
                <a:ln w="635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5FA732D2-6909-4883-9B80-96C43D6E2988}"/>
                    </a:ext>
                  </a:extLst>
                </p:cNvPr>
                <p:cNvSpPr/>
                <p:nvPr/>
              </p:nvSpPr>
              <p:spPr>
                <a:xfrm>
                  <a:off x="1643950" y="3481256"/>
                  <a:ext cx="646334" cy="646331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200" b="1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3</a:t>
                  </a:r>
                  <a:endParaRPr lang="ko-KR" altLang="en-US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68FB2127-A7E5-4C72-A144-2E1F28FE2C12}"/>
                    </a:ext>
                  </a:extLst>
                </p:cNvPr>
                <p:cNvSpPr/>
                <p:nvPr/>
              </p:nvSpPr>
              <p:spPr>
                <a:xfrm>
                  <a:off x="1643950" y="4544520"/>
                  <a:ext cx="646334" cy="646331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200" b="1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4</a:t>
                  </a:r>
                  <a:endParaRPr lang="ko-KR" altLang="en-US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0D32D71A-C1BF-4D11-A7CF-F70F71D2A48B}"/>
                    </a:ext>
                  </a:extLst>
                </p:cNvPr>
                <p:cNvCxnSpPr>
                  <a:stCxn id="25" idx="2"/>
                  <a:endCxn id="26" idx="0"/>
                </p:cNvCxnSpPr>
                <p:nvPr/>
              </p:nvCxnSpPr>
              <p:spPr>
                <a:xfrm>
                  <a:off x="1967117" y="4127587"/>
                  <a:ext cx="0" cy="416933"/>
                </a:xfrm>
                <a:prstGeom prst="line">
                  <a:avLst/>
                </a:prstGeom>
                <a:ln w="635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BF860A10-65FA-4461-83D5-F8AA958ED152}"/>
                    </a:ext>
                  </a:extLst>
                </p:cNvPr>
                <p:cNvSpPr/>
                <p:nvPr/>
              </p:nvSpPr>
              <p:spPr>
                <a:xfrm>
                  <a:off x="1643950" y="5607781"/>
                  <a:ext cx="646334" cy="646331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200" b="1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5</a:t>
                  </a:r>
                  <a:endParaRPr lang="ko-KR" altLang="en-US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cxnSp>
              <p:nvCxnSpPr>
                <p:cNvPr id="29" name="직선 연결선 28">
                  <a:extLst>
                    <a:ext uri="{FF2B5EF4-FFF2-40B4-BE49-F238E27FC236}">
                      <a16:creationId xmlns:a16="http://schemas.microsoft.com/office/drawing/2014/main" id="{E1F8F4C5-1B29-4F1E-967C-94215B098CE5}"/>
                    </a:ext>
                  </a:extLst>
                </p:cNvPr>
                <p:cNvCxnSpPr>
                  <a:stCxn id="26" idx="2"/>
                  <a:endCxn id="28" idx="0"/>
                </p:cNvCxnSpPr>
                <p:nvPr/>
              </p:nvCxnSpPr>
              <p:spPr>
                <a:xfrm>
                  <a:off x="1967117" y="5190851"/>
                  <a:ext cx="0" cy="416930"/>
                </a:xfrm>
                <a:prstGeom prst="line">
                  <a:avLst/>
                </a:prstGeom>
                <a:ln w="635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3499068F-789C-41B5-B62D-533629834776}"/>
                </a:ext>
              </a:extLst>
            </p:cNvPr>
            <p:cNvGrpSpPr/>
            <p:nvPr userDrawn="1"/>
          </p:nvGrpSpPr>
          <p:grpSpPr>
            <a:xfrm>
              <a:off x="3802839" y="1288752"/>
              <a:ext cx="3556138" cy="523220"/>
              <a:chOff x="3812911" y="1312822"/>
              <a:chExt cx="3556138" cy="523220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2B14420-5A0A-481F-9B50-4C14210490A7}"/>
                  </a:ext>
                </a:extLst>
              </p:cNvPr>
              <p:cNvSpPr txBox="1"/>
              <p:nvPr/>
            </p:nvSpPr>
            <p:spPr>
              <a:xfrm>
                <a:off x="3812911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Subtitle1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6F071EC-6E99-4D76-8C7A-8F2D6A5D6E26}"/>
                  </a:ext>
                </a:extLst>
              </p:cNvPr>
              <p:cNvSpPr txBox="1"/>
              <p:nvPr/>
            </p:nvSpPr>
            <p:spPr>
              <a:xfrm>
                <a:off x="4710880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Subtitle2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DED7433-BD8D-449F-84B6-94B2A160864E}"/>
                  </a:ext>
                </a:extLst>
              </p:cNvPr>
              <p:cNvSpPr txBox="1"/>
              <p:nvPr/>
            </p:nvSpPr>
            <p:spPr>
              <a:xfrm>
                <a:off x="5601052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Subtitle3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6C6AF3F-6315-4C3B-85CE-14B5E18EB5F5}"/>
                  </a:ext>
                </a:extLst>
              </p:cNvPr>
              <p:cNvSpPr txBox="1"/>
              <p:nvPr/>
            </p:nvSpPr>
            <p:spPr>
              <a:xfrm>
                <a:off x="6499021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Subtitle4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74263FBA-390F-44DA-A850-0B8383622D26}"/>
                </a:ext>
              </a:extLst>
            </p:cNvPr>
            <p:cNvGrpSpPr/>
            <p:nvPr userDrawn="1"/>
          </p:nvGrpSpPr>
          <p:grpSpPr>
            <a:xfrm>
              <a:off x="3802839" y="2353972"/>
              <a:ext cx="3556138" cy="523220"/>
              <a:chOff x="3812911" y="1312822"/>
              <a:chExt cx="3556138" cy="523220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99B693E-6F8A-41EB-AFFB-B27FC230B2D8}"/>
                  </a:ext>
                </a:extLst>
              </p:cNvPr>
              <p:cNvSpPr txBox="1"/>
              <p:nvPr/>
            </p:nvSpPr>
            <p:spPr>
              <a:xfrm>
                <a:off x="3812911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Subtitle1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3281D95-9175-4D1F-BA08-EB1FF0DDE2F5}"/>
                  </a:ext>
                </a:extLst>
              </p:cNvPr>
              <p:cNvSpPr txBox="1"/>
              <p:nvPr/>
            </p:nvSpPr>
            <p:spPr>
              <a:xfrm>
                <a:off x="4710880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Subtitle2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98A5A53-84C5-48EC-85C4-04266521DE2D}"/>
                  </a:ext>
                </a:extLst>
              </p:cNvPr>
              <p:cNvSpPr txBox="1"/>
              <p:nvPr/>
            </p:nvSpPr>
            <p:spPr>
              <a:xfrm>
                <a:off x="5601052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Subtitle3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750E6C3-656F-44CB-98CD-75DE5CD89440}"/>
                  </a:ext>
                </a:extLst>
              </p:cNvPr>
              <p:cNvSpPr txBox="1"/>
              <p:nvPr/>
            </p:nvSpPr>
            <p:spPr>
              <a:xfrm>
                <a:off x="6499021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Subtitle4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F095116F-25DE-4247-898D-6871A47122BC}"/>
                </a:ext>
              </a:extLst>
            </p:cNvPr>
            <p:cNvGrpSpPr/>
            <p:nvPr userDrawn="1"/>
          </p:nvGrpSpPr>
          <p:grpSpPr>
            <a:xfrm>
              <a:off x="3812911" y="3416899"/>
              <a:ext cx="3556138" cy="523220"/>
              <a:chOff x="3812911" y="1312822"/>
              <a:chExt cx="3556138" cy="523220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40E6475-64A3-4A74-B425-56ED84130A95}"/>
                  </a:ext>
                </a:extLst>
              </p:cNvPr>
              <p:cNvSpPr txBox="1"/>
              <p:nvPr/>
            </p:nvSpPr>
            <p:spPr>
              <a:xfrm>
                <a:off x="3812911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Subtitle1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0D58B04-0471-4FE8-A6BF-086D392F58E2}"/>
                  </a:ext>
                </a:extLst>
              </p:cNvPr>
              <p:cNvSpPr txBox="1"/>
              <p:nvPr/>
            </p:nvSpPr>
            <p:spPr>
              <a:xfrm>
                <a:off x="4710880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Subtitle2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73F4A34-10D6-44AD-A1D1-F6385BC46DF3}"/>
                  </a:ext>
                </a:extLst>
              </p:cNvPr>
              <p:cNvSpPr txBox="1"/>
              <p:nvPr/>
            </p:nvSpPr>
            <p:spPr>
              <a:xfrm>
                <a:off x="5601052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Subtitle3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94648E0-CF8D-4C2B-9FAF-D40A76ACED0E}"/>
                  </a:ext>
                </a:extLst>
              </p:cNvPr>
              <p:cNvSpPr txBox="1"/>
              <p:nvPr/>
            </p:nvSpPr>
            <p:spPr>
              <a:xfrm>
                <a:off x="6499021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Subtitle4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CBC098EA-47E8-4B37-AD8C-4EB09A347D6E}"/>
                </a:ext>
              </a:extLst>
            </p:cNvPr>
            <p:cNvGrpSpPr/>
            <p:nvPr userDrawn="1"/>
          </p:nvGrpSpPr>
          <p:grpSpPr>
            <a:xfrm>
              <a:off x="3802839" y="4483734"/>
              <a:ext cx="3556138" cy="523220"/>
              <a:chOff x="3812911" y="1312822"/>
              <a:chExt cx="3556138" cy="523220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29BCD21-DC5B-4B34-966F-64F07EDC0008}"/>
                  </a:ext>
                </a:extLst>
              </p:cNvPr>
              <p:cNvSpPr txBox="1"/>
              <p:nvPr/>
            </p:nvSpPr>
            <p:spPr>
              <a:xfrm>
                <a:off x="3812911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Subtitle1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2CB8E18-C983-45B1-BDA2-30A292DF1D47}"/>
                  </a:ext>
                </a:extLst>
              </p:cNvPr>
              <p:cNvSpPr txBox="1"/>
              <p:nvPr/>
            </p:nvSpPr>
            <p:spPr>
              <a:xfrm>
                <a:off x="4710880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Subtitle2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44F97C6-B61F-4C7F-B9CE-21BF52E6BF1B}"/>
                  </a:ext>
                </a:extLst>
              </p:cNvPr>
              <p:cNvSpPr txBox="1"/>
              <p:nvPr/>
            </p:nvSpPr>
            <p:spPr>
              <a:xfrm>
                <a:off x="5601052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Subtitle3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D9EC8F8-F874-4CAE-8751-D7B9B38BC0D1}"/>
                  </a:ext>
                </a:extLst>
              </p:cNvPr>
              <p:cNvSpPr txBox="1"/>
              <p:nvPr/>
            </p:nvSpPr>
            <p:spPr>
              <a:xfrm>
                <a:off x="6499021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Subtitle4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26F76554-DF11-4426-99D6-B3F84FB2F742}"/>
                </a:ext>
              </a:extLst>
            </p:cNvPr>
            <p:cNvGrpSpPr/>
            <p:nvPr userDrawn="1"/>
          </p:nvGrpSpPr>
          <p:grpSpPr>
            <a:xfrm>
              <a:off x="3792767" y="5546997"/>
              <a:ext cx="3556138" cy="523220"/>
              <a:chOff x="3812911" y="1312822"/>
              <a:chExt cx="3556138" cy="523220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9222E68-6D38-4248-888B-94CA341624CF}"/>
                  </a:ext>
                </a:extLst>
              </p:cNvPr>
              <p:cNvSpPr txBox="1"/>
              <p:nvPr/>
            </p:nvSpPr>
            <p:spPr>
              <a:xfrm>
                <a:off x="3812911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Subtitle1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52E47F8-1E09-4717-A477-24F4B9991F1E}"/>
                  </a:ext>
                </a:extLst>
              </p:cNvPr>
              <p:cNvSpPr txBox="1"/>
              <p:nvPr/>
            </p:nvSpPr>
            <p:spPr>
              <a:xfrm>
                <a:off x="4710880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Subtitle2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87A8943-A84A-4A42-B0A6-AA4E3F436FC5}"/>
                  </a:ext>
                </a:extLst>
              </p:cNvPr>
              <p:cNvSpPr txBox="1"/>
              <p:nvPr/>
            </p:nvSpPr>
            <p:spPr>
              <a:xfrm>
                <a:off x="5601052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Subtitle3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505E2B0-6C79-474B-A643-4FA677885654}"/>
                  </a:ext>
                </a:extLst>
              </p:cNvPr>
              <p:cNvSpPr txBox="1"/>
              <p:nvPr/>
            </p:nvSpPr>
            <p:spPr>
              <a:xfrm>
                <a:off x="6499021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Subtitle4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2674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F3630A9-AFD1-4856-AAED-EC0C0E723E12}"/>
              </a:ext>
            </a:extLst>
          </p:cNvPr>
          <p:cNvSpPr/>
          <p:nvPr userDrawn="1"/>
        </p:nvSpPr>
        <p:spPr>
          <a:xfrm>
            <a:off x="0" y="0"/>
            <a:ext cx="2119086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AB2BB8-FE2A-41E7-96B9-5A3DC7588F7B}"/>
              </a:ext>
            </a:extLst>
          </p:cNvPr>
          <p:cNvSpPr txBox="1"/>
          <p:nvPr userDrawn="1"/>
        </p:nvSpPr>
        <p:spPr>
          <a:xfrm>
            <a:off x="261257" y="274793"/>
            <a:ext cx="1683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Index</a:t>
            </a:r>
            <a:endParaRPr lang="ko-KR" altLang="en-US" sz="4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3EBB506-6988-4AA1-A16A-00877FC2CC41}"/>
              </a:ext>
            </a:extLst>
          </p:cNvPr>
          <p:cNvGrpSpPr/>
          <p:nvPr userDrawn="1"/>
        </p:nvGrpSpPr>
        <p:grpSpPr>
          <a:xfrm>
            <a:off x="2916262" y="647786"/>
            <a:ext cx="7061890" cy="5222558"/>
            <a:chOff x="2668612" y="735058"/>
            <a:chExt cx="7061890" cy="522255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ECC6306-369E-4ECC-A63C-3CA630D76CBE}"/>
                </a:ext>
              </a:extLst>
            </p:cNvPr>
            <p:cNvSpPr txBox="1"/>
            <p:nvPr/>
          </p:nvSpPr>
          <p:spPr>
            <a:xfrm>
              <a:off x="3387395" y="735058"/>
              <a:ext cx="24214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Abstract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F87BB9BA-80A8-4114-9D89-831DCA655C4C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>
              <a:off x="3314946" y="1381390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01AC887-E2CD-452D-9156-3B0A7F8D9F8B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3314946" y="2444660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75414F2-97CF-4C11-93BC-D5BD9D5486BF}"/>
                </a:ext>
              </a:extLst>
            </p:cNvPr>
            <p:cNvSpPr txBox="1"/>
            <p:nvPr/>
          </p:nvSpPr>
          <p:spPr>
            <a:xfrm>
              <a:off x="3387394" y="1798327"/>
              <a:ext cx="32397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Introduction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5767A52F-E083-4F09-A0BA-E6D3686E8C43}"/>
                </a:ext>
              </a:extLst>
            </p:cNvPr>
            <p:cNvCxnSpPr>
              <a:cxnSpLocks/>
            </p:cNvCxnSpPr>
            <p:nvPr/>
          </p:nvCxnSpPr>
          <p:spPr>
            <a:xfrm>
              <a:off x="3314946" y="3507927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4579DC1-8591-4325-9055-FC3E340616BB}"/>
                </a:ext>
              </a:extLst>
            </p:cNvPr>
            <p:cNvSpPr txBox="1"/>
            <p:nvPr/>
          </p:nvSpPr>
          <p:spPr>
            <a:xfrm>
              <a:off x="3387394" y="2861594"/>
              <a:ext cx="32397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Approach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4A588D27-07A1-4CD0-BF0F-4BDD5917B052}"/>
                </a:ext>
              </a:extLst>
            </p:cNvPr>
            <p:cNvCxnSpPr>
              <a:cxnSpLocks/>
            </p:cNvCxnSpPr>
            <p:nvPr/>
          </p:nvCxnSpPr>
          <p:spPr>
            <a:xfrm>
              <a:off x="3314946" y="4571191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D8904AD-AF7B-4DB1-81EE-4F7FAF5E0BFD}"/>
                </a:ext>
              </a:extLst>
            </p:cNvPr>
            <p:cNvSpPr txBox="1"/>
            <p:nvPr/>
          </p:nvSpPr>
          <p:spPr>
            <a:xfrm>
              <a:off x="3387394" y="3924858"/>
              <a:ext cx="32397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Application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01D69E74-970D-4586-BF9A-9BF09271BC0D}"/>
                </a:ext>
              </a:extLst>
            </p:cNvPr>
            <p:cNvCxnSpPr>
              <a:cxnSpLocks/>
            </p:cNvCxnSpPr>
            <p:nvPr/>
          </p:nvCxnSpPr>
          <p:spPr>
            <a:xfrm>
              <a:off x="3314946" y="5634452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D7E26E6-830D-4FA6-BF41-7000351F410E}"/>
                </a:ext>
              </a:extLst>
            </p:cNvPr>
            <p:cNvSpPr txBox="1"/>
            <p:nvPr/>
          </p:nvSpPr>
          <p:spPr>
            <a:xfrm>
              <a:off x="3387394" y="4988119"/>
              <a:ext cx="63431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Limitation &amp; Future Work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5CF1E38B-E133-4D39-AED9-A3ADB11F8726}"/>
                </a:ext>
              </a:extLst>
            </p:cNvPr>
            <p:cNvGrpSpPr/>
            <p:nvPr/>
          </p:nvGrpSpPr>
          <p:grpSpPr>
            <a:xfrm>
              <a:off x="2668612" y="1058224"/>
              <a:ext cx="646334" cy="4899392"/>
              <a:chOff x="1643950" y="1354720"/>
              <a:chExt cx="646334" cy="4899392"/>
            </a:xfrm>
          </p:grpSpPr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CD61D32C-2434-445D-9D5C-EA64E0F59EB3}"/>
                  </a:ext>
                </a:extLst>
              </p:cNvPr>
              <p:cNvCxnSpPr>
                <a:stCxn id="22" idx="2"/>
                <a:endCxn id="23" idx="0"/>
              </p:cNvCxnSpPr>
              <p:nvPr/>
            </p:nvCxnSpPr>
            <p:spPr>
              <a:xfrm>
                <a:off x="1967117" y="2001051"/>
                <a:ext cx="0" cy="416939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D3DB6EBC-6424-442A-B3A4-050D6252A39E}"/>
                  </a:ext>
                </a:extLst>
              </p:cNvPr>
              <p:cNvSpPr/>
              <p:nvPr/>
            </p:nvSpPr>
            <p:spPr>
              <a:xfrm>
                <a:off x="1643950" y="1354720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1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920D775-733F-4FF3-92B3-B2B1CFAA2988}"/>
                  </a:ext>
                </a:extLst>
              </p:cNvPr>
              <p:cNvSpPr/>
              <p:nvPr/>
            </p:nvSpPr>
            <p:spPr>
              <a:xfrm>
                <a:off x="1643950" y="2417990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2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6D974E1F-4275-401B-A43E-C131B82BEA03}"/>
                  </a:ext>
                </a:extLst>
              </p:cNvPr>
              <p:cNvCxnSpPr>
                <a:stCxn id="23" idx="2"/>
                <a:endCxn id="25" idx="0"/>
              </p:cNvCxnSpPr>
              <p:nvPr/>
            </p:nvCxnSpPr>
            <p:spPr>
              <a:xfrm>
                <a:off x="1967117" y="3064321"/>
                <a:ext cx="0" cy="416935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5FA732D2-6909-4883-9B80-96C43D6E2988}"/>
                  </a:ext>
                </a:extLst>
              </p:cNvPr>
              <p:cNvSpPr/>
              <p:nvPr/>
            </p:nvSpPr>
            <p:spPr>
              <a:xfrm>
                <a:off x="1643950" y="3481256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3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68FB2127-A7E5-4C72-A144-2E1F28FE2C12}"/>
                  </a:ext>
                </a:extLst>
              </p:cNvPr>
              <p:cNvSpPr/>
              <p:nvPr/>
            </p:nvSpPr>
            <p:spPr>
              <a:xfrm>
                <a:off x="1643950" y="4544520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4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0D32D71A-C1BF-4D11-A7CF-F70F71D2A48B}"/>
                  </a:ext>
                </a:extLst>
              </p:cNvPr>
              <p:cNvCxnSpPr>
                <a:stCxn id="25" idx="2"/>
                <a:endCxn id="26" idx="0"/>
              </p:cNvCxnSpPr>
              <p:nvPr/>
            </p:nvCxnSpPr>
            <p:spPr>
              <a:xfrm>
                <a:off x="1967117" y="4127587"/>
                <a:ext cx="0" cy="416933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BF860A10-65FA-4461-83D5-F8AA958ED152}"/>
                  </a:ext>
                </a:extLst>
              </p:cNvPr>
              <p:cNvSpPr/>
              <p:nvPr/>
            </p:nvSpPr>
            <p:spPr>
              <a:xfrm>
                <a:off x="1643950" y="5607781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5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E1F8F4C5-1B29-4F1E-967C-94215B098CE5}"/>
                  </a:ext>
                </a:extLst>
              </p:cNvPr>
              <p:cNvCxnSpPr>
                <a:stCxn id="26" idx="2"/>
                <a:endCxn id="28" idx="0"/>
              </p:cNvCxnSpPr>
              <p:nvPr/>
            </p:nvCxnSpPr>
            <p:spPr>
              <a:xfrm>
                <a:off x="1967117" y="5190851"/>
                <a:ext cx="0" cy="416930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19753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F6406585-3042-4997-9AFE-357A67BB82AF}"/>
              </a:ext>
            </a:extLst>
          </p:cNvPr>
          <p:cNvSpPr/>
          <p:nvPr userDrawn="1"/>
        </p:nvSpPr>
        <p:spPr>
          <a:xfrm>
            <a:off x="0" y="0"/>
            <a:ext cx="2119086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5B69F4-452C-4A47-86CC-332E87FADBD8}"/>
              </a:ext>
            </a:extLst>
          </p:cNvPr>
          <p:cNvSpPr txBox="1"/>
          <p:nvPr userDrawn="1"/>
        </p:nvSpPr>
        <p:spPr>
          <a:xfrm>
            <a:off x="261257" y="274793"/>
            <a:ext cx="1683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Index</a:t>
            </a:r>
            <a:endParaRPr lang="ko-KR" altLang="en-US" sz="4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14257A9-9EF2-45DC-A7C1-7027457840DC}"/>
              </a:ext>
            </a:extLst>
          </p:cNvPr>
          <p:cNvGrpSpPr/>
          <p:nvPr userDrawn="1"/>
        </p:nvGrpSpPr>
        <p:grpSpPr>
          <a:xfrm>
            <a:off x="2916262" y="647786"/>
            <a:ext cx="7061890" cy="5222558"/>
            <a:chOff x="2668612" y="735058"/>
            <a:chExt cx="7061890" cy="522255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38FF15B-6772-4BC1-BE15-6C91516240AB}"/>
                </a:ext>
              </a:extLst>
            </p:cNvPr>
            <p:cNvSpPr txBox="1"/>
            <p:nvPr/>
          </p:nvSpPr>
          <p:spPr>
            <a:xfrm>
              <a:off x="3387395" y="735058"/>
              <a:ext cx="24214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Abstract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D0D52015-92EB-43A5-A8AA-466B20AE1B8F}"/>
                </a:ext>
              </a:extLst>
            </p:cNvPr>
            <p:cNvCxnSpPr>
              <a:cxnSpLocks/>
              <a:stCxn id="45" idx="3"/>
            </p:cNvCxnSpPr>
            <p:nvPr/>
          </p:nvCxnSpPr>
          <p:spPr>
            <a:xfrm>
              <a:off x="3314946" y="1381390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981DEFD6-2EA1-47FB-9ED2-1A80FA21ED65}"/>
                </a:ext>
              </a:extLst>
            </p:cNvPr>
            <p:cNvCxnSpPr>
              <a:cxnSpLocks/>
              <a:stCxn id="46" idx="3"/>
            </p:cNvCxnSpPr>
            <p:nvPr/>
          </p:nvCxnSpPr>
          <p:spPr>
            <a:xfrm>
              <a:off x="3314946" y="2444660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B5A497D-D93D-4CF0-A83D-D9BDF071120B}"/>
                </a:ext>
              </a:extLst>
            </p:cNvPr>
            <p:cNvSpPr txBox="1"/>
            <p:nvPr/>
          </p:nvSpPr>
          <p:spPr>
            <a:xfrm>
              <a:off x="3387394" y="1798327"/>
              <a:ext cx="32397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Introduction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9BB3AFBB-C4A2-440C-8434-1508DAE0BB8F}"/>
                </a:ext>
              </a:extLst>
            </p:cNvPr>
            <p:cNvCxnSpPr>
              <a:cxnSpLocks/>
            </p:cNvCxnSpPr>
            <p:nvPr/>
          </p:nvCxnSpPr>
          <p:spPr>
            <a:xfrm>
              <a:off x="3314946" y="3507927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CC194F8-550C-4C12-B1BD-862B13FD2545}"/>
                </a:ext>
              </a:extLst>
            </p:cNvPr>
            <p:cNvSpPr txBox="1"/>
            <p:nvPr/>
          </p:nvSpPr>
          <p:spPr>
            <a:xfrm>
              <a:off x="3387394" y="2861594"/>
              <a:ext cx="32397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Approach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9C86B7EE-8AD2-4AFE-A6B6-D6728FE78A32}"/>
                </a:ext>
              </a:extLst>
            </p:cNvPr>
            <p:cNvCxnSpPr>
              <a:cxnSpLocks/>
            </p:cNvCxnSpPr>
            <p:nvPr/>
          </p:nvCxnSpPr>
          <p:spPr>
            <a:xfrm>
              <a:off x="3314946" y="4571191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5DC6498-3AE2-4661-9539-802350C06C7A}"/>
                </a:ext>
              </a:extLst>
            </p:cNvPr>
            <p:cNvSpPr txBox="1"/>
            <p:nvPr/>
          </p:nvSpPr>
          <p:spPr>
            <a:xfrm>
              <a:off x="3387394" y="3924858"/>
              <a:ext cx="32397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Application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82505E35-B17E-44C1-A3BF-8BEA8B65EF3F}"/>
                </a:ext>
              </a:extLst>
            </p:cNvPr>
            <p:cNvCxnSpPr>
              <a:cxnSpLocks/>
            </p:cNvCxnSpPr>
            <p:nvPr/>
          </p:nvCxnSpPr>
          <p:spPr>
            <a:xfrm>
              <a:off x="3314946" y="5634452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FEF71A2-7698-4B17-980A-8572D6CF48E7}"/>
                </a:ext>
              </a:extLst>
            </p:cNvPr>
            <p:cNvSpPr txBox="1"/>
            <p:nvPr/>
          </p:nvSpPr>
          <p:spPr>
            <a:xfrm>
              <a:off x="3387394" y="4988119"/>
              <a:ext cx="63431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Limitation &amp; Future Work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A6E62ABA-74CD-4C4C-A55F-F29D39208B9A}"/>
                </a:ext>
              </a:extLst>
            </p:cNvPr>
            <p:cNvGrpSpPr/>
            <p:nvPr/>
          </p:nvGrpSpPr>
          <p:grpSpPr>
            <a:xfrm>
              <a:off x="2668612" y="1058224"/>
              <a:ext cx="646334" cy="4899392"/>
              <a:chOff x="1643950" y="1354720"/>
              <a:chExt cx="646334" cy="4899392"/>
            </a:xfrm>
          </p:grpSpPr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FCB174E0-3C8C-4255-A8A6-EDE378E21E5C}"/>
                  </a:ext>
                </a:extLst>
              </p:cNvPr>
              <p:cNvCxnSpPr>
                <a:stCxn id="45" idx="2"/>
                <a:endCxn id="46" idx="0"/>
              </p:cNvCxnSpPr>
              <p:nvPr/>
            </p:nvCxnSpPr>
            <p:spPr>
              <a:xfrm>
                <a:off x="1967117" y="2001051"/>
                <a:ext cx="0" cy="416939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7F4A7C50-C909-4EA5-A782-2BD5C77CC991}"/>
                  </a:ext>
                </a:extLst>
              </p:cNvPr>
              <p:cNvSpPr/>
              <p:nvPr/>
            </p:nvSpPr>
            <p:spPr>
              <a:xfrm>
                <a:off x="1643950" y="1354720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1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85F6FC4D-DD4F-4F7C-99AC-A7BAF75CC58C}"/>
                  </a:ext>
                </a:extLst>
              </p:cNvPr>
              <p:cNvSpPr/>
              <p:nvPr/>
            </p:nvSpPr>
            <p:spPr>
              <a:xfrm>
                <a:off x="1643950" y="2417990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2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75B3DF4C-73DA-4EDF-97A1-10B1A763BEF1}"/>
                  </a:ext>
                </a:extLst>
              </p:cNvPr>
              <p:cNvCxnSpPr>
                <a:stCxn id="46" idx="2"/>
                <a:endCxn id="48" idx="0"/>
              </p:cNvCxnSpPr>
              <p:nvPr/>
            </p:nvCxnSpPr>
            <p:spPr>
              <a:xfrm>
                <a:off x="1967117" y="3064321"/>
                <a:ext cx="0" cy="416935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E4A37E3A-BFB9-4DCD-A766-3F340E2183BF}"/>
                  </a:ext>
                </a:extLst>
              </p:cNvPr>
              <p:cNvSpPr/>
              <p:nvPr/>
            </p:nvSpPr>
            <p:spPr>
              <a:xfrm>
                <a:off x="1643950" y="3481256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3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46A3EEF2-5BEE-449E-95AB-E687975F6164}"/>
                  </a:ext>
                </a:extLst>
              </p:cNvPr>
              <p:cNvSpPr/>
              <p:nvPr/>
            </p:nvSpPr>
            <p:spPr>
              <a:xfrm>
                <a:off x="1643950" y="4544520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4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5B4AE7B8-840B-4EDC-9021-178B872F38DD}"/>
                  </a:ext>
                </a:extLst>
              </p:cNvPr>
              <p:cNvCxnSpPr>
                <a:stCxn id="48" idx="2"/>
                <a:endCxn id="49" idx="0"/>
              </p:cNvCxnSpPr>
              <p:nvPr/>
            </p:nvCxnSpPr>
            <p:spPr>
              <a:xfrm>
                <a:off x="1967117" y="4127587"/>
                <a:ext cx="0" cy="416933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08A0E030-B17A-4504-92E2-3E5F44F6C096}"/>
                  </a:ext>
                </a:extLst>
              </p:cNvPr>
              <p:cNvSpPr/>
              <p:nvPr/>
            </p:nvSpPr>
            <p:spPr>
              <a:xfrm>
                <a:off x="1643950" y="5607781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5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98B3ED76-64D8-4913-9F8C-D9CE3A1E3843}"/>
                  </a:ext>
                </a:extLst>
              </p:cNvPr>
              <p:cNvCxnSpPr>
                <a:stCxn id="49" idx="2"/>
                <a:endCxn id="51" idx="0"/>
              </p:cNvCxnSpPr>
              <p:nvPr/>
            </p:nvCxnSpPr>
            <p:spPr>
              <a:xfrm>
                <a:off x="1967117" y="5190851"/>
                <a:ext cx="0" cy="416930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126CBF3-ADDF-4DF9-A289-1568F4ACC14D}"/>
              </a:ext>
            </a:extLst>
          </p:cNvPr>
          <p:cNvGrpSpPr/>
          <p:nvPr userDrawn="1"/>
        </p:nvGrpSpPr>
        <p:grpSpPr>
          <a:xfrm>
            <a:off x="3757647" y="2375002"/>
            <a:ext cx="2776494" cy="307780"/>
            <a:chOff x="3707569" y="1379479"/>
            <a:chExt cx="2776494" cy="307780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353E3-0BF1-4CD2-B1F0-1A3EEC20BE0F}"/>
                </a:ext>
              </a:extLst>
            </p:cNvPr>
            <p:cNvSpPr txBox="1"/>
            <p:nvPr/>
          </p:nvSpPr>
          <p:spPr>
            <a:xfrm>
              <a:off x="3707569" y="1379482"/>
              <a:ext cx="15541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Background</a:t>
              </a:r>
              <a:endPara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78D7A7B-F1A7-40B5-8A87-5CDB669C297A}"/>
                </a:ext>
              </a:extLst>
            </p:cNvPr>
            <p:cNvSpPr txBox="1"/>
            <p:nvPr/>
          </p:nvSpPr>
          <p:spPr>
            <a:xfrm>
              <a:off x="4830620" y="1379479"/>
              <a:ext cx="1653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Related work</a:t>
              </a:r>
              <a:endPara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9D76FFDE-AE4D-49C9-B532-BAFA65EFFD74}"/>
              </a:ext>
            </a:extLst>
          </p:cNvPr>
          <p:cNvGrpSpPr/>
          <p:nvPr userDrawn="1"/>
        </p:nvGrpSpPr>
        <p:grpSpPr>
          <a:xfrm>
            <a:off x="3757647" y="3432108"/>
            <a:ext cx="2995127" cy="315470"/>
            <a:chOff x="3830172" y="1408551"/>
            <a:chExt cx="2995127" cy="31547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7525CE1-3852-4E02-9486-991427EBEDCA}"/>
                </a:ext>
              </a:extLst>
            </p:cNvPr>
            <p:cNvSpPr txBox="1"/>
            <p:nvPr/>
          </p:nvSpPr>
          <p:spPr>
            <a:xfrm>
              <a:off x="3830172" y="1408551"/>
              <a:ext cx="19942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Implementation</a:t>
              </a:r>
              <a:endPara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373FD73-AFD5-4C78-915B-54229954D9C5}"/>
                </a:ext>
              </a:extLst>
            </p:cNvPr>
            <p:cNvSpPr txBox="1"/>
            <p:nvPr/>
          </p:nvSpPr>
          <p:spPr>
            <a:xfrm>
              <a:off x="5171856" y="1416244"/>
              <a:ext cx="1653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Evaluation</a:t>
              </a:r>
              <a:endPara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70643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9395EBB7-857D-4EE1-B071-08AA87D3CC9D}"/>
              </a:ext>
            </a:extLst>
          </p:cNvPr>
          <p:cNvSpPr/>
          <p:nvPr userDrawn="1"/>
        </p:nvSpPr>
        <p:spPr>
          <a:xfrm>
            <a:off x="831850" y="0"/>
            <a:ext cx="11360150" cy="45894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7E0DB57-060D-475F-97E7-3C56EE7C3277}"/>
              </a:ext>
            </a:extLst>
          </p:cNvPr>
          <p:cNvSpPr/>
          <p:nvPr userDrawn="1"/>
        </p:nvSpPr>
        <p:spPr>
          <a:xfrm>
            <a:off x="0" y="4545874"/>
            <a:ext cx="844550" cy="231212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BC56A48-8573-4EDA-AEA4-899E342907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4B85A4-61C9-4C1E-A9B8-C756C68B7FC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Subtitle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4973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E32C32-708A-46FE-B2BF-E2582A5CFECB}"/>
              </a:ext>
            </a:extLst>
          </p:cNvPr>
          <p:cNvSpPr/>
          <p:nvPr userDrawn="1"/>
        </p:nvSpPr>
        <p:spPr>
          <a:xfrm>
            <a:off x="0" y="6604808"/>
            <a:ext cx="12192000" cy="25319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68B39B-40D6-4F74-9FBB-90AC4F43D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FB53C2-1FD9-402A-8FB4-536508571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제목 11">
            <a:extLst>
              <a:ext uri="{FF2B5EF4-FFF2-40B4-BE49-F238E27FC236}">
                <a16:creationId xmlns:a16="http://schemas.microsoft.com/office/drawing/2014/main" id="{1CC2F69D-8274-4ECD-962D-EA14C9FE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654967BC-DB9D-46D2-9F01-9F901ECDAE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9" y="6562348"/>
            <a:ext cx="8961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ko-KR" altLang="en-US" sz="1000" kern="12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fld id="{15CE52E4-4E58-4436-B072-E61B6F2B610E}" type="datetimeFigureOut">
              <a:rPr lang="en-US" altLang="ko-KR" smtClean="0"/>
              <a:pPr/>
              <a:t>4/5/2022</a:t>
            </a:fld>
            <a:endParaRPr lang="en-US" dirty="0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3028CA04-44E2-4B57-B9AA-BBF6B5AD4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599" y="65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ko-KR" altLang="en-US" sz="1000" b="1" kern="1200" dirty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r>
              <a:rPr lang="en-US" altLang="ko-KR" dirty="0"/>
              <a:t>ck.ac.kr</a:t>
            </a:r>
            <a:endParaRPr 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7114BF39-C3D4-441E-ABD2-5E691A7006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38957" y="6544079"/>
            <a:ext cx="8530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ko-KR" altLang="en-US" sz="1000" kern="12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fld id="{A1E35E8E-02CE-4456-B943-212403C084F4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96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FA79EE62-B9C3-4C14-9BF8-1DC6106EEC6A}"/>
              </a:ext>
            </a:extLst>
          </p:cNvPr>
          <p:cNvSpPr/>
          <p:nvPr userDrawn="1"/>
        </p:nvSpPr>
        <p:spPr>
          <a:xfrm>
            <a:off x="0" y="6604808"/>
            <a:ext cx="12192000" cy="25319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B8944A3-83C7-4296-9FA9-C4B03DF58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F29BBE-C86B-4BD3-9590-255142F01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201000-66FC-4DAB-9B5E-693B96568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6BA83F-C58E-4001-A36F-297FC54BF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6AFC18-A211-4A6B-A03B-FCF172FCF1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C2BC1D14-B96C-43B6-B589-5BFBF8974C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9" y="6562348"/>
            <a:ext cx="8961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ko-KR" altLang="en-US" sz="1000" kern="12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fld id="{15CE52E4-4E58-4436-B072-E61B6F2B610E}" type="datetimeFigureOut">
              <a:rPr lang="en-US" altLang="ko-KR" smtClean="0"/>
              <a:pPr/>
              <a:t>4/5/2022</a:t>
            </a:fld>
            <a:endParaRPr lang="en-US" dirty="0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E6E8D11E-EBA0-4A34-B865-A98C88B0E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5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ko-KR" altLang="en-US" sz="1000" b="1" kern="1200" dirty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r>
              <a:rPr lang="en-US" altLang="ko-KR" dirty="0"/>
              <a:t>ck.ac.kr</a:t>
            </a:r>
            <a:endParaRPr lang="en-US" dirty="0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AB43174F-24CE-44D2-A47A-99E574D53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8957" y="6544079"/>
            <a:ext cx="8530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ko-KR" altLang="en-US" sz="1000" kern="12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fld id="{A1E35E8E-02CE-4456-B943-212403C084F4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248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>
            <a:extLst>
              <a:ext uri="{FF2B5EF4-FFF2-40B4-BE49-F238E27FC236}">
                <a16:creationId xmlns:a16="http://schemas.microsoft.com/office/drawing/2014/main" id="{C8FDD176-8826-4360-9976-2C3AB42D7E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9" y="6562348"/>
            <a:ext cx="8961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ko-KR" altLang="en-US" sz="1000" kern="12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fld id="{15CE52E4-4E58-4436-B072-E61B6F2B610E}" type="datetimeFigureOut">
              <a:rPr lang="en-US" altLang="ko-KR" smtClean="0"/>
              <a:pPr/>
              <a:t>4/5/2022</a:t>
            </a:fld>
            <a:endParaRPr lang="en-US" dirty="0"/>
          </a:p>
        </p:txBody>
      </p:sp>
      <p:sp>
        <p:nvSpPr>
          <p:cNvPr id="3" name="바닥글 개체 틀 4">
            <a:extLst>
              <a:ext uri="{FF2B5EF4-FFF2-40B4-BE49-F238E27FC236}">
                <a16:creationId xmlns:a16="http://schemas.microsoft.com/office/drawing/2014/main" id="{25E607C2-6B10-4622-AF8C-3159F48D4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599" y="65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ko-KR" altLang="en-US" sz="1000" kern="1200" dirty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r>
              <a:rPr lang="en-US" altLang="ko-KR" dirty="0"/>
              <a:t>IIPL</a:t>
            </a:r>
            <a:endParaRPr lang="en-US" dirty="0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F212436F-E15C-480F-91B2-3562ED37D9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38957" y="6544079"/>
            <a:ext cx="8530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ko-KR" altLang="en-US" sz="1000" kern="12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fld id="{A1E35E8E-02CE-4456-B943-212403C084F4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799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5" r:id="rId3"/>
    <p:sldLayoutId id="2147483664" r:id="rId4"/>
    <p:sldLayoutId id="2147483661" r:id="rId5"/>
    <p:sldLayoutId id="2147483662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k.ac.kr/archives/175303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cafe.naver.com/chungkanggame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k.ac.kr/archives/16939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0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0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0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B7BD6F2-A1F8-4C24-9949-0C7D456C05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03577" y="4271984"/>
            <a:ext cx="5278453" cy="568958"/>
          </a:xfrm>
        </p:spPr>
        <p:txBody>
          <a:bodyPr/>
          <a:lstStyle/>
          <a:p>
            <a:pPr algn="r"/>
            <a:r>
              <a:rPr lang="ko-KR" altLang="en-US" b="1" dirty="0"/>
              <a:t>청강문화산업대학교 게임콘텐츠스쿨</a:t>
            </a:r>
            <a:endParaRPr lang="en-US" altLang="ko-KR" b="1" dirty="0"/>
          </a:p>
          <a:p>
            <a:pPr algn="ctr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07B7FF9-20B5-4B02-AE1C-1E1FE97E7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 err="1"/>
              <a:t>게임엔진프로그래밍응용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B9FE57-F84D-41DC-8ADC-D9F7AFA370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7200" y="3429000"/>
            <a:ext cx="4557319" cy="443403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5.  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탄막 슈팅 게임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C1C178AF-325A-4B49-92AA-BE4DFBC2A84B}"/>
              </a:ext>
            </a:extLst>
          </p:cNvPr>
          <p:cNvSpPr txBox="1">
            <a:spLocks/>
          </p:cNvSpPr>
          <p:nvPr/>
        </p:nvSpPr>
        <p:spPr>
          <a:xfrm>
            <a:off x="5988424" y="4840942"/>
            <a:ext cx="5493606" cy="56895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Tx/>
              <a:buNone/>
              <a:defRPr lang="ko-KR" altLang="en-US" sz="240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스퀘어" panose="020B0600000101010101" pitchFamily="50" charset="-127"/>
                <a:cs typeface="Arial" panose="020B0604020202020204" pitchFamily="34" charset="0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1" hangingPunct="1">
              <a:lnSpc>
                <a:spcPct val="130000"/>
              </a:lnSpc>
              <a:spcBef>
                <a:spcPts val="500"/>
              </a:spcBef>
              <a:buFontTx/>
              <a:buNone/>
              <a:defRPr lang="ko-KR" altLang="en-US" sz="200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스퀘어" panose="020B0600000101010101" pitchFamily="50" charset="-127"/>
                <a:cs typeface="Arial" panose="020B0604020202020204" pitchFamily="34" charset="0"/>
              </a:defRPr>
            </a:lvl3pPr>
            <a:lvl4pPr marL="0" indent="0" algn="l" defTabSz="914400" rtl="0" eaLnBrk="1" latinLnBrk="1" hangingPunct="1">
              <a:lnSpc>
                <a:spcPct val="130000"/>
              </a:lnSpc>
              <a:spcBef>
                <a:spcPts val="500"/>
              </a:spcBef>
              <a:buFontTx/>
              <a:buNone/>
              <a:defRPr lang="ko-KR" altLang="en-US" sz="180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스퀘어" panose="020B0600000101010101" pitchFamily="50" charset="-127"/>
                <a:cs typeface="Arial" panose="020B0604020202020204" pitchFamily="34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b="1" dirty="0"/>
              <a:t>반 경 진</a:t>
            </a:r>
          </a:p>
        </p:txBody>
      </p:sp>
    </p:spTree>
    <p:extLst>
      <p:ext uri="{BB962C8B-B14F-4D97-AF65-F5344CB8AC3E}">
        <p14:creationId xmlns:p14="http://schemas.microsoft.com/office/powerpoint/2010/main" val="1793113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확장 메서드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B78D3-FC68-46AD-8FB4-324680A11D5E}"/>
              </a:ext>
            </a:extLst>
          </p:cNvPr>
          <p:cNvSpPr txBox="1"/>
          <p:nvPr/>
        </p:nvSpPr>
        <p:spPr>
          <a:xfrm>
            <a:off x="357051" y="1288869"/>
            <a:ext cx="1153885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namespace </a:t>
            </a:r>
            <a:r>
              <a:rPr lang="en-US" altLang="ko-KR" sz="2400" b="1" dirty="0" err="1">
                <a:latin typeface="+mn-ea"/>
              </a:rPr>
              <a:t>ExtensionMethods</a:t>
            </a:r>
            <a:endParaRPr lang="en-US" altLang="ko-KR" sz="2400" b="1" dirty="0">
              <a:latin typeface="+mn-ea"/>
            </a:endParaRPr>
          </a:p>
          <a:p>
            <a:r>
              <a:rPr lang="en-US" altLang="ko-KR" sz="2400" b="1" dirty="0">
                <a:latin typeface="+mn-ea"/>
              </a:rPr>
              <a:t>{</a:t>
            </a:r>
          </a:p>
          <a:p>
            <a:r>
              <a:rPr lang="en-US" altLang="ko-KR" sz="2400" b="1" dirty="0">
                <a:latin typeface="+mn-ea"/>
              </a:rPr>
              <a:t>    public static class </a:t>
            </a:r>
            <a:r>
              <a:rPr lang="en-US" altLang="ko-KR" sz="2400" b="1" dirty="0" err="1">
                <a:latin typeface="+mn-ea"/>
              </a:rPr>
              <a:t>MyExtensions</a:t>
            </a:r>
            <a:endParaRPr lang="en-US" altLang="ko-KR" sz="2400" b="1" dirty="0">
              <a:latin typeface="+mn-ea"/>
            </a:endParaRPr>
          </a:p>
          <a:p>
            <a:r>
              <a:rPr lang="en-US" altLang="ko-KR" sz="2400" b="1" dirty="0">
                <a:latin typeface="+mn-ea"/>
              </a:rPr>
              <a:t>    {</a:t>
            </a:r>
          </a:p>
          <a:p>
            <a:r>
              <a:rPr lang="en-US" altLang="ko-KR" sz="2400" b="1" dirty="0">
                <a:latin typeface="+mn-ea"/>
              </a:rPr>
              <a:t>        public static int </a:t>
            </a:r>
            <a:r>
              <a:rPr lang="en-US" altLang="ko-KR" sz="2400" b="1" dirty="0" err="1">
                <a:latin typeface="+mn-ea"/>
              </a:rPr>
              <a:t>WordCount</a:t>
            </a:r>
            <a:r>
              <a:rPr lang="en-US" altLang="ko-KR" sz="2400" b="1" dirty="0">
                <a:latin typeface="+mn-ea"/>
              </a:rPr>
              <a:t>(this string str)</a:t>
            </a:r>
          </a:p>
          <a:p>
            <a:r>
              <a:rPr lang="en-US" altLang="ko-KR" sz="2400" b="1" dirty="0">
                <a:latin typeface="+mn-ea"/>
              </a:rPr>
              <a:t>        {</a:t>
            </a:r>
          </a:p>
          <a:p>
            <a:r>
              <a:rPr lang="en-US" altLang="ko-KR" sz="2400" b="1" dirty="0">
                <a:latin typeface="+mn-ea"/>
              </a:rPr>
              <a:t>            return </a:t>
            </a:r>
            <a:r>
              <a:rPr lang="en-US" altLang="ko-KR" sz="2400" b="1" dirty="0" err="1">
                <a:latin typeface="+mn-ea"/>
              </a:rPr>
              <a:t>str.Split</a:t>
            </a:r>
            <a:r>
              <a:rPr lang="en-US" altLang="ko-KR" sz="2400" b="1" dirty="0">
                <a:latin typeface="+mn-ea"/>
              </a:rPr>
              <a:t>(new char[] { ' ', '.', '?' },</a:t>
            </a:r>
          </a:p>
          <a:p>
            <a:r>
              <a:rPr lang="en-US" altLang="ko-KR" sz="2400" b="1" dirty="0">
                <a:latin typeface="+mn-ea"/>
              </a:rPr>
              <a:t>                             </a:t>
            </a:r>
            <a:r>
              <a:rPr lang="en-US" altLang="ko-KR" sz="2400" b="1" dirty="0" err="1">
                <a:latin typeface="+mn-ea"/>
              </a:rPr>
              <a:t>StringSplitOptions.RemoveEmptyEntries</a:t>
            </a:r>
            <a:r>
              <a:rPr lang="en-US" altLang="ko-KR" sz="2400" b="1" dirty="0">
                <a:latin typeface="+mn-ea"/>
              </a:rPr>
              <a:t>).Length;</a:t>
            </a:r>
          </a:p>
          <a:p>
            <a:r>
              <a:rPr lang="en-US" altLang="ko-KR" sz="2400" b="1" dirty="0">
                <a:latin typeface="+mn-ea"/>
              </a:rPr>
              <a:t>        }</a:t>
            </a:r>
          </a:p>
          <a:p>
            <a:r>
              <a:rPr lang="en-US" altLang="ko-KR" sz="2400" b="1" dirty="0">
                <a:latin typeface="+mn-ea"/>
              </a:rPr>
              <a:t>    }</a:t>
            </a:r>
          </a:p>
          <a:p>
            <a:r>
              <a:rPr lang="en-US" altLang="ko-KR" sz="2400" b="1" dirty="0">
                <a:latin typeface="+mn-ea"/>
              </a:rPr>
              <a:t>}</a:t>
            </a:r>
            <a:endParaRPr lang="ko-KR" altLang="en-US" sz="2000" dirty="0">
              <a:latin typeface="+mn-ea"/>
            </a:endParaRPr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101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확장 메서드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B78D3-FC68-46AD-8FB4-324680A11D5E}"/>
              </a:ext>
            </a:extLst>
          </p:cNvPr>
          <p:cNvSpPr txBox="1"/>
          <p:nvPr/>
        </p:nvSpPr>
        <p:spPr>
          <a:xfrm>
            <a:off x="357051" y="1288869"/>
            <a:ext cx="1153885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using </a:t>
            </a:r>
            <a:r>
              <a:rPr lang="en-US" altLang="ko-KR" sz="2400" b="1" dirty="0" err="1">
                <a:latin typeface="+mn-ea"/>
              </a:rPr>
              <a:t>ExtensionMethods</a:t>
            </a:r>
            <a:r>
              <a:rPr lang="en-US" altLang="ko-KR" sz="2400" b="1" dirty="0">
                <a:latin typeface="+mn-ea"/>
              </a:rPr>
              <a:t>; </a:t>
            </a:r>
          </a:p>
          <a:p>
            <a:endParaRPr lang="en-US" altLang="ko-KR" sz="2400" b="1" dirty="0">
              <a:latin typeface="+mn-ea"/>
            </a:endParaRPr>
          </a:p>
          <a:p>
            <a:r>
              <a:rPr lang="en-US" altLang="ko-KR" sz="2400" b="1" dirty="0">
                <a:latin typeface="+mn-ea"/>
              </a:rPr>
              <a:t>string s = "Hello Extension Methods";</a:t>
            </a:r>
          </a:p>
          <a:p>
            <a:r>
              <a:rPr lang="en-US" altLang="ko-KR" sz="2400" b="1" dirty="0">
                <a:latin typeface="+mn-ea"/>
              </a:rPr>
              <a:t>int </a:t>
            </a:r>
            <a:r>
              <a:rPr lang="en-US" altLang="ko-KR" sz="2400" b="1" dirty="0" err="1">
                <a:latin typeface="+mn-ea"/>
              </a:rPr>
              <a:t>i</a:t>
            </a:r>
            <a:r>
              <a:rPr lang="en-US" altLang="ko-KR" sz="2400" b="1" dirty="0">
                <a:latin typeface="+mn-ea"/>
              </a:rPr>
              <a:t> = </a:t>
            </a:r>
            <a:r>
              <a:rPr lang="en-US" altLang="ko-KR" sz="2400" b="1" dirty="0" err="1">
                <a:latin typeface="+mn-ea"/>
              </a:rPr>
              <a:t>s.WordCount</a:t>
            </a:r>
            <a:r>
              <a:rPr lang="en-US" altLang="ko-KR" sz="2400" b="1" dirty="0">
                <a:latin typeface="+mn-ea"/>
              </a:rPr>
              <a:t>(); </a:t>
            </a:r>
          </a:p>
          <a:p>
            <a:endParaRPr lang="en-US" altLang="ko-KR" sz="2400" b="1" dirty="0">
              <a:latin typeface="+mn-ea"/>
            </a:endParaRPr>
          </a:p>
          <a:p>
            <a:r>
              <a:rPr lang="en-US" altLang="ko-KR" sz="2400" b="1" dirty="0">
                <a:latin typeface="+mn-ea"/>
              </a:rPr>
              <a:t>string s = "Hello Extension Methods";</a:t>
            </a:r>
          </a:p>
          <a:p>
            <a:r>
              <a:rPr lang="en-US" altLang="ko-KR" sz="2400" b="1" dirty="0">
                <a:latin typeface="+mn-ea"/>
              </a:rPr>
              <a:t>int </a:t>
            </a:r>
            <a:r>
              <a:rPr lang="en-US" altLang="ko-KR" sz="2400" b="1" dirty="0" err="1">
                <a:latin typeface="+mn-ea"/>
              </a:rPr>
              <a:t>i</a:t>
            </a:r>
            <a:r>
              <a:rPr lang="en-US" altLang="ko-KR" sz="2400" b="1" dirty="0">
                <a:latin typeface="+mn-ea"/>
              </a:rPr>
              <a:t> = </a:t>
            </a:r>
            <a:r>
              <a:rPr lang="en-US" altLang="ko-KR" sz="2400" b="1" dirty="0" err="1">
                <a:latin typeface="+mn-ea"/>
              </a:rPr>
              <a:t>MyExtensions.WordCount</a:t>
            </a:r>
            <a:r>
              <a:rPr lang="en-US" altLang="ko-KR" sz="2400" b="1" dirty="0">
                <a:latin typeface="+mn-ea"/>
              </a:rPr>
              <a:t>(s);</a:t>
            </a:r>
          </a:p>
          <a:p>
            <a:endParaRPr lang="en-US" altLang="ko-KR" sz="2400" b="1" dirty="0">
              <a:latin typeface="+mn-ea"/>
            </a:endParaRPr>
          </a:p>
          <a:p>
            <a:endParaRPr lang="ko-KR" altLang="en-US" sz="2000" dirty="0">
              <a:latin typeface="+mn-ea"/>
            </a:endParaRPr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5479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확장 메서드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B78D3-FC68-46AD-8FB4-324680A11D5E}"/>
              </a:ext>
            </a:extLst>
          </p:cNvPr>
          <p:cNvSpPr txBox="1"/>
          <p:nvPr/>
        </p:nvSpPr>
        <p:spPr>
          <a:xfrm>
            <a:off x="357051" y="1288869"/>
            <a:ext cx="115388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public class Util</a:t>
            </a:r>
          </a:p>
          <a:p>
            <a:r>
              <a:rPr lang="en-US" altLang="ko-KR" sz="2400" b="1" dirty="0">
                <a:latin typeface="+mn-ea"/>
              </a:rPr>
              <a:t>{</a:t>
            </a:r>
          </a:p>
          <a:p>
            <a:r>
              <a:rPr lang="en-US" altLang="ko-KR" sz="2400" b="1" dirty="0">
                <a:latin typeface="+mn-ea"/>
              </a:rPr>
              <a:t>    public static T </a:t>
            </a:r>
            <a:r>
              <a:rPr lang="en-US" altLang="ko-KR" sz="2400" b="1" dirty="0" err="1">
                <a:latin typeface="+mn-ea"/>
              </a:rPr>
              <a:t>GetOrAddComponent</a:t>
            </a:r>
            <a:r>
              <a:rPr lang="en-US" altLang="ko-KR" sz="2400" b="1" dirty="0">
                <a:latin typeface="+mn-ea"/>
              </a:rPr>
              <a:t>&lt;T&gt;(</a:t>
            </a:r>
            <a:r>
              <a:rPr lang="en-US" altLang="ko-KR" sz="2400" b="1" dirty="0" err="1">
                <a:latin typeface="+mn-ea"/>
              </a:rPr>
              <a:t>GameObject</a:t>
            </a:r>
            <a:r>
              <a:rPr lang="en-US" altLang="ko-KR" sz="2400" b="1" dirty="0">
                <a:latin typeface="+mn-ea"/>
              </a:rPr>
              <a:t> go) where T : Component    {</a:t>
            </a:r>
          </a:p>
          <a:p>
            <a:r>
              <a:rPr lang="en-US" altLang="ko-KR" sz="2400" b="1" dirty="0">
                <a:latin typeface="+mn-ea"/>
              </a:rPr>
              <a:t>        T component = </a:t>
            </a:r>
            <a:r>
              <a:rPr lang="en-US" altLang="ko-KR" sz="2400" b="1" dirty="0" err="1">
                <a:latin typeface="+mn-ea"/>
              </a:rPr>
              <a:t>go.GetComponent</a:t>
            </a:r>
            <a:r>
              <a:rPr lang="en-US" altLang="ko-KR" sz="2400" b="1" dirty="0">
                <a:latin typeface="+mn-ea"/>
              </a:rPr>
              <a:t>&lt;T&gt;();</a:t>
            </a:r>
          </a:p>
          <a:p>
            <a:r>
              <a:rPr lang="en-US" altLang="ko-KR" sz="2400" b="1" dirty="0">
                <a:latin typeface="+mn-ea"/>
              </a:rPr>
              <a:t>        if (component == null) {</a:t>
            </a:r>
          </a:p>
          <a:p>
            <a:r>
              <a:rPr lang="en-US" altLang="ko-KR" sz="2400" b="1" dirty="0">
                <a:latin typeface="+mn-ea"/>
              </a:rPr>
              <a:t>            component = </a:t>
            </a:r>
            <a:r>
              <a:rPr lang="en-US" altLang="ko-KR" sz="2400" b="1" dirty="0" err="1">
                <a:latin typeface="+mn-ea"/>
              </a:rPr>
              <a:t>go.AddComponent</a:t>
            </a:r>
            <a:r>
              <a:rPr lang="en-US" altLang="ko-KR" sz="2400" b="1" dirty="0">
                <a:latin typeface="+mn-ea"/>
              </a:rPr>
              <a:t>&lt;T&gt;();</a:t>
            </a:r>
          </a:p>
          <a:p>
            <a:r>
              <a:rPr lang="en-US" altLang="ko-KR" sz="2400" b="1" dirty="0">
                <a:latin typeface="+mn-ea"/>
              </a:rPr>
              <a:t>        }</a:t>
            </a:r>
          </a:p>
          <a:p>
            <a:endParaRPr lang="en-US" altLang="ko-KR" sz="2400" b="1" dirty="0">
              <a:latin typeface="+mn-ea"/>
            </a:endParaRPr>
          </a:p>
          <a:p>
            <a:r>
              <a:rPr lang="en-US" altLang="ko-KR" sz="2400" b="1" dirty="0">
                <a:latin typeface="+mn-ea"/>
              </a:rPr>
              <a:t>        return component;</a:t>
            </a:r>
          </a:p>
          <a:p>
            <a:r>
              <a:rPr lang="en-US" altLang="ko-KR" sz="2400" b="1" dirty="0">
                <a:latin typeface="+mn-ea"/>
              </a:rPr>
              <a:t>    }</a:t>
            </a:r>
          </a:p>
          <a:p>
            <a:r>
              <a:rPr lang="en-US" altLang="ko-KR" sz="2400" b="1" dirty="0">
                <a:latin typeface="+mn-ea"/>
              </a:rPr>
              <a:t>}</a:t>
            </a:r>
            <a:endParaRPr lang="ko-KR" altLang="en-US" sz="2000" dirty="0">
              <a:latin typeface="+mn-ea"/>
            </a:endParaRPr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449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확장 메서드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B78D3-FC68-46AD-8FB4-324680A11D5E}"/>
              </a:ext>
            </a:extLst>
          </p:cNvPr>
          <p:cNvSpPr txBox="1"/>
          <p:nvPr/>
        </p:nvSpPr>
        <p:spPr>
          <a:xfrm>
            <a:off x="357051" y="1288869"/>
            <a:ext cx="115388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public static class Extension</a:t>
            </a:r>
          </a:p>
          <a:p>
            <a:r>
              <a:rPr lang="en-US" altLang="ko-KR" sz="2400" b="1" dirty="0">
                <a:latin typeface="+mn-ea"/>
              </a:rPr>
              <a:t>{</a:t>
            </a:r>
          </a:p>
          <a:p>
            <a:r>
              <a:rPr lang="en-US" altLang="ko-KR" sz="2400" b="1" dirty="0">
                <a:latin typeface="+mn-ea"/>
              </a:rPr>
              <a:t>    public static T </a:t>
            </a:r>
            <a:r>
              <a:rPr lang="en-US" altLang="ko-KR" sz="2400" b="1" dirty="0" err="1">
                <a:latin typeface="+mn-ea"/>
              </a:rPr>
              <a:t>GetOrAddComponent</a:t>
            </a:r>
            <a:r>
              <a:rPr lang="en-US" altLang="ko-KR" sz="2400" b="1" dirty="0">
                <a:latin typeface="+mn-ea"/>
              </a:rPr>
              <a:t>&lt;T&gt;(this </a:t>
            </a:r>
            <a:r>
              <a:rPr lang="en-US" altLang="ko-KR" sz="2400" b="1" dirty="0" err="1">
                <a:latin typeface="+mn-ea"/>
              </a:rPr>
              <a:t>GameObject</a:t>
            </a:r>
            <a:r>
              <a:rPr lang="en-US" altLang="ko-KR" sz="2400" b="1" dirty="0">
                <a:latin typeface="+mn-ea"/>
              </a:rPr>
              <a:t> go) where T : </a:t>
            </a:r>
            <a:r>
              <a:rPr lang="en-US" altLang="ko-KR" sz="2400" b="1" dirty="0" err="1">
                <a:latin typeface="+mn-ea"/>
              </a:rPr>
              <a:t>UnityEngine.Component</a:t>
            </a:r>
            <a:r>
              <a:rPr lang="en-US" altLang="ko-KR" sz="2400" b="1" dirty="0">
                <a:latin typeface="+mn-ea"/>
              </a:rPr>
              <a:t> {</a:t>
            </a:r>
          </a:p>
          <a:p>
            <a:r>
              <a:rPr lang="en-US" altLang="ko-KR" sz="2400" b="1" dirty="0">
                <a:latin typeface="+mn-ea"/>
              </a:rPr>
              <a:t>        return </a:t>
            </a:r>
            <a:r>
              <a:rPr lang="en-US" altLang="ko-KR" sz="2400" b="1" dirty="0" err="1">
                <a:latin typeface="+mn-ea"/>
              </a:rPr>
              <a:t>Util.GetOrAddComponent</a:t>
            </a:r>
            <a:r>
              <a:rPr lang="en-US" altLang="ko-KR" sz="2400" b="1" dirty="0">
                <a:latin typeface="+mn-ea"/>
              </a:rPr>
              <a:t>&lt;T&gt;(go);</a:t>
            </a:r>
          </a:p>
          <a:p>
            <a:r>
              <a:rPr lang="en-US" altLang="ko-KR" sz="2400" b="1" dirty="0">
                <a:latin typeface="+mn-ea"/>
              </a:rPr>
              <a:t>    }</a:t>
            </a:r>
          </a:p>
          <a:p>
            <a:r>
              <a:rPr lang="en-US" altLang="ko-KR" sz="2400" b="1" dirty="0">
                <a:latin typeface="+mn-ea"/>
              </a:rPr>
              <a:t>}</a:t>
            </a:r>
            <a:endParaRPr lang="ko-KR" altLang="en-US" sz="2000" dirty="0">
              <a:latin typeface="+mn-ea"/>
            </a:endParaRPr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3253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597D2-CD0F-4E56-B41E-A70E4C8FA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1249314" cy="2852737"/>
          </a:xfrm>
        </p:spPr>
        <p:txBody>
          <a:bodyPr/>
          <a:lstStyle/>
          <a:p>
            <a:r>
              <a:rPr lang="ko-KR" altLang="en-US" sz="6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유니티 디자인 패턴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5A0923-0A95-48BC-97C7-880E2EF609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0557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유니티 디자인 패턴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B78D3-FC68-46AD-8FB4-324680A11D5E}"/>
              </a:ext>
            </a:extLst>
          </p:cNvPr>
          <p:cNvSpPr txBox="1"/>
          <p:nvPr/>
        </p:nvSpPr>
        <p:spPr>
          <a:xfrm>
            <a:off x="357051" y="1288869"/>
            <a:ext cx="1153885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+mn-ea"/>
              </a:rPr>
              <a:t>컴포넌트 패턴</a:t>
            </a:r>
            <a:endParaRPr lang="en-US" altLang="ko-KR" sz="2400" b="1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800" b="1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다양한 기능의 로직을 필요에 따라 분리하여 재사용 가능한 개별적인 기능의 컴포넌트로 만드는 패턴</a:t>
            </a:r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8510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유니티 디자인 패턴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B78D3-FC68-46AD-8FB4-324680A11D5E}"/>
              </a:ext>
            </a:extLst>
          </p:cNvPr>
          <p:cNvSpPr txBox="1"/>
          <p:nvPr/>
        </p:nvSpPr>
        <p:spPr>
          <a:xfrm>
            <a:off x="0" y="1013781"/>
            <a:ext cx="12192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using </a:t>
            </a:r>
            <a:r>
              <a:rPr lang="en-US" altLang="ko-KR" sz="2400" b="1" dirty="0" err="1">
                <a:latin typeface="+mn-ea"/>
              </a:rPr>
              <a:t>UnityEngine</a:t>
            </a:r>
            <a:r>
              <a:rPr lang="en-US" altLang="ko-KR" sz="2400" b="1" dirty="0">
                <a:latin typeface="+mn-ea"/>
              </a:rPr>
              <a:t>;</a:t>
            </a:r>
          </a:p>
          <a:p>
            <a:endParaRPr lang="en-US" altLang="ko-KR" sz="2400" b="1" dirty="0">
              <a:latin typeface="+mn-ea"/>
            </a:endParaRPr>
          </a:p>
          <a:p>
            <a:r>
              <a:rPr lang="en-US" altLang="ko-KR" sz="2400" b="1" dirty="0">
                <a:latin typeface="+mn-ea"/>
              </a:rPr>
              <a:t>[</a:t>
            </a:r>
            <a:r>
              <a:rPr lang="en-US" altLang="ko-KR" sz="2400" b="1" dirty="0" err="1">
                <a:latin typeface="+mn-ea"/>
              </a:rPr>
              <a:t>RequireComponent</a:t>
            </a:r>
            <a:r>
              <a:rPr lang="en-US" altLang="ko-KR" sz="2400" b="1" dirty="0">
                <a:latin typeface="+mn-ea"/>
              </a:rPr>
              <a:t>(</a:t>
            </a:r>
            <a:r>
              <a:rPr lang="en-US" altLang="ko-KR" sz="2400" b="1" dirty="0" err="1">
                <a:latin typeface="+mn-ea"/>
              </a:rPr>
              <a:t>typeof</a:t>
            </a:r>
            <a:r>
              <a:rPr lang="en-US" altLang="ko-KR" sz="2400" b="1" dirty="0">
                <a:latin typeface="+mn-ea"/>
              </a:rPr>
              <a:t>(</a:t>
            </a:r>
            <a:r>
              <a:rPr lang="en-US" altLang="ko-KR" sz="2400" b="1" dirty="0" err="1">
                <a:latin typeface="+mn-ea"/>
              </a:rPr>
              <a:t>Rigidbody</a:t>
            </a:r>
            <a:r>
              <a:rPr lang="en-US" altLang="ko-KR" sz="2400" b="1" dirty="0">
                <a:latin typeface="+mn-ea"/>
              </a:rPr>
              <a:t>))]</a:t>
            </a:r>
          </a:p>
          <a:p>
            <a:r>
              <a:rPr lang="en-US" altLang="ko-KR" sz="2400" b="1" dirty="0">
                <a:latin typeface="+mn-ea"/>
              </a:rPr>
              <a:t>public class Moveable : </a:t>
            </a:r>
            <a:r>
              <a:rPr lang="en-US" altLang="ko-KR" sz="2400" b="1" dirty="0" err="1">
                <a:latin typeface="+mn-ea"/>
              </a:rPr>
              <a:t>MonoBehaviour</a:t>
            </a:r>
            <a:endParaRPr lang="en-US" altLang="ko-KR" sz="2400" b="1" dirty="0">
              <a:latin typeface="+mn-ea"/>
            </a:endParaRPr>
          </a:p>
          <a:p>
            <a:r>
              <a:rPr lang="en-US" altLang="ko-KR" sz="2400" b="1" dirty="0">
                <a:latin typeface="+mn-ea"/>
              </a:rPr>
              <a:t>{</a:t>
            </a:r>
          </a:p>
          <a:p>
            <a:r>
              <a:rPr lang="en-US" altLang="ko-KR" sz="2400" b="1" dirty="0">
                <a:latin typeface="+mn-ea"/>
              </a:rPr>
              <a:t>    public float speed;</a:t>
            </a:r>
          </a:p>
          <a:p>
            <a:r>
              <a:rPr lang="en-US" altLang="ko-KR" sz="2400" b="1" dirty="0">
                <a:latin typeface="+mn-ea"/>
              </a:rPr>
              <a:t>    private </a:t>
            </a:r>
            <a:r>
              <a:rPr lang="en-US" altLang="ko-KR" sz="2400" b="1" dirty="0" err="1">
                <a:latin typeface="+mn-ea"/>
              </a:rPr>
              <a:t>Rigidbody</a:t>
            </a:r>
            <a:r>
              <a:rPr lang="en-US" altLang="ko-KR" sz="2400" b="1" dirty="0">
                <a:latin typeface="+mn-ea"/>
              </a:rPr>
              <a:t> </a:t>
            </a:r>
            <a:r>
              <a:rPr lang="en-US" altLang="ko-KR" sz="2400" b="1" dirty="0" err="1">
                <a:latin typeface="+mn-ea"/>
              </a:rPr>
              <a:t>rb</a:t>
            </a:r>
            <a:r>
              <a:rPr lang="en-US" altLang="ko-KR" sz="2400" b="1" dirty="0">
                <a:latin typeface="+mn-ea"/>
              </a:rPr>
              <a:t>;</a:t>
            </a:r>
          </a:p>
          <a:p>
            <a:endParaRPr lang="en-US" altLang="ko-KR" sz="2400" b="1" dirty="0">
              <a:latin typeface="+mn-ea"/>
            </a:endParaRPr>
          </a:p>
          <a:p>
            <a:r>
              <a:rPr lang="en-US" altLang="ko-KR" sz="2400" b="1" dirty="0">
                <a:latin typeface="+mn-ea"/>
              </a:rPr>
              <a:t>    private void Start() </a:t>
            </a:r>
          </a:p>
          <a:p>
            <a:r>
              <a:rPr lang="en-US" altLang="ko-KR" sz="2400" b="1" dirty="0">
                <a:latin typeface="+mn-ea"/>
              </a:rPr>
              <a:t>    {</a:t>
            </a:r>
          </a:p>
          <a:p>
            <a:r>
              <a:rPr lang="en-US" altLang="ko-KR" sz="2400" b="1" dirty="0">
                <a:latin typeface="+mn-ea"/>
              </a:rPr>
              <a:t>        </a:t>
            </a:r>
            <a:r>
              <a:rPr lang="en-US" altLang="ko-KR" sz="2400" b="1" dirty="0" err="1">
                <a:latin typeface="+mn-ea"/>
              </a:rPr>
              <a:t>rb</a:t>
            </a:r>
            <a:r>
              <a:rPr lang="en-US" altLang="ko-KR" sz="2400" b="1" dirty="0">
                <a:latin typeface="+mn-ea"/>
              </a:rPr>
              <a:t> = </a:t>
            </a:r>
            <a:r>
              <a:rPr lang="en-US" altLang="ko-KR" sz="2400" b="1" dirty="0" err="1">
                <a:latin typeface="+mn-ea"/>
              </a:rPr>
              <a:t>gameObject.GetOrAddComponent</a:t>
            </a:r>
            <a:r>
              <a:rPr lang="en-US" altLang="ko-KR" sz="2400" b="1" dirty="0">
                <a:latin typeface="+mn-ea"/>
              </a:rPr>
              <a:t>&lt;</a:t>
            </a:r>
            <a:r>
              <a:rPr lang="en-US" altLang="ko-KR" sz="2400" b="1" dirty="0" err="1">
                <a:latin typeface="+mn-ea"/>
              </a:rPr>
              <a:t>Rigidbody</a:t>
            </a:r>
            <a:r>
              <a:rPr lang="en-US" altLang="ko-KR" sz="2400" b="1" dirty="0">
                <a:latin typeface="+mn-ea"/>
              </a:rPr>
              <a:t>&gt;();</a:t>
            </a:r>
          </a:p>
          <a:p>
            <a:endParaRPr lang="en-US" altLang="ko-KR" sz="2400" b="1" dirty="0">
              <a:latin typeface="+mn-ea"/>
            </a:endParaRPr>
          </a:p>
          <a:p>
            <a:r>
              <a:rPr lang="en-US" altLang="ko-KR" sz="2400" b="1" dirty="0">
                <a:latin typeface="+mn-ea"/>
              </a:rPr>
              <a:t>        </a:t>
            </a:r>
            <a:r>
              <a:rPr lang="en-US" altLang="ko-KR" sz="2400" b="1" dirty="0" err="1">
                <a:latin typeface="+mn-ea"/>
              </a:rPr>
              <a:t>rb.velocity</a:t>
            </a:r>
            <a:r>
              <a:rPr lang="en-US" altLang="ko-KR" sz="2400" b="1" dirty="0">
                <a:latin typeface="+mn-ea"/>
              </a:rPr>
              <a:t> = </a:t>
            </a:r>
            <a:r>
              <a:rPr lang="en-US" altLang="ko-KR" sz="2400" b="1" dirty="0" err="1">
                <a:latin typeface="+mn-ea"/>
              </a:rPr>
              <a:t>transform.forward</a:t>
            </a:r>
            <a:r>
              <a:rPr lang="en-US" altLang="ko-KR" sz="2400" b="1" dirty="0">
                <a:latin typeface="+mn-ea"/>
              </a:rPr>
              <a:t> * speed;</a:t>
            </a:r>
          </a:p>
          <a:p>
            <a:r>
              <a:rPr lang="en-US" altLang="ko-KR" sz="2400" b="1" dirty="0">
                <a:latin typeface="+mn-ea"/>
              </a:rPr>
              <a:t>    }</a:t>
            </a:r>
          </a:p>
          <a:p>
            <a:r>
              <a:rPr lang="en-US" altLang="ko-KR" sz="2400" b="1" dirty="0">
                <a:latin typeface="+mn-ea"/>
              </a:rPr>
              <a:t>}</a:t>
            </a:r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0732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유니티 디자인 패턴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B78D3-FC68-46AD-8FB4-324680A11D5E}"/>
              </a:ext>
            </a:extLst>
          </p:cNvPr>
          <p:cNvSpPr txBox="1"/>
          <p:nvPr/>
        </p:nvSpPr>
        <p:spPr>
          <a:xfrm>
            <a:off x="0" y="1013781"/>
            <a:ext cx="12192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using </a:t>
            </a:r>
            <a:r>
              <a:rPr lang="en-US" altLang="ko-KR" sz="2400" b="1" dirty="0" err="1">
                <a:latin typeface="+mn-ea"/>
              </a:rPr>
              <a:t>UnityEngine</a:t>
            </a:r>
            <a:r>
              <a:rPr lang="en-US" altLang="ko-KR" sz="2400" b="1" dirty="0">
                <a:latin typeface="+mn-ea"/>
              </a:rPr>
              <a:t>;</a:t>
            </a:r>
          </a:p>
          <a:p>
            <a:endParaRPr lang="en-US" altLang="ko-KR" sz="2400" b="1" dirty="0">
              <a:latin typeface="+mn-ea"/>
            </a:endParaRPr>
          </a:p>
          <a:p>
            <a:r>
              <a:rPr lang="en-US" altLang="ko-KR" sz="2400" b="1" dirty="0">
                <a:latin typeface="+mn-ea"/>
              </a:rPr>
              <a:t>public class </a:t>
            </a:r>
            <a:r>
              <a:rPr lang="en-US" altLang="ko-KR" sz="2400" b="1" dirty="0" err="1">
                <a:latin typeface="+mn-ea"/>
              </a:rPr>
              <a:t>SelfDestructable</a:t>
            </a:r>
            <a:r>
              <a:rPr lang="en-US" altLang="ko-KR" sz="2400" b="1" dirty="0">
                <a:latin typeface="+mn-ea"/>
              </a:rPr>
              <a:t> : </a:t>
            </a:r>
            <a:r>
              <a:rPr lang="en-US" altLang="ko-KR" sz="2400" b="1" dirty="0" err="1">
                <a:latin typeface="+mn-ea"/>
              </a:rPr>
              <a:t>MonoBehaviour</a:t>
            </a:r>
            <a:endParaRPr lang="en-US" altLang="ko-KR" sz="2400" b="1" dirty="0">
              <a:latin typeface="+mn-ea"/>
            </a:endParaRPr>
          </a:p>
          <a:p>
            <a:r>
              <a:rPr lang="en-US" altLang="ko-KR" sz="2400" b="1" dirty="0">
                <a:latin typeface="+mn-ea"/>
              </a:rPr>
              <a:t>{</a:t>
            </a:r>
          </a:p>
          <a:p>
            <a:r>
              <a:rPr lang="en-US" altLang="ko-KR" sz="2400" b="1" dirty="0">
                <a:latin typeface="+mn-ea"/>
              </a:rPr>
              <a:t>    public float </a:t>
            </a:r>
            <a:r>
              <a:rPr lang="en-US" altLang="ko-KR" sz="2400" b="1" dirty="0" err="1">
                <a:latin typeface="+mn-ea"/>
              </a:rPr>
              <a:t>lifeTime</a:t>
            </a:r>
            <a:r>
              <a:rPr lang="en-US" altLang="ko-KR" sz="2400" b="1" dirty="0">
                <a:latin typeface="+mn-ea"/>
              </a:rPr>
              <a:t>;</a:t>
            </a:r>
          </a:p>
          <a:p>
            <a:endParaRPr lang="en-US" altLang="ko-KR" sz="2400" b="1" dirty="0">
              <a:latin typeface="+mn-ea"/>
            </a:endParaRPr>
          </a:p>
          <a:p>
            <a:r>
              <a:rPr lang="en-US" altLang="ko-KR" sz="2400" b="1" dirty="0">
                <a:latin typeface="+mn-ea"/>
              </a:rPr>
              <a:t>    private void Start() </a:t>
            </a:r>
          </a:p>
          <a:p>
            <a:r>
              <a:rPr lang="en-US" altLang="ko-KR" sz="2400" b="1" dirty="0">
                <a:latin typeface="+mn-ea"/>
              </a:rPr>
              <a:t>    { </a:t>
            </a:r>
          </a:p>
          <a:p>
            <a:r>
              <a:rPr lang="en-US" altLang="ko-KR" sz="2400" b="1" dirty="0">
                <a:latin typeface="+mn-ea"/>
              </a:rPr>
              <a:t>        Destroy(</a:t>
            </a:r>
            <a:r>
              <a:rPr lang="en-US" altLang="ko-KR" sz="2400" b="1" dirty="0" err="1">
                <a:latin typeface="+mn-ea"/>
              </a:rPr>
              <a:t>this.gameObject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en-US" altLang="ko-KR" sz="2400" b="1" dirty="0" err="1">
                <a:latin typeface="+mn-ea"/>
              </a:rPr>
              <a:t>lifeTime</a:t>
            </a:r>
            <a:r>
              <a:rPr lang="en-US" altLang="ko-KR" sz="2400" b="1" dirty="0">
                <a:latin typeface="+mn-ea"/>
              </a:rPr>
              <a:t>); </a:t>
            </a:r>
          </a:p>
          <a:p>
            <a:r>
              <a:rPr lang="en-US" altLang="ko-KR" sz="2400" b="1" dirty="0">
                <a:latin typeface="+mn-ea"/>
              </a:rPr>
              <a:t>    }</a:t>
            </a:r>
          </a:p>
          <a:p>
            <a:r>
              <a:rPr lang="en-US" altLang="ko-KR" sz="2400" b="1" dirty="0">
                <a:latin typeface="+mn-ea"/>
              </a:rPr>
              <a:t>}</a:t>
            </a:r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230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유니티 디자인 패턴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B78D3-FC68-46AD-8FB4-324680A11D5E}"/>
              </a:ext>
            </a:extLst>
          </p:cNvPr>
          <p:cNvSpPr txBox="1"/>
          <p:nvPr/>
        </p:nvSpPr>
        <p:spPr>
          <a:xfrm>
            <a:off x="0" y="1013781"/>
            <a:ext cx="12192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public class Triggerable : </a:t>
            </a:r>
            <a:r>
              <a:rPr lang="en-US" altLang="ko-KR" sz="2400" b="1" dirty="0" err="1">
                <a:latin typeface="+mn-ea"/>
              </a:rPr>
              <a:t>MonoBehaviour</a:t>
            </a:r>
            <a:endParaRPr lang="en-US" altLang="ko-KR" sz="2400" b="1" dirty="0">
              <a:latin typeface="+mn-ea"/>
            </a:endParaRPr>
          </a:p>
          <a:p>
            <a:r>
              <a:rPr lang="en-US" altLang="ko-KR" sz="2400" b="1" dirty="0">
                <a:latin typeface="+mn-ea"/>
              </a:rPr>
              <a:t>{</a:t>
            </a:r>
          </a:p>
          <a:p>
            <a:r>
              <a:rPr lang="en-US" altLang="ko-KR" sz="2400" b="1" dirty="0">
                <a:latin typeface="+mn-ea"/>
              </a:rPr>
              <a:t>    private </a:t>
            </a:r>
            <a:r>
              <a:rPr lang="en-US" altLang="ko-KR" sz="2400" b="1" dirty="0" err="1">
                <a:latin typeface="+mn-ea"/>
              </a:rPr>
              <a:t>Rigidbody</a:t>
            </a:r>
            <a:r>
              <a:rPr lang="en-US" altLang="ko-KR" sz="2400" b="1" dirty="0">
                <a:latin typeface="+mn-ea"/>
              </a:rPr>
              <a:t> </a:t>
            </a:r>
            <a:r>
              <a:rPr lang="en-US" altLang="ko-KR" sz="2400" b="1" dirty="0" err="1">
                <a:latin typeface="+mn-ea"/>
              </a:rPr>
              <a:t>rb</a:t>
            </a:r>
            <a:r>
              <a:rPr lang="en-US" altLang="ko-KR" sz="2400" b="1" dirty="0">
                <a:latin typeface="+mn-ea"/>
              </a:rPr>
              <a:t>;</a:t>
            </a:r>
          </a:p>
          <a:p>
            <a:r>
              <a:rPr lang="en-US" altLang="ko-KR" sz="2400" b="1" dirty="0">
                <a:latin typeface="+mn-ea"/>
              </a:rPr>
              <a:t>    public </a:t>
            </a:r>
            <a:r>
              <a:rPr lang="en-US" altLang="ko-KR" sz="2400" b="1" dirty="0" err="1">
                <a:latin typeface="+mn-ea"/>
              </a:rPr>
              <a:t>TriggerEvent</a:t>
            </a:r>
            <a:r>
              <a:rPr lang="en-US" altLang="ko-KR" sz="2400" b="1" dirty="0">
                <a:latin typeface="+mn-ea"/>
              </a:rPr>
              <a:t> </a:t>
            </a:r>
            <a:r>
              <a:rPr lang="en-US" altLang="ko-KR" sz="2400" b="1" dirty="0" err="1">
                <a:latin typeface="+mn-ea"/>
              </a:rPr>
              <a:t>onTriggerEnter</a:t>
            </a:r>
            <a:r>
              <a:rPr lang="en-US" altLang="ko-KR" sz="2400" b="1" dirty="0">
                <a:latin typeface="+mn-ea"/>
              </a:rPr>
              <a:t>;</a:t>
            </a:r>
          </a:p>
          <a:p>
            <a:r>
              <a:rPr lang="en-US" altLang="ko-KR" sz="2400" b="1" dirty="0">
                <a:latin typeface="+mn-ea"/>
              </a:rPr>
              <a:t>    private void Awake() {</a:t>
            </a:r>
          </a:p>
          <a:p>
            <a:r>
              <a:rPr lang="en-US" altLang="ko-KR" sz="2400" b="1" dirty="0">
                <a:latin typeface="+mn-ea"/>
              </a:rPr>
              <a:t>        </a:t>
            </a:r>
            <a:r>
              <a:rPr lang="en-US" altLang="ko-KR" sz="2400" b="1" dirty="0" err="1">
                <a:latin typeface="+mn-ea"/>
              </a:rPr>
              <a:t>rb</a:t>
            </a:r>
            <a:r>
              <a:rPr lang="en-US" altLang="ko-KR" sz="2400" b="1" dirty="0">
                <a:latin typeface="+mn-ea"/>
              </a:rPr>
              <a:t> = </a:t>
            </a:r>
            <a:r>
              <a:rPr lang="en-US" altLang="ko-KR" sz="2400" b="1" dirty="0" err="1">
                <a:latin typeface="+mn-ea"/>
              </a:rPr>
              <a:t>gameObject.GetOrAddComponent</a:t>
            </a:r>
            <a:r>
              <a:rPr lang="en-US" altLang="ko-KR" sz="2400" b="1" dirty="0">
                <a:latin typeface="+mn-ea"/>
              </a:rPr>
              <a:t>&lt;</a:t>
            </a:r>
            <a:r>
              <a:rPr lang="en-US" altLang="ko-KR" sz="2400" b="1" dirty="0" err="1">
                <a:latin typeface="+mn-ea"/>
              </a:rPr>
              <a:t>Rigidbody</a:t>
            </a:r>
            <a:r>
              <a:rPr lang="en-US" altLang="ko-KR" sz="2400" b="1" dirty="0">
                <a:latin typeface="+mn-ea"/>
              </a:rPr>
              <a:t>&gt;();</a:t>
            </a:r>
          </a:p>
          <a:p>
            <a:r>
              <a:rPr lang="en-US" altLang="ko-KR" sz="2400" b="1" dirty="0">
                <a:latin typeface="+mn-ea"/>
              </a:rPr>
              <a:t>    }</a:t>
            </a:r>
          </a:p>
          <a:p>
            <a:r>
              <a:rPr lang="en-US" altLang="ko-KR" sz="2400" b="1" dirty="0">
                <a:latin typeface="+mn-ea"/>
              </a:rPr>
              <a:t>    private void </a:t>
            </a:r>
            <a:r>
              <a:rPr lang="en-US" altLang="ko-KR" sz="2400" b="1" dirty="0" err="1">
                <a:latin typeface="+mn-ea"/>
              </a:rPr>
              <a:t>OnTriggerEnter</a:t>
            </a:r>
            <a:r>
              <a:rPr lang="en-US" altLang="ko-KR" sz="2400" b="1" dirty="0">
                <a:latin typeface="+mn-ea"/>
              </a:rPr>
              <a:t>(Collider other) {</a:t>
            </a:r>
          </a:p>
          <a:p>
            <a:r>
              <a:rPr lang="en-US" altLang="ko-KR" sz="2400" b="1" dirty="0">
                <a:latin typeface="+mn-ea"/>
              </a:rPr>
              <a:t>        </a:t>
            </a:r>
            <a:r>
              <a:rPr lang="en-US" altLang="ko-KR" sz="2400" b="1" dirty="0" err="1">
                <a:latin typeface="+mn-ea"/>
              </a:rPr>
              <a:t>onTriggerEnter.Invoke</a:t>
            </a:r>
            <a:r>
              <a:rPr lang="en-US" altLang="ko-KR" sz="2400" b="1" dirty="0">
                <a:latin typeface="+mn-ea"/>
              </a:rPr>
              <a:t>(other);</a:t>
            </a:r>
          </a:p>
          <a:p>
            <a:r>
              <a:rPr lang="en-US" altLang="ko-KR" sz="2400" b="1" dirty="0">
                <a:latin typeface="+mn-ea"/>
              </a:rPr>
              <a:t>    }</a:t>
            </a:r>
          </a:p>
          <a:p>
            <a:r>
              <a:rPr lang="en-US" altLang="ko-KR" sz="2400" b="1" dirty="0">
                <a:latin typeface="+mn-ea"/>
              </a:rPr>
              <a:t>    private void </a:t>
            </a:r>
            <a:r>
              <a:rPr lang="en-US" altLang="ko-KR" sz="2400" b="1" dirty="0" err="1">
                <a:latin typeface="+mn-ea"/>
              </a:rPr>
              <a:t>OnDestroy</a:t>
            </a:r>
            <a:r>
              <a:rPr lang="en-US" altLang="ko-KR" sz="2400" b="1" dirty="0">
                <a:latin typeface="+mn-ea"/>
              </a:rPr>
              <a:t>()    {</a:t>
            </a:r>
          </a:p>
          <a:p>
            <a:r>
              <a:rPr lang="en-US" altLang="ko-KR" sz="2400" b="1" dirty="0">
                <a:latin typeface="+mn-ea"/>
              </a:rPr>
              <a:t>        </a:t>
            </a:r>
            <a:r>
              <a:rPr lang="en-US" altLang="ko-KR" sz="2400" b="1" dirty="0" err="1">
                <a:latin typeface="+mn-ea"/>
              </a:rPr>
              <a:t>onTriggerEnter.RemoveAllListeners</a:t>
            </a:r>
            <a:r>
              <a:rPr lang="en-US" altLang="ko-KR" sz="2400" b="1" dirty="0">
                <a:latin typeface="+mn-ea"/>
              </a:rPr>
              <a:t>();</a:t>
            </a:r>
          </a:p>
          <a:p>
            <a:r>
              <a:rPr lang="en-US" altLang="ko-KR" sz="2400" b="1" dirty="0">
                <a:latin typeface="+mn-ea"/>
              </a:rPr>
              <a:t>    }</a:t>
            </a:r>
          </a:p>
          <a:p>
            <a:r>
              <a:rPr lang="en-US" altLang="ko-KR" sz="2400" b="1" dirty="0">
                <a:latin typeface="+mn-ea"/>
              </a:rPr>
              <a:t>}</a:t>
            </a:r>
          </a:p>
          <a:p>
            <a:endParaRPr lang="en-US" altLang="ko-KR" sz="2400" b="1" dirty="0">
              <a:latin typeface="+mn-ea"/>
            </a:endParaRPr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6665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유니티 디자인 패턴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B78D3-FC68-46AD-8FB4-324680A11D5E}"/>
              </a:ext>
            </a:extLst>
          </p:cNvPr>
          <p:cNvSpPr txBox="1"/>
          <p:nvPr/>
        </p:nvSpPr>
        <p:spPr>
          <a:xfrm>
            <a:off x="0" y="1013781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[</a:t>
            </a:r>
            <a:r>
              <a:rPr lang="en-US" altLang="ko-KR" sz="2400" b="1" dirty="0" err="1">
                <a:latin typeface="+mn-ea"/>
              </a:rPr>
              <a:t>System.Serializable</a:t>
            </a:r>
            <a:r>
              <a:rPr lang="en-US" altLang="ko-KR" sz="2400" b="1" dirty="0">
                <a:latin typeface="+mn-ea"/>
              </a:rPr>
              <a:t>]</a:t>
            </a:r>
          </a:p>
          <a:p>
            <a:r>
              <a:rPr lang="en-US" altLang="ko-KR" sz="2400" b="1" dirty="0">
                <a:latin typeface="+mn-ea"/>
              </a:rPr>
              <a:t>public class </a:t>
            </a:r>
            <a:r>
              <a:rPr lang="en-US" altLang="ko-KR" sz="2400" b="1" dirty="0" err="1">
                <a:latin typeface="+mn-ea"/>
              </a:rPr>
              <a:t>TriggerEvent</a:t>
            </a:r>
            <a:r>
              <a:rPr lang="en-US" altLang="ko-KR" sz="2400" b="1" dirty="0">
                <a:latin typeface="+mn-ea"/>
              </a:rPr>
              <a:t> : </a:t>
            </a:r>
            <a:r>
              <a:rPr lang="en-US" altLang="ko-KR" sz="2400" b="1" dirty="0" err="1">
                <a:latin typeface="+mn-ea"/>
              </a:rPr>
              <a:t>UnityEvent</a:t>
            </a:r>
            <a:r>
              <a:rPr lang="en-US" altLang="ko-KR" sz="2400" b="1" dirty="0">
                <a:latin typeface="+mn-ea"/>
              </a:rPr>
              <a:t>&lt;Collider&gt;</a:t>
            </a:r>
          </a:p>
          <a:p>
            <a:r>
              <a:rPr lang="en-US" altLang="ko-KR" sz="2400" b="1" dirty="0">
                <a:latin typeface="+mn-ea"/>
              </a:rPr>
              <a:t>{</a:t>
            </a:r>
          </a:p>
          <a:p>
            <a:r>
              <a:rPr lang="en-US" altLang="ko-KR" sz="2400" b="1" dirty="0">
                <a:latin typeface="+mn-ea"/>
              </a:rPr>
              <a:t>}</a:t>
            </a:r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0487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597D2-CD0F-4E56-B41E-A70E4C8FA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코로나 유의사항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5A0923-0A95-48BC-97C7-880E2EF609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7455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유니티 디자인 패턴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B78D3-FC68-46AD-8FB4-324680A11D5E}"/>
              </a:ext>
            </a:extLst>
          </p:cNvPr>
          <p:cNvSpPr txBox="1"/>
          <p:nvPr/>
        </p:nvSpPr>
        <p:spPr>
          <a:xfrm>
            <a:off x="0" y="1013781"/>
            <a:ext cx="12192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using </a:t>
            </a:r>
            <a:r>
              <a:rPr lang="en-US" altLang="ko-KR" sz="2400" b="1" dirty="0" err="1">
                <a:latin typeface="+mn-ea"/>
              </a:rPr>
              <a:t>UnityEngine</a:t>
            </a:r>
            <a:r>
              <a:rPr lang="en-US" altLang="ko-KR" sz="2400" b="1" dirty="0">
                <a:latin typeface="+mn-ea"/>
              </a:rPr>
              <a:t>;</a:t>
            </a:r>
          </a:p>
          <a:p>
            <a:endParaRPr lang="en-US" altLang="ko-KR" sz="2400" b="1" dirty="0">
              <a:latin typeface="+mn-ea"/>
            </a:endParaRPr>
          </a:p>
          <a:p>
            <a:r>
              <a:rPr lang="en-US" altLang="ko-KR" sz="2400" b="1" dirty="0">
                <a:latin typeface="+mn-ea"/>
              </a:rPr>
              <a:t>[</a:t>
            </a:r>
            <a:r>
              <a:rPr lang="en-US" altLang="ko-KR" sz="2400" b="1" dirty="0" err="1">
                <a:latin typeface="+mn-ea"/>
              </a:rPr>
              <a:t>RequireComponent</a:t>
            </a:r>
            <a:r>
              <a:rPr lang="en-US" altLang="ko-KR" sz="2400" b="1" dirty="0">
                <a:latin typeface="+mn-ea"/>
              </a:rPr>
              <a:t>(</a:t>
            </a:r>
            <a:r>
              <a:rPr lang="en-US" altLang="ko-KR" sz="2400" b="1" dirty="0" err="1">
                <a:latin typeface="+mn-ea"/>
              </a:rPr>
              <a:t>typeof</a:t>
            </a:r>
            <a:r>
              <a:rPr lang="en-US" altLang="ko-KR" sz="2400" b="1" dirty="0">
                <a:latin typeface="+mn-ea"/>
              </a:rPr>
              <a:t>(</a:t>
            </a:r>
            <a:r>
              <a:rPr lang="en-US" altLang="ko-KR" sz="2400" b="1" dirty="0" err="1">
                <a:latin typeface="+mn-ea"/>
              </a:rPr>
              <a:t>AudioSource</a:t>
            </a:r>
            <a:r>
              <a:rPr lang="en-US" altLang="ko-KR" sz="2400" b="1" dirty="0">
                <a:latin typeface="+mn-ea"/>
              </a:rPr>
              <a:t>))]</a:t>
            </a:r>
          </a:p>
          <a:p>
            <a:r>
              <a:rPr lang="en-US" altLang="ko-KR" sz="2400" b="1" dirty="0">
                <a:latin typeface="+mn-ea"/>
              </a:rPr>
              <a:t>public class </a:t>
            </a:r>
            <a:r>
              <a:rPr lang="en-US" altLang="ko-KR" sz="2400" b="1" dirty="0" err="1">
                <a:latin typeface="+mn-ea"/>
              </a:rPr>
              <a:t>DisableSoundGenerator</a:t>
            </a:r>
            <a:r>
              <a:rPr lang="en-US" altLang="ko-KR" sz="2400" b="1" dirty="0">
                <a:latin typeface="+mn-ea"/>
              </a:rPr>
              <a:t> : </a:t>
            </a:r>
            <a:r>
              <a:rPr lang="en-US" altLang="ko-KR" sz="2400" b="1" dirty="0" err="1">
                <a:latin typeface="+mn-ea"/>
              </a:rPr>
              <a:t>MonoBehaviour</a:t>
            </a:r>
            <a:r>
              <a:rPr lang="en-US" altLang="ko-KR" sz="2400" b="1" dirty="0">
                <a:latin typeface="+mn-ea"/>
              </a:rPr>
              <a:t> {</a:t>
            </a:r>
          </a:p>
          <a:p>
            <a:r>
              <a:rPr lang="en-US" altLang="ko-KR" sz="2400" b="1" dirty="0">
                <a:latin typeface="+mn-ea"/>
              </a:rPr>
              <a:t>    public </a:t>
            </a:r>
            <a:r>
              <a:rPr lang="en-US" altLang="ko-KR" sz="2400" b="1" dirty="0" err="1">
                <a:latin typeface="+mn-ea"/>
              </a:rPr>
              <a:t>AudioClip</a:t>
            </a:r>
            <a:r>
              <a:rPr lang="en-US" altLang="ko-KR" sz="2400" b="1" dirty="0">
                <a:latin typeface="+mn-ea"/>
              </a:rPr>
              <a:t> sound;</a:t>
            </a:r>
          </a:p>
          <a:p>
            <a:r>
              <a:rPr lang="en-US" altLang="ko-KR" sz="2400" b="1" dirty="0">
                <a:latin typeface="+mn-ea"/>
              </a:rPr>
              <a:t>    private </a:t>
            </a:r>
            <a:r>
              <a:rPr lang="en-US" altLang="ko-KR" sz="2400" b="1" dirty="0" err="1">
                <a:latin typeface="+mn-ea"/>
              </a:rPr>
              <a:t>AudioSource</a:t>
            </a:r>
            <a:r>
              <a:rPr lang="en-US" altLang="ko-KR" sz="2400" b="1" dirty="0">
                <a:latin typeface="+mn-ea"/>
              </a:rPr>
              <a:t> </a:t>
            </a:r>
            <a:r>
              <a:rPr lang="en-US" altLang="ko-KR" sz="2400" b="1" dirty="0" err="1">
                <a:latin typeface="+mn-ea"/>
              </a:rPr>
              <a:t>audioSource</a:t>
            </a:r>
            <a:r>
              <a:rPr lang="en-US" altLang="ko-KR" sz="2400" b="1" dirty="0">
                <a:latin typeface="+mn-ea"/>
              </a:rPr>
              <a:t>;</a:t>
            </a:r>
          </a:p>
          <a:p>
            <a:r>
              <a:rPr lang="en-US" altLang="ko-KR" sz="2400" b="1" dirty="0">
                <a:latin typeface="+mn-ea"/>
              </a:rPr>
              <a:t>    private void Start()    {</a:t>
            </a:r>
          </a:p>
          <a:p>
            <a:r>
              <a:rPr lang="en-US" altLang="ko-KR" sz="2400" b="1" dirty="0">
                <a:latin typeface="+mn-ea"/>
              </a:rPr>
              <a:t>        </a:t>
            </a:r>
            <a:r>
              <a:rPr lang="en-US" altLang="ko-KR" sz="2400" b="1" dirty="0" err="1">
                <a:latin typeface="+mn-ea"/>
              </a:rPr>
              <a:t>audioSource</a:t>
            </a:r>
            <a:r>
              <a:rPr lang="en-US" altLang="ko-KR" sz="2400" b="1" dirty="0">
                <a:latin typeface="+mn-ea"/>
              </a:rPr>
              <a:t> = </a:t>
            </a:r>
            <a:r>
              <a:rPr lang="en-US" altLang="ko-KR" sz="2400" b="1" dirty="0" err="1">
                <a:latin typeface="+mn-ea"/>
              </a:rPr>
              <a:t>GetComponent</a:t>
            </a:r>
            <a:r>
              <a:rPr lang="en-US" altLang="ko-KR" sz="2400" b="1" dirty="0">
                <a:latin typeface="+mn-ea"/>
              </a:rPr>
              <a:t>&lt;</a:t>
            </a:r>
            <a:r>
              <a:rPr lang="en-US" altLang="ko-KR" sz="2400" b="1" dirty="0" err="1">
                <a:latin typeface="+mn-ea"/>
              </a:rPr>
              <a:t>AudioSource</a:t>
            </a:r>
            <a:r>
              <a:rPr lang="en-US" altLang="ko-KR" sz="2400" b="1" dirty="0">
                <a:latin typeface="+mn-ea"/>
              </a:rPr>
              <a:t>&gt;();</a:t>
            </a:r>
          </a:p>
          <a:p>
            <a:r>
              <a:rPr lang="en-US" altLang="ko-KR" sz="2400" b="1" dirty="0">
                <a:latin typeface="+mn-ea"/>
              </a:rPr>
              <a:t>    }</a:t>
            </a:r>
          </a:p>
          <a:p>
            <a:r>
              <a:rPr lang="en-US" altLang="ko-KR" sz="2400" b="1" dirty="0">
                <a:latin typeface="+mn-ea"/>
              </a:rPr>
              <a:t>    private void </a:t>
            </a:r>
            <a:r>
              <a:rPr lang="en-US" altLang="ko-KR" sz="2400" b="1" dirty="0" err="1">
                <a:latin typeface="+mn-ea"/>
              </a:rPr>
              <a:t>OnDisable</a:t>
            </a:r>
            <a:r>
              <a:rPr lang="en-US" altLang="ko-KR" sz="2400" b="1" dirty="0">
                <a:latin typeface="+mn-ea"/>
              </a:rPr>
              <a:t>()    {</a:t>
            </a:r>
          </a:p>
          <a:p>
            <a:r>
              <a:rPr lang="en-US" altLang="ko-KR" sz="2400" b="1" dirty="0">
                <a:latin typeface="+mn-ea"/>
              </a:rPr>
              <a:t>        </a:t>
            </a:r>
            <a:r>
              <a:rPr lang="en-US" altLang="ko-KR" sz="2400" b="1" dirty="0" err="1">
                <a:latin typeface="+mn-ea"/>
              </a:rPr>
              <a:t>audioSource.clip</a:t>
            </a:r>
            <a:r>
              <a:rPr lang="en-US" altLang="ko-KR" sz="2400" b="1" dirty="0">
                <a:latin typeface="+mn-ea"/>
              </a:rPr>
              <a:t> = sound;</a:t>
            </a:r>
          </a:p>
          <a:p>
            <a:r>
              <a:rPr lang="en-US" altLang="ko-KR" sz="2400" b="1" dirty="0">
                <a:latin typeface="+mn-ea"/>
              </a:rPr>
              <a:t>        </a:t>
            </a:r>
            <a:r>
              <a:rPr lang="en-US" altLang="ko-KR" sz="2400" b="1" dirty="0" err="1">
                <a:latin typeface="+mn-ea"/>
              </a:rPr>
              <a:t>audioSource.Play</a:t>
            </a:r>
            <a:r>
              <a:rPr lang="en-US" altLang="ko-KR" sz="2400" b="1" dirty="0">
                <a:latin typeface="+mn-ea"/>
              </a:rPr>
              <a:t>();</a:t>
            </a:r>
          </a:p>
          <a:p>
            <a:r>
              <a:rPr lang="en-US" altLang="ko-KR" sz="2400" b="1" dirty="0">
                <a:latin typeface="+mn-ea"/>
              </a:rPr>
              <a:t>    }</a:t>
            </a:r>
          </a:p>
          <a:p>
            <a:r>
              <a:rPr lang="en-US" altLang="ko-KR" sz="2400" b="1" dirty="0">
                <a:latin typeface="+mn-ea"/>
              </a:rPr>
              <a:t>}</a:t>
            </a:r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4883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유니티 디자인 패턴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0389F5-3246-4F8D-8F05-414158BEF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758" y="1541417"/>
            <a:ext cx="6868484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120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유니티 디자인 패턴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B78D3-FC68-46AD-8FB4-324680A11D5E}"/>
              </a:ext>
            </a:extLst>
          </p:cNvPr>
          <p:cNvSpPr txBox="1"/>
          <p:nvPr/>
        </p:nvSpPr>
        <p:spPr>
          <a:xfrm>
            <a:off x="357051" y="1288869"/>
            <a:ext cx="11538858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err="1">
                <a:latin typeface="+mn-ea"/>
              </a:rPr>
              <a:t>싱글턴</a:t>
            </a:r>
            <a:r>
              <a:rPr lang="ko-KR" altLang="en-US" sz="2400" b="1" dirty="0">
                <a:latin typeface="+mn-ea"/>
              </a:rPr>
              <a:t> 패턴</a:t>
            </a:r>
            <a:endParaRPr lang="en-US" altLang="ko-KR" sz="2400" b="1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800" b="1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다양한 기능의 로직을 필요에 따라 분리하여 재사용 가능한 개별적인 기능의 컴포넌트로 만드는 패턴</a:t>
            </a:r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r>
              <a:rPr lang="ko-KR" altLang="en-US" sz="2000" dirty="0" err="1">
                <a:latin typeface="+mn-ea"/>
              </a:rPr>
              <a:t>싱글턴</a:t>
            </a:r>
            <a:r>
              <a:rPr lang="ko-KR" altLang="en-US" sz="2000" dirty="0">
                <a:latin typeface="+mn-ea"/>
              </a:rPr>
              <a:t> 클래스</a:t>
            </a:r>
            <a:endParaRPr lang="en-US" altLang="ko-KR" sz="2000" dirty="0">
              <a:latin typeface="+mn-ea"/>
            </a:endParaRPr>
          </a:p>
          <a:p>
            <a:r>
              <a:rPr lang="en-US" altLang="ko-KR" sz="2000" dirty="0" err="1">
                <a:latin typeface="+mn-ea"/>
              </a:rPr>
              <a:t>Singleton.cs</a:t>
            </a:r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선언</a:t>
            </a:r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public class </a:t>
            </a:r>
            <a:r>
              <a:rPr lang="en-US" altLang="ko-KR" sz="2000" dirty="0" err="1">
                <a:latin typeface="+mn-ea"/>
              </a:rPr>
              <a:t>GameManager</a:t>
            </a:r>
            <a:r>
              <a:rPr lang="en-US" altLang="ko-KR" sz="2000" dirty="0">
                <a:latin typeface="+mn-ea"/>
              </a:rPr>
              <a:t> : Singleton&lt;</a:t>
            </a:r>
            <a:r>
              <a:rPr lang="en-US" altLang="ko-KR" sz="2000" dirty="0" err="1">
                <a:latin typeface="+mn-ea"/>
              </a:rPr>
              <a:t>GameManager</a:t>
            </a:r>
            <a:r>
              <a:rPr lang="en-US" altLang="ko-KR" sz="2000" dirty="0">
                <a:latin typeface="+mn-ea"/>
              </a:rPr>
              <a:t>&gt;</a:t>
            </a:r>
          </a:p>
          <a:p>
            <a:r>
              <a:rPr lang="en-US" altLang="ko-KR" sz="2000" dirty="0">
                <a:latin typeface="+mn-ea"/>
              </a:rPr>
              <a:t>{</a:t>
            </a:r>
          </a:p>
          <a:p>
            <a:endParaRPr lang="en-US" altLang="ko-KR" sz="20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사용</a:t>
            </a:r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public void Die()</a:t>
            </a:r>
          </a:p>
          <a:p>
            <a:r>
              <a:rPr lang="en-US" altLang="ko-KR" sz="2000" dirty="0">
                <a:latin typeface="+mn-ea"/>
              </a:rPr>
              <a:t>{</a:t>
            </a:r>
          </a:p>
          <a:p>
            <a:r>
              <a:rPr lang="en-US" altLang="ko-KR" sz="2000" dirty="0">
                <a:latin typeface="+mn-ea"/>
              </a:rPr>
              <a:t>        </a:t>
            </a:r>
            <a:r>
              <a:rPr lang="en-US" altLang="ko-KR" sz="2000" dirty="0" err="1">
                <a:latin typeface="+mn-ea"/>
              </a:rPr>
              <a:t>gameObject.SetActive</a:t>
            </a:r>
            <a:r>
              <a:rPr lang="en-US" altLang="ko-KR" sz="2000" dirty="0">
                <a:latin typeface="+mn-ea"/>
              </a:rPr>
              <a:t>(false);</a:t>
            </a:r>
          </a:p>
          <a:p>
            <a:r>
              <a:rPr lang="en-US" altLang="ko-KR" sz="2000" dirty="0">
                <a:latin typeface="+mn-ea"/>
              </a:rPr>
              <a:t>        </a:t>
            </a:r>
            <a:r>
              <a:rPr lang="en-US" altLang="ko-KR" sz="2000" dirty="0" err="1">
                <a:latin typeface="+mn-ea"/>
              </a:rPr>
              <a:t>GameManager.Instance.EndGame</a:t>
            </a:r>
            <a:r>
              <a:rPr lang="en-US" altLang="ko-KR" sz="2000" dirty="0">
                <a:latin typeface="+mn-ea"/>
              </a:rPr>
              <a:t>();</a:t>
            </a:r>
          </a:p>
          <a:p>
            <a:r>
              <a:rPr lang="en-US" altLang="ko-KR" sz="2000" dirty="0">
                <a:latin typeface="+mn-ea"/>
              </a:rPr>
              <a:t>}</a:t>
            </a:r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1665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유니티 디자인 패턴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B78D3-FC68-46AD-8FB4-324680A11D5E}"/>
              </a:ext>
            </a:extLst>
          </p:cNvPr>
          <p:cNvSpPr txBox="1"/>
          <p:nvPr/>
        </p:nvSpPr>
        <p:spPr>
          <a:xfrm>
            <a:off x="357051" y="1288869"/>
            <a:ext cx="1153885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ea"/>
              </a:rPr>
              <a:t>using </a:t>
            </a:r>
            <a:r>
              <a:rPr lang="en-US" altLang="ko-KR" sz="2000" dirty="0" err="1">
                <a:latin typeface="+mn-ea"/>
              </a:rPr>
              <a:t>UnityEngine</a:t>
            </a:r>
            <a:r>
              <a:rPr lang="en-US" altLang="ko-KR" sz="2000" dirty="0">
                <a:latin typeface="+mn-ea"/>
              </a:rPr>
              <a:t>;</a:t>
            </a:r>
          </a:p>
          <a:p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[</a:t>
            </a:r>
            <a:r>
              <a:rPr lang="en-US" altLang="ko-KR" sz="2000" dirty="0" err="1">
                <a:latin typeface="+mn-ea"/>
              </a:rPr>
              <a:t>RequireComponent</a:t>
            </a:r>
            <a:r>
              <a:rPr lang="en-US" altLang="ko-KR" sz="2000" dirty="0">
                <a:latin typeface="+mn-ea"/>
              </a:rPr>
              <a:t>(</a:t>
            </a:r>
            <a:r>
              <a:rPr lang="en-US" altLang="ko-KR" sz="2000" dirty="0" err="1">
                <a:latin typeface="+mn-ea"/>
              </a:rPr>
              <a:t>typeof</a:t>
            </a:r>
            <a:r>
              <a:rPr lang="en-US" altLang="ko-KR" sz="2000" dirty="0">
                <a:latin typeface="+mn-ea"/>
              </a:rPr>
              <a:t>(</a:t>
            </a:r>
            <a:r>
              <a:rPr lang="en-US" altLang="ko-KR" sz="2000" dirty="0" err="1">
                <a:latin typeface="+mn-ea"/>
              </a:rPr>
              <a:t>AudioSource</a:t>
            </a:r>
            <a:r>
              <a:rPr lang="en-US" altLang="ko-KR" sz="2000" dirty="0">
                <a:latin typeface="+mn-ea"/>
              </a:rPr>
              <a:t>))]</a:t>
            </a:r>
          </a:p>
          <a:p>
            <a:r>
              <a:rPr lang="en-US" altLang="ko-KR" sz="2000" dirty="0">
                <a:latin typeface="+mn-ea"/>
              </a:rPr>
              <a:t>public class </a:t>
            </a:r>
            <a:r>
              <a:rPr lang="en-US" altLang="ko-KR" sz="2000" dirty="0" err="1">
                <a:latin typeface="+mn-ea"/>
              </a:rPr>
              <a:t>AudioManager</a:t>
            </a:r>
            <a:r>
              <a:rPr lang="en-US" altLang="ko-KR" sz="2000" dirty="0">
                <a:latin typeface="+mn-ea"/>
              </a:rPr>
              <a:t> : </a:t>
            </a:r>
            <a:r>
              <a:rPr lang="en-US" altLang="ko-KR" sz="2000" dirty="0" err="1">
                <a:latin typeface="+mn-ea"/>
              </a:rPr>
              <a:t>MonoBehaviour</a:t>
            </a:r>
            <a:r>
              <a:rPr lang="en-US" altLang="ko-KR" sz="2000" dirty="0">
                <a:latin typeface="+mn-ea"/>
              </a:rPr>
              <a:t> {</a:t>
            </a:r>
          </a:p>
          <a:p>
            <a:r>
              <a:rPr lang="en-US" altLang="ko-KR" sz="2000" dirty="0">
                <a:latin typeface="+mn-ea"/>
              </a:rPr>
              <a:t>    public static </a:t>
            </a:r>
            <a:r>
              <a:rPr lang="en-US" altLang="ko-KR" sz="2000" dirty="0" err="1">
                <a:latin typeface="+mn-ea"/>
              </a:rPr>
              <a:t>AudioManager</a:t>
            </a:r>
            <a:r>
              <a:rPr lang="en-US" altLang="ko-KR" sz="2000" dirty="0">
                <a:latin typeface="+mn-ea"/>
              </a:rPr>
              <a:t> Instance;</a:t>
            </a:r>
          </a:p>
          <a:p>
            <a:r>
              <a:rPr lang="en-US" altLang="ko-KR" sz="2000" dirty="0">
                <a:latin typeface="+mn-ea"/>
              </a:rPr>
              <a:t>    private </a:t>
            </a:r>
            <a:r>
              <a:rPr lang="en-US" altLang="ko-KR" sz="2000" dirty="0" err="1">
                <a:latin typeface="+mn-ea"/>
              </a:rPr>
              <a:t>AudioSource</a:t>
            </a: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err="1">
                <a:latin typeface="+mn-ea"/>
              </a:rPr>
              <a:t>audioSource</a:t>
            </a:r>
            <a:r>
              <a:rPr lang="en-US" altLang="ko-KR" sz="2000" dirty="0">
                <a:latin typeface="+mn-ea"/>
              </a:rPr>
              <a:t>;</a:t>
            </a:r>
          </a:p>
          <a:p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    private void Awake() {</a:t>
            </a:r>
          </a:p>
          <a:p>
            <a:r>
              <a:rPr lang="en-US" altLang="ko-KR" sz="2000" dirty="0">
                <a:latin typeface="+mn-ea"/>
              </a:rPr>
              <a:t>        Instance = this;</a:t>
            </a:r>
          </a:p>
          <a:p>
            <a:r>
              <a:rPr lang="en-US" altLang="ko-KR" sz="2000" dirty="0">
                <a:latin typeface="+mn-ea"/>
              </a:rPr>
              <a:t>        </a:t>
            </a:r>
            <a:r>
              <a:rPr lang="en-US" altLang="ko-KR" sz="2000" dirty="0" err="1">
                <a:latin typeface="+mn-ea"/>
              </a:rPr>
              <a:t>audioSource</a:t>
            </a:r>
            <a:r>
              <a:rPr lang="en-US" altLang="ko-KR" sz="2000" dirty="0">
                <a:latin typeface="+mn-ea"/>
              </a:rPr>
              <a:t> = </a:t>
            </a:r>
            <a:r>
              <a:rPr lang="en-US" altLang="ko-KR" sz="2000" dirty="0" err="1">
                <a:latin typeface="+mn-ea"/>
              </a:rPr>
              <a:t>GetComponent</a:t>
            </a:r>
            <a:r>
              <a:rPr lang="en-US" altLang="ko-KR" sz="2000" dirty="0">
                <a:latin typeface="+mn-ea"/>
              </a:rPr>
              <a:t>&lt;</a:t>
            </a:r>
            <a:r>
              <a:rPr lang="en-US" altLang="ko-KR" sz="2000" dirty="0" err="1">
                <a:latin typeface="+mn-ea"/>
              </a:rPr>
              <a:t>AudioSource</a:t>
            </a:r>
            <a:r>
              <a:rPr lang="en-US" altLang="ko-KR" sz="2000" dirty="0">
                <a:latin typeface="+mn-ea"/>
              </a:rPr>
              <a:t>&gt;();</a:t>
            </a:r>
          </a:p>
          <a:p>
            <a:r>
              <a:rPr lang="en-US" altLang="ko-KR" sz="2000" dirty="0">
                <a:latin typeface="+mn-ea"/>
              </a:rPr>
              <a:t>    }</a:t>
            </a:r>
          </a:p>
          <a:p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    public void </a:t>
            </a:r>
            <a:r>
              <a:rPr lang="en-US" altLang="ko-KR" sz="2000" dirty="0" err="1">
                <a:latin typeface="+mn-ea"/>
              </a:rPr>
              <a:t>PlaySound</a:t>
            </a:r>
            <a:r>
              <a:rPr lang="en-US" altLang="ko-KR" sz="2000" dirty="0">
                <a:latin typeface="+mn-ea"/>
              </a:rPr>
              <a:t>(</a:t>
            </a:r>
            <a:r>
              <a:rPr lang="en-US" altLang="ko-KR" sz="2000" dirty="0" err="1">
                <a:latin typeface="+mn-ea"/>
              </a:rPr>
              <a:t>AudioClip</a:t>
            </a:r>
            <a:r>
              <a:rPr lang="en-US" altLang="ko-KR" sz="2000" dirty="0">
                <a:latin typeface="+mn-ea"/>
              </a:rPr>
              <a:t> clip) {</a:t>
            </a:r>
          </a:p>
          <a:p>
            <a:r>
              <a:rPr lang="en-US" altLang="ko-KR" sz="2000" dirty="0">
                <a:latin typeface="+mn-ea"/>
              </a:rPr>
              <a:t>        </a:t>
            </a:r>
            <a:r>
              <a:rPr lang="en-US" altLang="ko-KR" sz="2000" dirty="0" err="1">
                <a:latin typeface="+mn-ea"/>
              </a:rPr>
              <a:t>Debug.Log</a:t>
            </a:r>
            <a:r>
              <a:rPr lang="en-US" altLang="ko-KR" sz="2000" dirty="0">
                <a:latin typeface="+mn-ea"/>
              </a:rPr>
              <a:t>("&lt;color=yellow&gt;Sound Play!!&lt;/color&gt; : " + clip.name);</a:t>
            </a:r>
          </a:p>
          <a:p>
            <a:r>
              <a:rPr lang="en-US" altLang="ko-KR" sz="2000" dirty="0">
                <a:latin typeface="+mn-ea"/>
              </a:rPr>
              <a:t>        </a:t>
            </a:r>
            <a:r>
              <a:rPr lang="en-US" altLang="ko-KR" sz="2000" dirty="0" err="1">
                <a:latin typeface="+mn-ea"/>
              </a:rPr>
              <a:t>audioSource.PlayOneShot</a:t>
            </a:r>
            <a:r>
              <a:rPr lang="en-US" altLang="ko-KR" sz="2000" dirty="0">
                <a:latin typeface="+mn-ea"/>
              </a:rPr>
              <a:t>(clip);</a:t>
            </a:r>
          </a:p>
          <a:p>
            <a:r>
              <a:rPr lang="en-US" altLang="ko-KR" sz="2000" dirty="0">
                <a:latin typeface="+mn-ea"/>
              </a:rPr>
              <a:t>    }</a:t>
            </a:r>
          </a:p>
          <a:p>
            <a:r>
              <a:rPr lang="en-US" altLang="ko-KR" sz="2000" dirty="0">
                <a:latin typeface="+mn-ea"/>
              </a:rPr>
              <a:t>}</a:t>
            </a:r>
          </a:p>
          <a:p>
            <a:endParaRPr lang="ko-KR" altLang="en-US" sz="2000" dirty="0">
              <a:latin typeface="+mn-ea"/>
            </a:endParaRPr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7581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유니티 디자인 패턴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B78D3-FC68-46AD-8FB4-324680A11D5E}"/>
              </a:ext>
            </a:extLst>
          </p:cNvPr>
          <p:cNvSpPr txBox="1"/>
          <p:nvPr/>
        </p:nvSpPr>
        <p:spPr>
          <a:xfrm>
            <a:off x="357051" y="1288869"/>
            <a:ext cx="1153885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ea"/>
              </a:rPr>
              <a:t>using </a:t>
            </a:r>
            <a:r>
              <a:rPr lang="en-US" altLang="ko-KR" sz="2000" dirty="0" err="1">
                <a:latin typeface="+mn-ea"/>
              </a:rPr>
              <a:t>UnityEngine</a:t>
            </a:r>
            <a:r>
              <a:rPr lang="en-US" altLang="ko-KR" sz="2000" dirty="0">
                <a:latin typeface="+mn-ea"/>
              </a:rPr>
              <a:t>;</a:t>
            </a:r>
          </a:p>
          <a:p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[</a:t>
            </a:r>
            <a:r>
              <a:rPr lang="en-US" altLang="ko-KR" sz="2000" dirty="0" err="1">
                <a:latin typeface="+mn-ea"/>
              </a:rPr>
              <a:t>RequireComponent</a:t>
            </a:r>
            <a:r>
              <a:rPr lang="en-US" altLang="ko-KR" sz="2000" dirty="0">
                <a:latin typeface="+mn-ea"/>
              </a:rPr>
              <a:t>(</a:t>
            </a:r>
            <a:r>
              <a:rPr lang="en-US" altLang="ko-KR" sz="2000" dirty="0" err="1">
                <a:latin typeface="+mn-ea"/>
              </a:rPr>
              <a:t>typeof</a:t>
            </a:r>
            <a:r>
              <a:rPr lang="en-US" altLang="ko-KR" sz="2000" dirty="0">
                <a:latin typeface="+mn-ea"/>
              </a:rPr>
              <a:t>(</a:t>
            </a:r>
            <a:r>
              <a:rPr lang="en-US" altLang="ko-KR" sz="2000" dirty="0" err="1">
                <a:latin typeface="+mn-ea"/>
              </a:rPr>
              <a:t>AudioSource</a:t>
            </a:r>
            <a:r>
              <a:rPr lang="en-US" altLang="ko-KR" sz="2000" dirty="0">
                <a:latin typeface="+mn-ea"/>
              </a:rPr>
              <a:t>))]</a:t>
            </a:r>
          </a:p>
          <a:p>
            <a:r>
              <a:rPr lang="en-US" altLang="ko-KR" sz="2000" dirty="0">
                <a:latin typeface="+mn-ea"/>
              </a:rPr>
              <a:t>public class </a:t>
            </a:r>
            <a:r>
              <a:rPr lang="en-US" altLang="ko-KR" sz="2000" dirty="0" err="1">
                <a:latin typeface="+mn-ea"/>
              </a:rPr>
              <a:t>DisableSoundGenerator</a:t>
            </a:r>
            <a:r>
              <a:rPr lang="en-US" altLang="ko-KR" sz="2000" dirty="0">
                <a:latin typeface="+mn-ea"/>
              </a:rPr>
              <a:t> : </a:t>
            </a:r>
            <a:r>
              <a:rPr lang="en-US" altLang="ko-KR" sz="2000" dirty="0" err="1">
                <a:latin typeface="+mn-ea"/>
              </a:rPr>
              <a:t>MonoBehaviour</a:t>
            </a:r>
            <a:r>
              <a:rPr lang="en-US" altLang="ko-KR" sz="2000" dirty="0">
                <a:latin typeface="+mn-ea"/>
              </a:rPr>
              <a:t> {</a:t>
            </a:r>
          </a:p>
          <a:p>
            <a:r>
              <a:rPr lang="en-US" altLang="ko-KR" sz="2000" dirty="0">
                <a:latin typeface="+mn-ea"/>
              </a:rPr>
              <a:t>    public </a:t>
            </a:r>
            <a:r>
              <a:rPr lang="en-US" altLang="ko-KR" sz="2000" dirty="0" err="1">
                <a:latin typeface="+mn-ea"/>
              </a:rPr>
              <a:t>AudioClip</a:t>
            </a:r>
            <a:r>
              <a:rPr lang="en-US" altLang="ko-KR" sz="2000" dirty="0">
                <a:latin typeface="+mn-ea"/>
              </a:rPr>
              <a:t> sound;</a:t>
            </a:r>
          </a:p>
          <a:p>
            <a:r>
              <a:rPr lang="en-US" altLang="ko-KR" sz="2000" dirty="0">
                <a:latin typeface="+mn-ea"/>
              </a:rPr>
              <a:t>    private </a:t>
            </a:r>
            <a:r>
              <a:rPr lang="en-US" altLang="ko-KR" sz="2000" dirty="0" err="1">
                <a:latin typeface="+mn-ea"/>
              </a:rPr>
              <a:t>AudioSource</a:t>
            </a: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err="1">
                <a:latin typeface="+mn-ea"/>
              </a:rPr>
              <a:t>audioSource</a:t>
            </a:r>
            <a:r>
              <a:rPr lang="en-US" altLang="ko-KR" sz="2000" dirty="0">
                <a:latin typeface="+mn-ea"/>
              </a:rPr>
              <a:t>;</a:t>
            </a:r>
          </a:p>
          <a:p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    private void Start() {</a:t>
            </a:r>
          </a:p>
          <a:p>
            <a:r>
              <a:rPr lang="en-US" altLang="ko-KR" sz="2000" dirty="0">
                <a:latin typeface="+mn-ea"/>
              </a:rPr>
              <a:t>        </a:t>
            </a:r>
            <a:r>
              <a:rPr lang="en-US" altLang="ko-KR" sz="2000" dirty="0" err="1">
                <a:latin typeface="+mn-ea"/>
              </a:rPr>
              <a:t>audioSource</a:t>
            </a:r>
            <a:r>
              <a:rPr lang="en-US" altLang="ko-KR" sz="2000" dirty="0">
                <a:latin typeface="+mn-ea"/>
              </a:rPr>
              <a:t> = </a:t>
            </a:r>
            <a:r>
              <a:rPr lang="en-US" altLang="ko-KR" sz="2000" dirty="0" err="1">
                <a:latin typeface="+mn-ea"/>
              </a:rPr>
              <a:t>GetComponent</a:t>
            </a:r>
            <a:r>
              <a:rPr lang="en-US" altLang="ko-KR" sz="2000" dirty="0">
                <a:latin typeface="+mn-ea"/>
              </a:rPr>
              <a:t>&lt;</a:t>
            </a:r>
            <a:r>
              <a:rPr lang="en-US" altLang="ko-KR" sz="2000" dirty="0" err="1">
                <a:latin typeface="+mn-ea"/>
              </a:rPr>
              <a:t>AudioSource</a:t>
            </a:r>
            <a:r>
              <a:rPr lang="en-US" altLang="ko-KR" sz="2000" dirty="0">
                <a:latin typeface="+mn-ea"/>
              </a:rPr>
              <a:t>&gt;();</a:t>
            </a:r>
          </a:p>
          <a:p>
            <a:r>
              <a:rPr lang="en-US" altLang="ko-KR" sz="2000" dirty="0">
                <a:latin typeface="+mn-ea"/>
              </a:rPr>
              <a:t>    }</a:t>
            </a:r>
          </a:p>
          <a:p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    private void </a:t>
            </a:r>
            <a:r>
              <a:rPr lang="en-US" altLang="ko-KR" sz="2000" dirty="0" err="1">
                <a:latin typeface="+mn-ea"/>
              </a:rPr>
              <a:t>OnDisable</a:t>
            </a:r>
            <a:r>
              <a:rPr lang="en-US" altLang="ko-KR" sz="2000" dirty="0">
                <a:latin typeface="+mn-ea"/>
              </a:rPr>
              <a:t>() {</a:t>
            </a:r>
          </a:p>
          <a:p>
            <a:r>
              <a:rPr lang="en-US" altLang="ko-KR" sz="2000" dirty="0">
                <a:latin typeface="+mn-ea"/>
              </a:rPr>
              <a:t>        </a:t>
            </a:r>
            <a:r>
              <a:rPr lang="en-US" altLang="ko-KR" sz="2000" dirty="0" err="1">
                <a:latin typeface="+mn-ea"/>
              </a:rPr>
              <a:t>AudioManager.Instance.PlaySound</a:t>
            </a:r>
            <a:r>
              <a:rPr lang="en-US" altLang="ko-KR" sz="2000" dirty="0">
                <a:latin typeface="+mn-ea"/>
              </a:rPr>
              <a:t>(sound);</a:t>
            </a:r>
          </a:p>
          <a:p>
            <a:r>
              <a:rPr lang="en-US" altLang="ko-KR" sz="2000" dirty="0">
                <a:latin typeface="+mn-ea"/>
              </a:rPr>
              <a:t>    }</a:t>
            </a:r>
          </a:p>
          <a:p>
            <a:r>
              <a:rPr lang="en-US" altLang="ko-KR" sz="2000" dirty="0">
                <a:latin typeface="+mn-ea"/>
              </a:rPr>
              <a:t>}</a:t>
            </a:r>
            <a:endParaRPr lang="ko-KR" altLang="en-US" sz="2000" dirty="0">
              <a:latin typeface="+mn-ea"/>
            </a:endParaRPr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2521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유니티 디자인 패턴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B78D3-FC68-46AD-8FB4-324680A11D5E}"/>
              </a:ext>
            </a:extLst>
          </p:cNvPr>
          <p:cNvSpPr txBox="1"/>
          <p:nvPr/>
        </p:nvSpPr>
        <p:spPr>
          <a:xfrm>
            <a:off x="357051" y="1288869"/>
            <a:ext cx="11538858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+mn-ea"/>
              </a:rPr>
              <a:t>팩토리 패턴</a:t>
            </a:r>
            <a:endParaRPr lang="en-US" altLang="ko-KR" sz="2400" b="1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800" b="1" dirty="0">
              <a:latin typeface="+mn-ea"/>
            </a:endParaRPr>
          </a:p>
          <a:p>
            <a:pPr lvl="1"/>
            <a:r>
              <a:rPr lang="ko-KR" altLang="en-US" sz="2000" dirty="0">
                <a:latin typeface="+mn-ea"/>
              </a:rPr>
              <a:t>객체를 생성하고자 할 때 사용하는 패턴 </a:t>
            </a:r>
            <a:r>
              <a:rPr lang="en-US" altLang="ko-KR" sz="2000" dirty="0">
                <a:latin typeface="+mn-ea"/>
              </a:rPr>
              <a:t>(Factory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– </a:t>
            </a:r>
            <a:r>
              <a:rPr lang="ko-KR" altLang="en-US" sz="2000" dirty="0">
                <a:latin typeface="+mn-ea"/>
              </a:rPr>
              <a:t>객체 생성을 처리하는 클래스</a:t>
            </a:r>
            <a:r>
              <a:rPr lang="en-US" altLang="ko-KR" sz="2000" dirty="0">
                <a:latin typeface="+mn-ea"/>
              </a:rPr>
              <a:t>)</a:t>
            </a:r>
          </a:p>
          <a:p>
            <a:pPr lvl="1"/>
            <a:endParaRPr lang="en-US" altLang="ko-KR" sz="2000" dirty="0">
              <a:latin typeface="+mn-ea"/>
            </a:endParaRPr>
          </a:p>
          <a:p>
            <a:pPr lvl="1"/>
            <a:r>
              <a:rPr lang="en-US" altLang="ko-KR" sz="2000" b="1" dirty="0">
                <a:latin typeface="+mn-ea"/>
              </a:rPr>
              <a:t>Simple Factory Pattern</a:t>
            </a:r>
          </a:p>
          <a:p>
            <a:pPr lvl="2"/>
            <a:r>
              <a:rPr lang="ko-KR" altLang="en-US" sz="2000" dirty="0">
                <a:latin typeface="+mn-ea"/>
              </a:rPr>
              <a:t>주어진 입력을 기반으로 다른 유형의 객체를 </a:t>
            </a:r>
            <a:r>
              <a:rPr lang="ko-KR" altLang="en-US" sz="2000" dirty="0" err="1">
                <a:latin typeface="+mn-ea"/>
              </a:rPr>
              <a:t>리턴하는</a:t>
            </a:r>
            <a:r>
              <a:rPr lang="ko-KR" altLang="en-US" sz="2000" dirty="0">
                <a:latin typeface="+mn-ea"/>
              </a:rPr>
              <a:t> 메소드가 있는 팩토리 클래스</a:t>
            </a:r>
            <a:endParaRPr lang="en-US" altLang="ko-KR" sz="2000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  <a:p>
            <a:pPr lvl="1"/>
            <a:r>
              <a:rPr lang="en-US" altLang="ko-KR" sz="2000" b="1" dirty="0">
                <a:latin typeface="+mn-ea"/>
              </a:rPr>
              <a:t>Factory Method Pattern</a:t>
            </a:r>
          </a:p>
          <a:p>
            <a:pPr lvl="2"/>
            <a:r>
              <a:rPr lang="ko-KR" altLang="en-US" sz="2000" dirty="0" err="1">
                <a:latin typeface="+mn-ea"/>
              </a:rPr>
              <a:t>어떤식으로</a:t>
            </a:r>
            <a:r>
              <a:rPr lang="ko-KR" altLang="en-US" sz="2000" dirty="0">
                <a:latin typeface="+mn-ea"/>
              </a:rPr>
              <a:t> 생성할지에 관한 생성의 형태는 팩토리 클래스를 상속하는 서브 팩토리 클래스들에게 맡긴다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lvl="2"/>
            <a:r>
              <a:rPr lang="ko-KR" altLang="en-US" sz="2000" dirty="0">
                <a:latin typeface="+mn-ea"/>
              </a:rPr>
              <a:t>생성 형태는 여러가지가 있으므로 서브 팩토리 클래스들은 여러 개가 있을 수 있다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lvl="1"/>
            <a:endParaRPr lang="en-US" altLang="ko-KR" sz="2000" dirty="0">
              <a:latin typeface="+mn-ea"/>
            </a:endParaRPr>
          </a:p>
          <a:p>
            <a:pPr lvl="1"/>
            <a:r>
              <a:rPr lang="en-US" altLang="ko-KR" sz="2000" b="1" dirty="0">
                <a:latin typeface="+mn-ea"/>
              </a:rPr>
              <a:t>Abstract Factory Pattern</a:t>
            </a:r>
          </a:p>
          <a:p>
            <a:pPr lvl="2"/>
            <a:r>
              <a:rPr lang="ko-KR" altLang="en-US" sz="2000" dirty="0">
                <a:latin typeface="+mn-ea"/>
              </a:rPr>
              <a:t>관련 있는 여러 종류의 객체를 특정 그룹으로 묶어 한번에 생성</a:t>
            </a:r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7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11950700" cy="694417"/>
          </a:xfrm>
        </p:spPr>
        <p:txBody>
          <a:bodyPr/>
          <a:lstStyle/>
          <a:p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유니티 디자인 패턴 </a:t>
            </a:r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4400" dirty="0">
                <a:latin typeface="+mn-ea"/>
              </a:rPr>
              <a:t>Simple Factory Pattern)</a:t>
            </a:r>
            <a:br>
              <a:rPr lang="en-US" altLang="ko-KR" sz="4400" dirty="0">
                <a:latin typeface="+mn-ea"/>
              </a:rPr>
            </a:br>
            <a:r>
              <a:rPr lang="en-US" altLang="ko-KR" sz="4400" dirty="0">
                <a:latin typeface="+mn-ea"/>
              </a:rPr>
              <a:t>)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B78D3-FC68-46AD-8FB4-324680A11D5E}"/>
              </a:ext>
            </a:extLst>
          </p:cNvPr>
          <p:cNvSpPr txBox="1"/>
          <p:nvPr/>
        </p:nvSpPr>
        <p:spPr>
          <a:xfrm>
            <a:off x="357051" y="1288869"/>
            <a:ext cx="1153885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ea"/>
              </a:rPr>
              <a:t>public abstract class </a:t>
            </a:r>
            <a:r>
              <a:rPr lang="en-US" altLang="ko-KR" sz="2000" dirty="0" err="1">
                <a:latin typeface="+mn-ea"/>
              </a:rPr>
              <a:t>SpawnerBase</a:t>
            </a:r>
            <a:r>
              <a:rPr lang="en-US" altLang="ko-KR" sz="2000" dirty="0">
                <a:latin typeface="+mn-ea"/>
              </a:rPr>
              <a:t> : </a:t>
            </a:r>
            <a:r>
              <a:rPr lang="en-US" altLang="ko-KR" sz="2000" dirty="0" err="1">
                <a:latin typeface="+mn-ea"/>
              </a:rPr>
              <a:t>MonoBehaviour</a:t>
            </a:r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{</a:t>
            </a:r>
          </a:p>
          <a:p>
            <a:r>
              <a:rPr lang="en-US" altLang="ko-KR" sz="2000" dirty="0">
                <a:latin typeface="+mn-ea"/>
              </a:rPr>
              <a:t>    public abstract void Spawn();</a:t>
            </a:r>
          </a:p>
          <a:p>
            <a:r>
              <a:rPr lang="en-US" altLang="ko-KR" sz="2000" dirty="0">
                <a:latin typeface="+mn-ea"/>
              </a:rPr>
              <a:t>}</a:t>
            </a:r>
          </a:p>
          <a:p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public class </a:t>
            </a:r>
            <a:r>
              <a:rPr lang="en-US" altLang="ko-KR" sz="2000" dirty="0" err="1">
                <a:latin typeface="+mn-ea"/>
              </a:rPr>
              <a:t>CubeSpawner</a:t>
            </a:r>
            <a:r>
              <a:rPr lang="en-US" altLang="ko-KR" sz="2000" dirty="0">
                <a:latin typeface="+mn-ea"/>
              </a:rPr>
              <a:t> : </a:t>
            </a:r>
            <a:r>
              <a:rPr lang="en-US" altLang="ko-KR" sz="2000" dirty="0" err="1">
                <a:latin typeface="+mn-ea"/>
              </a:rPr>
              <a:t>SpawnerBase</a:t>
            </a:r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{</a:t>
            </a:r>
          </a:p>
          <a:p>
            <a:r>
              <a:rPr lang="en-US" altLang="ko-KR" sz="2000" dirty="0">
                <a:latin typeface="+mn-ea"/>
              </a:rPr>
              <a:t>    public override void Spawn()</a:t>
            </a:r>
          </a:p>
          <a:p>
            <a:r>
              <a:rPr lang="en-US" altLang="ko-KR" sz="2000" dirty="0">
                <a:latin typeface="+mn-ea"/>
              </a:rPr>
              <a:t>    {</a:t>
            </a:r>
          </a:p>
          <a:p>
            <a:r>
              <a:rPr lang="en-US" altLang="ko-KR" sz="2000" dirty="0">
                <a:latin typeface="+mn-ea"/>
              </a:rPr>
              <a:t>        </a:t>
            </a:r>
            <a:r>
              <a:rPr lang="en-US" altLang="ko-KR" sz="2000" dirty="0" err="1">
                <a:latin typeface="+mn-ea"/>
              </a:rPr>
              <a:t>Debug.Log</a:t>
            </a:r>
            <a:r>
              <a:rPr lang="en-US" altLang="ko-KR" sz="2000" dirty="0">
                <a:latin typeface="+mn-ea"/>
              </a:rPr>
              <a:t>("</a:t>
            </a:r>
            <a:r>
              <a:rPr lang="en-US" altLang="ko-KR" sz="2000" dirty="0" err="1">
                <a:latin typeface="+mn-ea"/>
              </a:rPr>
              <a:t>CubeSpawner.Spawn</a:t>
            </a:r>
            <a:r>
              <a:rPr lang="en-US" altLang="ko-KR" sz="2000" dirty="0">
                <a:latin typeface="+mn-ea"/>
              </a:rPr>
              <a:t>");</a:t>
            </a:r>
          </a:p>
          <a:p>
            <a:r>
              <a:rPr lang="en-US" altLang="ko-KR" sz="2000" dirty="0">
                <a:latin typeface="+mn-ea"/>
              </a:rPr>
              <a:t>        </a:t>
            </a:r>
            <a:r>
              <a:rPr lang="en-US" altLang="ko-KR" sz="2000" dirty="0" err="1">
                <a:latin typeface="+mn-ea"/>
              </a:rPr>
              <a:t>GameObject</a:t>
            </a:r>
            <a:r>
              <a:rPr lang="en-US" altLang="ko-KR" sz="2000" dirty="0">
                <a:latin typeface="+mn-ea"/>
              </a:rPr>
              <a:t> obj = </a:t>
            </a:r>
            <a:r>
              <a:rPr lang="en-US" altLang="ko-KR" sz="2000" dirty="0" err="1">
                <a:latin typeface="+mn-ea"/>
              </a:rPr>
              <a:t>GameObject.CreatePrimitive</a:t>
            </a:r>
            <a:r>
              <a:rPr lang="en-US" altLang="ko-KR" sz="2000" dirty="0">
                <a:latin typeface="+mn-ea"/>
              </a:rPr>
              <a:t>(</a:t>
            </a:r>
            <a:r>
              <a:rPr lang="en-US" altLang="ko-KR" sz="2000" dirty="0" err="1">
                <a:latin typeface="+mn-ea"/>
              </a:rPr>
              <a:t>PrimitiveType.Cube</a:t>
            </a:r>
            <a:r>
              <a:rPr lang="en-US" altLang="ko-KR" sz="2000" dirty="0">
                <a:latin typeface="+mn-ea"/>
              </a:rPr>
              <a:t>);</a:t>
            </a:r>
          </a:p>
          <a:p>
            <a:r>
              <a:rPr lang="en-US" altLang="ko-KR" sz="2000" dirty="0">
                <a:latin typeface="+mn-ea"/>
              </a:rPr>
              <a:t>    }</a:t>
            </a:r>
          </a:p>
          <a:p>
            <a:r>
              <a:rPr lang="en-US" altLang="ko-KR" sz="2000" dirty="0">
                <a:latin typeface="+mn-ea"/>
              </a:rPr>
              <a:t>}</a:t>
            </a:r>
            <a:endParaRPr lang="ko-KR" altLang="en-US" sz="2000" dirty="0">
              <a:latin typeface="+mn-ea"/>
            </a:endParaRPr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91114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11824030" cy="694417"/>
          </a:xfrm>
        </p:spPr>
        <p:txBody>
          <a:bodyPr/>
          <a:lstStyle/>
          <a:p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유니티 디자인 패턴</a:t>
            </a:r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en-US" altLang="ko-KR" sz="4400" dirty="0">
                <a:latin typeface="+mn-ea"/>
              </a:rPr>
              <a:t>Simple Factory Pattern)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B78D3-FC68-46AD-8FB4-324680A11D5E}"/>
              </a:ext>
            </a:extLst>
          </p:cNvPr>
          <p:cNvSpPr txBox="1"/>
          <p:nvPr/>
        </p:nvSpPr>
        <p:spPr>
          <a:xfrm>
            <a:off x="357051" y="1288869"/>
            <a:ext cx="1153885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ea"/>
              </a:rPr>
              <a:t>public class </a:t>
            </a:r>
            <a:r>
              <a:rPr lang="en-US" altLang="ko-KR" sz="2000" dirty="0" err="1">
                <a:latin typeface="+mn-ea"/>
              </a:rPr>
              <a:t>CapsuleSpawner</a:t>
            </a:r>
            <a:r>
              <a:rPr lang="en-US" altLang="ko-KR" sz="2000" dirty="0">
                <a:latin typeface="+mn-ea"/>
              </a:rPr>
              <a:t> : </a:t>
            </a:r>
            <a:r>
              <a:rPr lang="en-US" altLang="ko-KR" sz="2000" dirty="0" err="1">
                <a:latin typeface="+mn-ea"/>
              </a:rPr>
              <a:t>SpawnerBase</a:t>
            </a:r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{</a:t>
            </a:r>
          </a:p>
          <a:p>
            <a:r>
              <a:rPr lang="en-US" altLang="ko-KR" sz="2000" dirty="0">
                <a:latin typeface="+mn-ea"/>
              </a:rPr>
              <a:t>    public override void Spawn()</a:t>
            </a:r>
          </a:p>
          <a:p>
            <a:r>
              <a:rPr lang="en-US" altLang="ko-KR" sz="2000" dirty="0">
                <a:latin typeface="+mn-ea"/>
              </a:rPr>
              <a:t>    {</a:t>
            </a:r>
          </a:p>
          <a:p>
            <a:r>
              <a:rPr lang="en-US" altLang="ko-KR" sz="2000" dirty="0">
                <a:latin typeface="+mn-ea"/>
              </a:rPr>
              <a:t>        </a:t>
            </a:r>
            <a:r>
              <a:rPr lang="en-US" altLang="ko-KR" sz="2000" dirty="0" err="1">
                <a:latin typeface="+mn-ea"/>
              </a:rPr>
              <a:t>Debug.Log</a:t>
            </a:r>
            <a:r>
              <a:rPr lang="en-US" altLang="ko-KR" sz="2000" dirty="0">
                <a:latin typeface="+mn-ea"/>
              </a:rPr>
              <a:t>("</a:t>
            </a:r>
            <a:r>
              <a:rPr lang="en-US" altLang="ko-KR" sz="2000" dirty="0" err="1">
                <a:latin typeface="+mn-ea"/>
              </a:rPr>
              <a:t>CapsuleSpawner.Spawn</a:t>
            </a:r>
            <a:r>
              <a:rPr lang="en-US" altLang="ko-KR" sz="2000" dirty="0">
                <a:latin typeface="+mn-ea"/>
              </a:rPr>
              <a:t>");</a:t>
            </a:r>
          </a:p>
          <a:p>
            <a:r>
              <a:rPr lang="en-US" altLang="ko-KR" sz="2000" dirty="0">
                <a:latin typeface="+mn-ea"/>
              </a:rPr>
              <a:t>        </a:t>
            </a:r>
            <a:r>
              <a:rPr lang="en-US" altLang="ko-KR" sz="2000" dirty="0" err="1">
                <a:latin typeface="+mn-ea"/>
              </a:rPr>
              <a:t>GameObject</a:t>
            </a:r>
            <a:r>
              <a:rPr lang="en-US" altLang="ko-KR" sz="2000" dirty="0">
                <a:latin typeface="+mn-ea"/>
              </a:rPr>
              <a:t> obj = </a:t>
            </a:r>
            <a:r>
              <a:rPr lang="en-US" altLang="ko-KR" sz="2000" dirty="0" err="1">
                <a:latin typeface="+mn-ea"/>
              </a:rPr>
              <a:t>GameObject.CreatePrimitive</a:t>
            </a:r>
            <a:r>
              <a:rPr lang="en-US" altLang="ko-KR" sz="2000" dirty="0">
                <a:latin typeface="+mn-ea"/>
              </a:rPr>
              <a:t>(</a:t>
            </a:r>
            <a:r>
              <a:rPr lang="en-US" altLang="ko-KR" sz="2000" dirty="0" err="1">
                <a:latin typeface="+mn-ea"/>
              </a:rPr>
              <a:t>PrimitiveType.Capsule</a:t>
            </a:r>
            <a:r>
              <a:rPr lang="en-US" altLang="ko-KR" sz="2000" dirty="0">
                <a:latin typeface="+mn-ea"/>
              </a:rPr>
              <a:t>);</a:t>
            </a:r>
          </a:p>
          <a:p>
            <a:r>
              <a:rPr lang="en-US" altLang="ko-KR" sz="2000" dirty="0">
                <a:latin typeface="+mn-ea"/>
              </a:rPr>
              <a:t>    }</a:t>
            </a:r>
          </a:p>
          <a:p>
            <a:r>
              <a:rPr lang="en-US" altLang="ko-KR" sz="2000" dirty="0">
                <a:latin typeface="+mn-ea"/>
              </a:rPr>
              <a:t>}</a:t>
            </a:r>
          </a:p>
          <a:p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public class </a:t>
            </a:r>
            <a:r>
              <a:rPr lang="en-US" altLang="ko-KR" sz="2000" dirty="0" err="1">
                <a:latin typeface="+mn-ea"/>
              </a:rPr>
              <a:t>SphereSpawner</a:t>
            </a:r>
            <a:r>
              <a:rPr lang="en-US" altLang="ko-KR" sz="2000" dirty="0">
                <a:latin typeface="+mn-ea"/>
              </a:rPr>
              <a:t> : </a:t>
            </a:r>
            <a:r>
              <a:rPr lang="en-US" altLang="ko-KR" sz="2000" dirty="0" err="1">
                <a:latin typeface="+mn-ea"/>
              </a:rPr>
              <a:t>SpawnerBase</a:t>
            </a:r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{</a:t>
            </a:r>
          </a:p>
          <a:p>
            <a:r>
              <a:rPr lang="en-US" altLang="ko-KR" sz="2000" dirty="0">
                <a:latin typeface="+mn-ea"/>
              </a:rPr>
              <a:t>    public override void Spawn()</a:t>
            </a:r>
          </a:p>
          <a:p>
            <a:r>
              <a:rPr lang="en-US" altLang="ko-KR" sz="2000" dirty="0">
                <a:latin typeface="+mn-ea"/>
              </a:rPr>
              <a:t>    {</a:t>
            </a:r>
          </a:p>
          <a:p>
            <a:r>
              <a:rPr lang="en-US" altLang="ko-KR" sz="2000" dirty="0">
                <a:latin typeface="+mn-ea"/>
              </a:rPr>
              <a:t>        </a:t>
            </a:r>
            <a:r>
              <a:rPr lang="en-US" altLang="ko-KR" sz="2000" dirty="0" err="1">
                <a:latin typeface="+mn-ea"/>
              </a:rPr>
              <a:t>Debug.Log</a:t>
            </a:r>
            <a:r>
              <a:rPr lang="en-US" altLang="ko-KR" sz="2000" dirty="0">
                <a:latin typeface="+mn-ea"/>
              </a:rPr>
              <a:t>("</a:t>
            </a:r>
            <a:r>
              <a:rPr lang="en-US" altLang="ko-KR" sz="2000" dirty="0" err="1">
                <a:latin typeface="+mn-ea"/>
              </a:rPr>
              <a:t>SphereSpawner.Spawn</a:t>
            </a:r>
            <a:r>
              <a:rPr lang="en-US" altLang="ko-KR" sz="2000" dirty="0">
                <a:latin typeface="+mn-ea"/>
              </a:rPr>
              <a:t>");</a:t>
            </a:r>
          </a:p>
          <a:p>
            <a:r>
              <a:rPr lang="en-US" altLang="ko-KR" sz="2000" dirty="0">
                <a:latin typeface="+mn-ea"/>
              </a:rPr>
              <a:t>        </a:t>
            </a:r>
            <a:r>
              <a:rPr lang="en-US" altLang="ko-KR" sz="2000" dirty="0" err="1">
                <a:latin typeface="+mn-ea"/>
              </a:rPr>
              <a:t>GameObject</a:t>
            </a:r>
            <a:r>
              <a:rPr lang="en-US" altLang="ko-KR" sz="2000" dirty="0">
                <a:latin typeface="+mn-ea"/>
              </a:rPr>
              <a:t> obj = </a:t>
            </a:r>
            <a:r>
              <a:rPr lang="en-US" altLang="ko-KR" sz="2000" dirty="0" err="1">
                <a:latin typeface="+mn-ea"/>
              </a:rPr>
              <a:t>GameObject.CreatePrimitive</a:t>
            </a:r>
            <a:r>
              <a:rPr lang="en-US" altLang="ko-KR" sz="2000" dirty="0">
                <a:latin typeface="+mn-ea"/>
              </a:rPr>
              <a:t>(</a:t>
            </a:r>
            <a:r>
              <a:rPr lang="en-US" altLang="ko-KR" sz="2000" dirty="0" err="1">
                <a:latin typeface="+mn-ea"/>
              </a:rPr>
              <a:t>PrimitiveType.Sphere</a:t>
            </a:r>
            <a:r>
              <a:rPr lang="en-US" altLang="ko-KR" sz="2000" dirty="0">
                <a:latin typeface="+mn-ea"/>
              </a:rPr>
              <a:t>);</a:t>
            </a:r>
          </a:p>
          <a:p>
            <a:r>
              <a:rPr lang="en-US" altLang="ko-KR" sz="2000" dirty="0">
                <a:latin typeface="+mn-ea"/>
              </a:rPr>
              <a:t>    }</a:t>
            </a:r>
          </a:p>
          <a:p>
            <a:r>
              <a:rPr lang="en-US" altLang="ko-KR" sz="2000" dirty="0">
                <a:latin typeface="+mn-ea"/>
              </a:rPr>
              <a:t>}</a:t>
            </a:r>
            <a:endParaRPr lang="ko-KR" altLang="en-US" sz="2000" dirty="0">
              <a:latin typeface="+mn-ea"/>
            </a:endParaRPr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16678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11859656" cy="694417"/>
          </a:xfrm>
        </p:spPr>
        <p:txBody>
          <a:bodyPr/>
          <a:lstStyle/>
          <a:p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유니티 디자인 패턴</a:t>
            </a:r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en-US" altLang="ko-KR" sz="4400" dirty="0">
                <a:latin typeface="+mn-ea"/>
              </a:rPr>
              <a:t>Simple Factory Pattern)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B78D3-FC68-46AD-8FB4-324680A11D5E}"/>
              </a:ext>
            </a:extLst>
          </p:cNvPr>
          <p:cNvSpPr txBox="1"/>
          <p:nvPr/>
        </p:nvSpPr>
        <p:spPr>
          <a:xfrm>
            <a:off x="357051" y="1288869"/>
            <a:ext cx="1153885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ea"/>
              </a:rPr>
              <a:t>using </a:t>
            </a:r>
            <a:r>
              <a:rPr lang="en-US" altLang="ko-KR" sz="2000" dirty="0" err="1">
                <a:latin typeface="+mn-ea"/>
              </a:rPr>
              <a:t>UnityEngine</a:t>
            </a:r>
            <a:r>
              <a:rPr lang="en-US" altLang="ko-KR" sz="2000" dirty="0">
                <a:latin typeface="+mn-ea"/>
              </a:rPr>
              <a:t>;</a:t>
            </a:r>
          </a:p>
          <a:p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public </a:t>
            </a:r>
            <a:r>
              <a:rPr lang="en-US" altLang="ko-KR" sz="2000" dirty="0" err="1">
                <a:latin typeface="+mn-ea"/>
              </a:rPr>
              <a:t>enum</a:t>
            </a: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err="1">
                <a:latin typeface="+mn-ea"/>
              </a:rPr>
              <a:t>SpawnerType</a:t>
            </a:r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{</a:t>
            </a:r>
          </a:p>
          <a:p>
            <a:r>
              <a:rPr lang="en-US" altLang="ko-KR" sz="2000" dirty="0">
                <a:latin typeface="+mn-ea"/>
              </a:rPr>
              <a:t>    cube,</a:t>
            </a:r>
          </a:p>
          <a:p>
            <a:r>
              <a:rPr lang="en-US" altLang="ko-KR" sz="2000" dirty="0">
                <a:latin typeface="+mn-ea"/>
              </a:rPr>
              <a:t>    capsule,</a:t>
            </a:r>
          </a:p>
          <a:p>
            <a:r>
              <a:rPr lang="en-US" altLang="ko-KR" sz="2000" dirty="0">
                <a:latin typeface="+mn-ea"/>
              </a:rPr>
              <a:t>    sphere</a:t>
            </a:r>
          </a:p>
          <a:p>
            <a:r>
              <a:rPr lang="en-US" altLang="ko-KR" sz="2000" dirty="0">
                <a:latin typeface="+mn-ea"/>
              </a:rPr>
              <a:t>}</a:t>
            </a:r>
          </a:p>
          <a:p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public class </a:t>
            </a:r>
            <a:r>
              <a:rPr lang="en-US" altLang="ko-KR" sz="2000" dirty="0" err="1">
                <a:latin typeface="+mn-ea"/>
              </a:rPr>
              <a:t>SpwanerFactory</a:t>
            </a:r>
            <a:r>
              <a:rPr lang="en-US" altLang="ko-KR" sz="2000" dirty="0">
                <a:latin typeface="+mn-ea"/>
              </a:rPr>
              <a:t> : </a:t>
            </a:r>
            <a:r>
              <a:rPr lang="en-US" altLang="ko-KR" sz="2000" dirty="0" err="1">
                <a:latin typeface="+mn-ea"/>
              </a:rPr>
              <a:t>MonoBehaviour</a:t>
            </a:r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{</a:t>
            </a:r>
          </a:p>
          <a:p>
            <a:r>
              <a:rPr lang="en-US" altLang="ko-KR" sz="2000" dirty="0">
                <a:latin typeface="+mn-ea"/>
              </a:rPr>
              <a:t>    public static </a:t>
            </a:r>
            <a:r>
              <a:rPr lang="en-US" altLang="ko-KR" sz="2000" dirty="0" err="1">
                <a:latin typeface="+mn-ea"/>
              </a:rPr>
              <a:t>SpawnerBase</a:t>
            </a: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err="1">
                <a:latin typeface="+mn-ea"/>
              </a:rPr>
              <a:t>createSpwaner</a:t>
            </a:r>
            <a:r>
              <a:rPr lang="en-US" altLang="ko-KR" sz="2000" dirty="0">
                <a:latin typeface="+mn-ea"/>
              </a:rPr>
              <a:t>(</a:t>
            </a:r>
            <a:r>
              <a:rPr lang="en-US" altLang="ko-KR" sz="2000" dirty="0" err="1">
                <a:latin typeface="+mn-ea"/>
              </a:rPr>
              <a:t>SpawnerType</a:t>
            </a:r>
            <a:r>
              <a:rPr lang="en-US" altLang="ko-KR" sz="2000" dirty="0">
                <a:latin typeface="+mn-ea"/>
              </a:rPr>
              <a:t> type)</a:t>
            </a:r>
          </a:p>
          <a:p>
            <a:r>
              <a:rPr lang="en-US" altLang="ko-KR" sz="2000" dirty="0">
                <a:latin typeface="+mn-ea"/>
              </a:rPr>
              <a:t>    {</a:t>
            </a:r>
          </a:p>
          <a:p>
            <a:r>
              <a:rPr lang="en-US" altLang="ko-KR" sz="2000" dirty="0">
                <a:latin typeface="+mn-ea"/>
              </a:rPr>
              <a:t>        </a:t>
            </a:r>
            <a:r>
              <a:rPr lang="en-US" altLang="ko-KR" sz="2000" dirty="0" err="1">
                <a:latin typeface="+mn-ea"/>
              </a:rPr>
              <a:t>GameObject</a:t>
            </a:r>
            <a:r>
              <a:rPr lang="en-US" altLang="ko-KR" sz="2000" dirty="0">
                <a:latin typeface="+mn-ea"/>
              </a:rPr>
              <a:t> obj = null;</a:t>
            </a:r>
          </a:p>
          <a:p>
            <a:r>
              <a:rPr lang="en-US" altLang="ko-KR" sz="2000" dirty="0">
                <a:latin typeface="+mn-ea"/>
              </a:rPr>
              <a:t>        </a:t>
            </a:r>
            <a:r>
              <a:rPr lang="en-US" altLang="ko-KR" sz="2000" dirty="0" err="1">
                <a:latin typeface="+mn-ea"/>
              </a:rPr>
              <a:t>SpawnerBase</a:t>
            </a:r>
            <a:r>
              <a:rPr lang="en-US" altLang="ko-KR" sz="2000" dirty="0">
                <a:latin typeface="+mn-ea"/>
              </a:rPr>
              <a:t> spawner = null;</a:t>
            </a:r>
          </a:p>
          <a:p>
            <a:r>
              <a:rPr lang="en-US" altLang="ko-KR" sz="2000" dirty="0">
                <a:latin typeface="+mn-ea"/>
              </a:rPr>
              <a:t>        switch (type)</a:t>
            </a:r>
          </a:p>
          <a:p>
            <a:r>
              <a:rPr lang="en-US" altLang="ko-KR" sz="2000" dirty="0">
                <a:latin typeface="+mn-ea"/>
              </a:rPr>
              <a:t>        {</a:t>
            </a:r>
          </a:p>
          <a:p>
            <a:r>
              <a:rPr lang="en-US" altLang="ko-KR" sz="2000" dirty="0">
                <a:latin typeface="+mn-ea"/>
              </a:rPr>
              <a:t>            </a:t>
            </a:r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40571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11788404" cy="694417"/>
          </a:xfrm>
        </p:spPr>
        <p:txBody>
          <a:bodyPr/>
          <a:lstStyle/>
          <a:p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유니티 디자인 패턴</a:t>
            </a:r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en-US" altLang="ko-KR" sz="4400" dirty="0">
                <a:latin typeface="+mn-ea"/>
              </a:rPr>
              <a:t>Simple Factory Pattern)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B78D3-FC68-46AD-8FB4-324680A11D5E}"/>
              </a:ext>
            </a:extLst>
          </p:cNvPr>
          <p:cNvSpPr txBox="1"/>
          <p:nvPr/>
        </p:nvSpPr>
        <p:spPr>
          <a:xfrm>
            <a:off x="366134" y="1013781"/>
            <a:ext cx="1153885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ea"/>
              </a:rPr>
              <a:t>          case </a:t>
            </a:r>
            <a:r>
              <a:rPr lang="en-US" altLang="ko-KR" sz="2000" dirty="0" err="1">
                <a:latin typeface="+mn-ea"/>
              </a:rPr>
              <a:t>SpawnerType.cube</a:t>
            </a:r>
            <a:r>
              <a:rPr lang="en-US" altLang="ko-KR" sz="2000" dirty="0">
                <a:latin typeface="+mn-ea"/>
              </a:rPr>
              <a:t>:</a:t>
            </a:r>
          </a:p>
          <a:p>
            <a:r>
              <a:rPr lang="en-US" altLang="ko-KR" sz="2000" dirty="0">
                <a:latin typeface="+mn-ea"/>
              </a:rPr>
              <a:t>                obj = Instantiate(</a:t>
            </a:r>
            <a:r>
              <a:rPr lang="en-US" altLang="ko-KR" sz="2000" dirty="0" err="1">
                <a:latin typeface="+mn-ea"/>
              </a:rPr>
              <a:t>Resources.Load</a:t>
            </a:r>
            <a:r>
              <a:rPr lang="en-US" altLang="ko-KR" sz="2000" dirty="0">
                <a:latin typeface="+mn-ea"/>
              </a:rPr>
              <a:t>&lt;</a:t>
            </a:r>
            <a:r>
              <a:rPr lang="en-US" altLang="ko-KR" sz="2000" dirty="0" err="1">
                <a:latin typeface="+mn-ea"/>
              </a:rPr>
              <a:t>GameObject</a:t>
            </a:r>
            <a:r>
              <a:rPr lang="en-US" altLang="ko-KR" sz="2000" dirty="0">
                <a:latin typeface="+mn-ea"/>
              </a:rPr>
              <a:t>&gt;("</a:t>
            </a:r>
            <a:r>
              <a:rPr lang="en-US" altLang="ko-KR" sz="2000" dirty="0" err="1">
                <a:latin typeface="+mn-ea"/>
              </a:rPr>
              <a:t>CubeSpawner</a:t>
            </a:r>
            <a:r>
              <a:rPr lang="en-US" altLang="ko-KR" sz="2000" dirty="0">
                <a:latin typeface="+mn-ea"/>
              </a:rPr>
              <a:t>"));</a:t>
            </a:r>
          </a:p>
          <a:p>
            <a:r>
              <a:rPr lang="en-US" altLang="ko-KR" sz="2000" dirty="0">
                <a:latin typeface="+mn-ea"/>
              </a:rPr>
              <a:t>                spawner = </a:t>
            </a:r>
            <a:r>
              <a:rPr lang="en-US" altLang="ko-KR" sz="2000" dirty="0" err="1">
                <a:latin typeface="+mn-ea"/>
              </a:rPr>
              <a:t>obj.GetComponent</a:t>
            </a:r>
            <a:r>
              <a:rPr lang="en-US" altLang="ko-KR" sz="2000" dirty="0">
                <a:latin typeface="+mn-ea"/>
              </a:rPr>
              <a:t>&lt;</a:t>
            </a:r>
            <a:r>
              <a:rPr lang="en-US" altLang="ko-KR" sz="2000" dirty="0" err="1">
                <a:latin typeface="+mn-ea"/>
              </a:rPr>
              <a:t>CubeSpawner</a:t>
            </a:r>
            <a:r>
              <a:rPr lang="en-US" altLang="ko-KR" sz="2000" dirty="0">
                <a:latin typeface="+mn-ea"/>
              </a:rPr>
              <a:t>&gt;();</a:t>
            </a:r>
          </a:p>
          <a:p>
            <a:r>
              <a:rPr lang="en-US" altLang="ko-KR" sz="2000" dirty="0">
                <a:latin typeface="+mn-ea"/>
              </a:rPr>
              <a:t>                break;</a:t>
            </a:r>
          </a:p>
          <a:p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            case </a:t>
            </a:r>
            <a:r>
              <a:rPr lang="en-US" altLang="ko-KR" sz="2000" dirty="0" err="1">
                <a:latin typeface="+mn-ea"/>
              </a:rPr>
              <a:t>SpawnerType.capsule</a:t>
            </a:r>
            <a:r>
              <a:rPr lang="en-US" altLang="ko-KR" sz="2000" dirty="0">
                <a:latin typeface="+mn-ea"/>
              </a:rPr>
              <a:t>:                </a:t>
            </a:r>
          </a:p>
          <a:p>
            <a:r>
              <a:rPr lang="en-US" altLang="ko-KR" sz="2000" dirty="0">
                <a:latin typeface="+mn-ea"/>
              </a:rPr>
              <a:t>                obj = Instantiate(</a:t>
            </a:r>
            <a:r>
              <a:rPr lang="en-US" altLang="ko-KR" sz="2000" dirty="0" err="1">
                <a:latin typeface="+mn-ea"/>
              </a:rPr>
              <a:t>Resources.Load</a:t>
            </a:r>
            <a:r>
              <a:rPr lang="en-US" altLang="ko-KR" sz="2000" dirty="0">
                <a:latin typeface="+mn-ea"/>
              </a:rPr>
              <a:t>&lt;</a:t>
            </a:r>
            <a:r>
              <a:rPr lang="en-US" altLang="ko-KR" sz="2000" dirty="0" err="1">
                <a:latin typeface="+mn-ea"/>
              </a:rPr>
              <a:t>GameObject</a:t>
            </a:r>
            <a:r>
              <a:rPr lang="en-US" altLang="ko-KR" sz="2000" dirty="0">
                <a:latin typeface="+mn-ea"/>
              </a:rPr>
              <a:t>&gt;("</a:t>
            </a:r>
            <a:r>
              <a:rPr lang="en-US" altLang="ko-KR" sz="2000" dirty="0" err="1">
                <a:latin typeface="+mn-ea"/>
              </a:rPr>
              <a:t>CapsuleSpawner</a:t>
            </a:r>
            <a:r>
              <a:rPr lang="en-US" altLang="ko-KR" sz="2000" dirty="0">
                <a:latin typeface="+mn-ea"/>
              </a:rPr>
              <a:t>"));</a:t>
            </a:r>
          </a:p>
          <a:p>
            <a:r>
              <a:rPr lang="en-US" altLang="ko-KR" sz="2000" dirty="0">
                <a:latin typeface="+mn-ea"/>
              </a:rPr>
              <a:t>                spawner = </a:t>
            </a:r>
            <a:r>
              <a:rPr lang="en-US" altLang="ko-KR" sz="2000" dirty="0" err="1">
                <a:latin typeface="+mn-ea"/>
              </a:rPr>
              <a:t>obj.GetComponent</a:t>
            </a:r>
            <a:r>
              <a:rPr lang="en-US" altLang="ko-KR" sz="2000" dirty="0">
                <a:latin typeface="+mn-ea"/>
              </a:rPr>
              <a:t>&lt;</a:t>
            </a:r>
            <a:r>
              <a:rPr lang="en-US" altLang="ko-KR" sz="2000" dirty="0" err="1">
                <a:latin typeface="+mn-ea"/>
              </a:rPr>
              <a:t>CapsuleSpawner</a:t>
            </a:r>
            <a:r>
              <a:rPr lang="en-US" altLang="ko-KR" sz="2000" dirty="0">
                <a:latin typeface="+mn-ea"/>
              </a:rPr>
              <a:t>&gt;();</a:t>
            </a:r>
          </a:p>
          <a:p>
            <a:r>
              <a:rPr lang="en-US" altLang="ko-KR" sz="2000" dirty="0">
                <a:latin typeface="+mn-ea"/>
              </a:rPr>
              <a:t>                break;</a:t>
            </a:r>
          </a:p>
          <a:p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            case </a:t>
            </a:r>
            <a:r>
              <a:rPr lang="en-US" altLang="ko-KR" sz="2000" dirty="0" err="1">
                <a:latin typeface="+mn-ea"/>
              </a:rPr>
              <a:t>SpawnerType.sphere</a:t>
            </a:r>
            <a:r>
              <a:rPr lang="en-US" altLang="ko-KR" sz="2000" dirty="0">
                <a:latin typeface="+mn-ea"/>
              </a:rPr>
              <a:t>:                </a:t>
            </a:r>
          </a:p>
          <a:p>
            <a:r>
              <a:rPr lang="en-US" altLang="ko-KR" sz="2000" dirty="0">
                <a:latin typeface="+mn-ea"/>
              </a:rPr>
              <a:t>                obj = Instantiate(</a:t>
            </a:r>
            <a:r>
              <a:rPr lang="en-US" altLang="ko-KR" sz="2000" dirty="0" err="1">
                <a:latin typeface="+mn-ea"/>
              </a:rPr>
              <a:t>Resources.Load</a:t>
            </a:r>
            <a:r>
              <a:rPr lang="en-US" altLang="ko-KR" sz="2000" dirty="0">
                <a:latin typeface="+mn-ea"/>
              </a:rPr>
              <a:t>&lt;</a:t>
            </a:r>
            <a:r>
              <a:rPr lang="en-US" altLang="ko-KR" sz="2000" dirty="0" err="1">
                <a:latin typeface="+mn-ea"/>
              </a:rPr>
              <a:t>GameObject</a:t>
            </a:r>
            <a:r>
              <a:rPr lang="en-US" altLang="ko-KR" sz="2000" dirty="0">
                <a:latin typeface="+mn-ea"/>
              </a:rPr>
              <a:t>&gt;("</a:t>
            </a:r>
            <a:r>
              <a:rPr lang="en-US" altLang="ko-KR" sz="2000" dirty="0" err="1">
                <a:latin typeface="+mn-ea"/>
              </a:rPr>
              <a:t>SphereSpawner</a:t>
            </a:r>
            <a:r>
              <a:rPr lang="en-US" altLang="ko-KR" sz="2000" dirty="0">
                <a:latin typeface="+mn-ea"/>
              </a:rPr>
              <a:t>"));</a:t>
            </a:r>
          </a:p>
          <a:p>
            <a:r>
              <a:rPr lang="en-US" altLang="ko-KR" sz="2000" dirty="0">
                <a:latin typeface="+mn-ea"/>
              </a:rPr>
              <a:t>                spawner = </a:t>
            </a:r>
            <a:r>
              <a:rPr lang="en-US" altLang="ko-KR" sz="2000" dirty="0" err="1">
                <a:latin typeface="+mn-ea"/>
              </a:rPr>
              <a:t>obj.GetComponent</a:t>
            </a:r>
            <a:r>
              <a:rPr lang="en-US" altLang="ko-KR" sz="2000" dirty="0">
                <a:latin typeface="+mn-ea"/>
              </a:rPr>
              <a:t>&lt;</a:t>
            </a:r>
            <a:r>
              <a:rPr lang="en-US" altLang="ko-KR" sz="2000" dirty="0" err="1">
                <a:latin typeface="+mn-ea"/>
              </a:rPr>
              <a:t>SphereSpawner</a:t>
            </a:r>
            <a:r>
              <a:rPr lang="en-US" altLang="ko-KR" sz="2000" dirty="0">
                <a:latin typeface="+mn-ea"/>
              </a:rPr>
              <a:t>&gt;();</a:t>
            </a:r>
          </a:p>
          <a:p>
            <a:r>
              <a:rPr lang="en-US" altLang="ko-KR" sz="2000" dirty="0">
                <a:latin typeface="+mn-ea"/>
              </a:rPr>
              <a:t>                break;</a:t>
            </a:r>
          </a:p>
          <a:p>
            <a:r>
              <a:rPr lang="en-US" altLang="ko-KR" sz="2000" dirty="0">
                <a:latin typeface="+mn-ea"/>
              </a:rPr>
              <a:t>        }</a:t>
            </a:r>
          </a:p>
          <a:p>
            <a:r>
              <a:rPr lang="en-US" altLang="ko-KR" sz="2000" dirty="0">
                <a:latin typeface="+mn-ea"/>
              </a:rPr>
              <a:t>        return spawner;</a:t>
            </a:r>
          </a:p>
          <a:p>
            <a:r>
              <a:rPr lang="en-US" altLang="ko-KR" sz="2000" dirty="0">
                <a:latin typeface="+mn-ea"/>
              </a:rPr>
              <a:t>    }</a:t>
            </a:r>
          </a:p>
          <a:p>
            <a:r>
              <a:rPr lang="en-US" altLang="ko-KR" sz="2000" dirty="0">
                <a:latin typeface="+mn-ea"/>
              </a:rPr>
              <a:t>}</a:t>
            </a:r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3945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코로나 유의 사항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9A7C79-E5D6-455A-82BF-5E31B3238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CDD423-3F97-4D53-BB9B-68DE1DE2AD96}"/>
              </a:ext>
            </a:extLst>
          </p:cNvPr>
          <p:cNvSpPr txBox="1"/>
          <p:nvPr/>
        </p:nvSpPr>
        <p:spPr>
          <a:xfrm>
            <a:off x="403412" y="1452282"/>
            <a:ext cx="117885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등교 전 코로나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19 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증상 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발열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두통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인후통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기침 등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 행동요령</a:t>
            </a:r>
            <a:endParaRPr lang="en-US" altLang="ko-KR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https://www.ck.ac.kr/archives/175303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학교 등교 안내 사항</a:t>
            </a:r>
            <a:endParaRPr lang="en-US" altLang="ko-KR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https://cafe.naver.com/chungkanggame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b="1" i="0" dirty="0">
                <a:solidFill>
                  <a:srgbClr val="FF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    귀가조치 및 등교 후 발열증상시 스쿨 행정실</a:t>
            </a:r>
            <a:r>
              <a:rPr lang="en-US" altLang="ko-KR" sz="2400" b="1" i="0" dirty="0">
                <a:solidFill>
                  <a:srgbClr val="FF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(031-639-4502)</a:t>
            </a:r>
            <a:r>
              <a:rPr lang="ko-KR" altLang="en-US" sz="2400" b="1" i="0" dirty="0">
                <a:solidFill>
                  <a:srgbClr val="FF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로 꼭</a:t>
            </a:r>
            <a:r>
              <a:rPr lang="en-US" altLang="ko-KR" sz="2400" b="1" i="0" dirty="0">
                <a:solidFill>
                  <a:srgbClr val="FF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! </a:t>
            </a:r>
            <a:r>
              <a:rPr lang="ko-KR" altLang="en-US" sz="2400" b="1" i="0" dirty="0">
                <a:solidFill>
                  <a:srgbClr val="FF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연락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95665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9" y="211908"/>
            <a:ext cx="11847781" cy="694417"/>
          </a:xfrm>
        </p:spPr>
        <p:txBody>
          <a:bodyPr/>
          <a:lstStyle/>
          <a:p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유니티 디자인 패턴</a:t>
            </a:r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en-US" altLang="ko-KR" sz="4400" dirty="0">
                <a:latin typeface="+mn-ea"/>
              </a:rPr>
              <a:t>Simple Factory Pattern)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B78D3-FC68-46AD-8FB4-324680A11D5E}"/>
              </a:ext>
            </a:extLst>
          </p:cNvPr>
          <p:cNvSpPr txBox="1"/>
          <p:nvPr/>
        </p:nvSpPr>
        <p:spPr>
          <a:xfrm>
            <a:off x="0" y="1560046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ea"/>
              </a:rPr>
              <a:t>    public void Die()</a:t>
            </a:r>
          </a:p>
          <a:p>
            <a:r>
              <a:rPr lang="en-US" altLang="ko-KR" sz="2000" dirty="0">
                <a:latin typeface="+mn-ea"/>
              </a:rPr>
              <a:t>    {</a:t>
            </a:r>
          </a:p>
          <a:p>
            <a:r>
              <a:rPr lang="en-US" altLang="ko-KR" sz="2000" dirty="0">
                <a:latin typeface="+mn-ea"/>
              </a:rPr>
              <a:t>        </a:t>
            </a:r>
            <a:r>
              <a:rPr lang="en-US" altLang="ko-KR" sz="2000" dirty="0" err="1">
                <a:latin typeface="+mn-ea"/>
              </a:rPr>
              <a:t>gameObject.SetActive</a:t>
            </a:r>
            <a:r>
              <a:rPr lang="en-US" altLang="ko-KR" sz="2000" dirty="0">
                <a:latin typeface="+mn-ea"/>
              </a:rPr>
              <a:t>(false);</a:t>
            </a:r>
          </a:p>
          <a:p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        </a:t>
            </a:r>
            <a:r>
              <a:rPr lang="en-US" altLang="ko-KR" sz="2000" dirty="0" err="1">
                <a:latin typeface="+mn-ea"/>
              </a:rPr>
              <a:t>SpwanerFactory.createSpwaner</a:t>
            </a:r>
            <a:r>
              <a:rPr lang="en-US" altLang="ko-KR" sz="2000" dirty="0">
                <a:latin typeface="+mn-ea"/>
              </a:rPr>
              <a:t>((</a:t>
            </a:r>
            <a:r>
              <a:rPr lang="en-US" altLang="ko-KR" sz="2000" dirty="0" err="1">
                <a:latin typeface="+mn-ea"/>
              </a:rPr>
              <a:t>SpawnerType</a:t>
            </a:r>
            <a:r>
              <a:rPr lang="en-US" altLang="ko-KR" sz="2000" dirty="0">
                <a:latin typeface="+mn-ea"/>
              </a:rPr>
              <a:t>)</a:t>
            </a:r>
            <a:r>
              <a:rPr lang="en-US" altLang="ko-KR" sz="2000" dirty="0" err="1">
                <a:latin typeface="+mn-ea"/>
              </a:rPr>
              <a:t>Random.Range</a:t>
            </a:r>
            <a:r>
              <a:rPr lang="en-US" altLang="ko-KR" sz="2000" dirty="0">
                <a:latin typeface="+mn-ea"/>
              </a:rPr>
              <a:t>((int)</a:t>
            </a:r>
            <a:r>
              <a:rPr lang="en-US" altLang="ko-KR" sz="2000" dirty="0" err="1">
                <a:latin typeface="+mn-ea"/>
              </a:rPr>
              <a:t>SpawnerType.cube</a:t>
            </a:r>
            <a:r>
              <a:rPr lang="en-US" altLang="ko-KR" sz="2000" dirty="0">
                <a:latin typeface="+mn-ea"/>
              </a:rPr>
              <a:t>, (int)</a:t>
            </a:r>
            <a:r>
              <a:rPr lang="en-US" altLang="ko-KR" sz="2000" dirty="0" err="1">
                <a:latin typeface="+mn-ea"/>
              </a:rPr>
              <a:t>SpawnerType.sphere</a:t>
            </a:r>
            <a:r>
              <a:rPr lang="en-US" altLang="ko-KR" sz="2000" dirty="0">
                <a:latin typeface="+mn-ea"/>
              </a:rPr>
              <a:t>)).Spawn();</a:t>
            </a:r>
          </a:p>
          <a:p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        </a:t>
            </a:r>
            <a:r>
              <a:rPr lang="en-US" altLang="ko-KR" sz="2000" dirty="0" err="1">
                <a:latin typeface="+mn-ea"/>
              </a:rPr>
              <a:t>GameManager.Instance.EndGame</a:t>
            </a:r>
            <a:r>
              <a:rPr lang="en-US" altLang="ko-KR" sz="2000" dirty="0">
                <a:latin typeface="+mn-ea"/>
              </a:rPr>
              <a:t>();</a:t>
            </a:r>
          </a:p>
          <a:p>
            <a:r>
              <a:rPr lang="en-US" altLang="ko-KR" sz="2000" dirty="0">
                <a:latin typeface="+mn-ea"/>
              </a:rPr>
              <a:t>    }</a:t>
            </a:r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13985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9" y="211908"/>
            <a:ext cx="11847781" cy="694417"/>
          </a:xfrm>
        </p:spPr>
        <p:txBody>
          <a:bodyPr/>
          <a:lstStyle/>
          <a:p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유니티 디자인 패턴</a:t>
            </a:r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en-US" altLang="ko-KR" sz="4400" b="1" dirty="0">
                <a:latin typeface="+mn-ea"/>
              </a:rPr>
              <a:t>Factory Method Pattern</a:t>
            </a:r>
            <a:r>
              <a:rPr lang="en-US" altLang="ko-KR" sz="4400" dirty="0">
                <a:latin typeface="+mn-ea"/>
              </a:rPr>
              <a:t>)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F247C85-4012-4BDD-B4D3-C3B98767F4B3}"/>
              </a:ext>
            </a:extLst>
          </p:cNvPr>
          <p:cNvSpPr/>
          <p:nvPr/>
        </p:nvSpPr>
        <p:spPr>
          <a:xfrm>
            <a:off x="4858605" y="1155575"/>
            <a:ext cx="1855664" cy="528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BossBase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92EC53A-734A-41B1-8F0F-2625EC303830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3930773" y="1684026"/>
            <a:ext cx="1855664" cy="601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74CCB37-09C7-478C-9992-D211AE3F060D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5786437" y="1684026"/>
            <a:ext cx="1932770" cy="601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C8DA15D-240D-4DC3-8E0D-BADC082D53F0}"/>
              </a:ext>
            </a:extLst>
          </p:cNvPr>
          <p:cNvSpPr/>
          <p:nvPr/>
        </p:nvSpPr>
        <p:spPr>
          <a:xfrm>
            <a:off x="3002941" y="2285996"/>
            <a:ext cx="1855664" cy="528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CubeBoss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682536-559C-4AEF-A037-D628F0BA6563}"/>
              </a:ext>
            </a:extLst>
          </p:cNvPr>
          <p:cNvSpPr/>
          <p:nvPr/>
        </p:nvSpPr>
        <p:spPr>
          <a:xfrm>
            <a:off x="6791375" y="2285996"/>
            <a:ext cx="1855664" cy="528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SphereBoss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19D8435-E2AF-42E8-8FD8-D5102E80F1C4}"/>
              </a:ext>
            </a:extLst>
          </p:cNvPr>
          <p:cNvSpPr/>
          <p:nvPr/>
        </p:nvSpPr>
        <p:spPr>
          <a:xfrm>
            <a:off x="1856675" y="3414864"/>
            <a:ext cx="1855664" cy="528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RedCubeBoss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01BFE7E-30DF-498E-A2D2-40A00A3675B7}"/>
              </a:ext>
            </a:extLst>
          </p:cNvPr>
          <p:cNvSpPr/>
          <p:nvPr/>
        </p:nvSpPr>
        <p:spPr>
          <a:xfrm>
            <a:off x="3819204" y="3414865"/>
            <a:ext cx="1958813" cy="528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GreenCubeBoss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3E9C0A-CE3E-4388-9DBA-E4335D67659D}"/>
              </a:ext>
            </a:extLst>
          </p:cNvPr>
          <p:cNvSpPr/>
          <p:nvPr/>
        </p:nvSpPr>
        <p:spPr>
          <a:xfrm>
            <a:off x="5996452" y="3414867"/>
            <a:ext cx="1855664" cy="528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RedSphereBoss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577250-56C7-422A-A47C-59026A586175}"/>
              </a:ext>
            </a:extLst>
          </p:cNvPr>
          <p:cNvSpPr/>
          <p:nvPr/>
        </p:nvSpPr>
        <p:spPr>
          <a:xfrm>
            <a:off x="8005058" y="3414868"/>
            <a:ext cx="2131171" cy="528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GreenSphereBoss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5A8E7D4-6852-415D-9B2F-8E4B691CB0F7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2784507" y="2814447"/>
            <a:ext cx="1146266" cy="600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3CC7C14-4B3B-4725-8781-C3C24AB4F1F3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3930773" y="2814447"/>
            <a:ext cx="867838" cy="600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7A443A4-3EB7-4E6A-95F2-24A5F9751C69}"/>
              </a:ext>
            </a:extLst>
          </p:cNvPr>
          <p:cNvCxnSpPr>
            <a:stCxn id="12" idx="2"/>
            <a:endCxn id="15" idx="0"/>
          </p:cNvCxnSpPr>
          <p:nvPr/>
        </p:nvCxnSpPr>
        <p:spPr>
          <a:xfrm flipH="1">
            <a:off x="6924284" y="2814447"/>
            <a:ext cx="794923" cy="600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83C58A1-10A9-4A09-AD7F-66D901E162CB}"/>
              </a:ext>
            </a:extLst>
          </p:cNvPr>
          <p:cNvCxnSpPr>
            <a:stCxn id="12" idx="2"/>
          </p:cNvCxnSpPr>
          <p:nvPr/>
        </p:nvCxnSpPr>
        <p:spPr>
          <a:xfrm>
            <a:off x="7719207" y="2814447"/>
            <a:ext cx="1396075" cy="708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9769BB4-5691-4271-A7D4-8C6F65F7E016}"/>
              </a:ext>
            </a:extLst>
          </p:cNvPr>
          <p:cNvSpPr/>
          <p:nvPr/>
        </p:nvSpPr>
        <p:spPr>
          <a:xfrm>
            <a:off x="5068620" y="4620135"/>
            <a:ext cx="1855664" cy="528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BossFactory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2FDC0B7-4007-45CC-AC5D-9AB65FEFF648}"/>
              </a:ext>
            </a:extLst>
          </p:cNvPr>
          <p:cNvSpPr/>
          <p:nvPr/>
        </p:nvSpPr>
        <p:spPr>
          <a:xfrm>
            <a:off x="3584709" y="5592779"/>
            <a:ext cx="2201727" cy="528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CubeBossFactory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14FE9E9-7F48-419B-A4F7-B04CC4D39EFB}"/>
              </a:ext>
            </a:extLst>
          </p:cNvPr>
          <p:cNvSpPr/>
          <p:nvPr/>
        </p:nvSpPr>
        <p:spPr>
          <a:xfrm>
            <a:off x="6280409" y="5592779"/>
            <a:ext cx="2201726" cy="528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SphereBossFactory</a:t>
            </a:r>
            <a:endParaRPr lang="ko-KR" altLang="en-US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C41CBA7-762F-491A-8518-14F6E8E1C885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 flipH="1">
            <a:off x="4685573" y="5148586"/>
            <a:ext cx="1310879" cy="444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37FA7EB-CC25-4227-8C1E-4EFD231A9711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>
            <a:off x="5996452" y="5148586"/>
            <a:ext cx="1384820" cy="444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3634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9" y="211908"/>
            <a:ext cx="11847781" cy="694417"/>
          </a:xfrm>
        </p:spPr>
        <p:txBody>
          <a:bodyPr/>
          <a:lstStyle/>
          <a:p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유니티 디자인 패턴</a:t>
            </a:r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en-US" altLang="ko-KR" sz="4400" b="1" dirty="0">
                <a:latin typeface="+mn-ea"/>
              </a:rPr>
              <a:t>Factory Method Pattern</a:t>
            </a:r>
            <a:r>
              <a:rPr lang="en-US" altLang="ko-KR" sz="4400" dirty="0">
                <a:latin typeface="+mn-ea"/>
              </a:rPr>
              <a:t>)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2F705F-877A-4C0E-A15C-E92C58C2E00A}"/>
              </a:ext>
            </a:extLst>
          </p:cNvPr>
          <p:cNvSpPr txBox="1"/>
          <p:nvPr/>
        </p:nvSpPr>
        <p:spPr>
          <a:xfrm>
            <a:off x="34738" y="972497"/>
            <a:ext cx="1150339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public class </a:t>
            </a:r>
            <a:r>
              <a:rPr lang="en-US" altLang="ko-KR" dirty="0" err="1"/>
              <a:t>BossBase</a:t>
            </a:r>
            <a:r>
              <a:rPr lang="en-US" altLang="ko-KR" dirty="0"/>
              <a:t> : </a:t>
            </a:r>
            <a:r>
              <a:rPr lang="en-US" altLang="ko-KR" dirty="0" err="1"/>
              <a:t>MonoBehaviour</a:t>
            </a:r>
            <a:endParaRPr lang="en-US" altLang="ko-KR" dirty="0"/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public class </a:t>
            </a:r>
            <a:r>
              <a:rPr lang="en-US" altLang="ko-KR" dirty="0" err="1"/>
              <a:t>CubeBoss</a:t>
            </a:r>
            <a:r>
              <a:rPr lang="en-US" altLang="ko-KR" dirty="0"/>
              <a:t> : </a:t>
            </a:r>
            <a:r>
              <a:rPr lang="en-US" altLang="ko-KR" dirty="0" err="1"/>
              <a:t>BossBase</a:t>
            </a:r>
            <a:endParaRPr lang="en-US" altLang="ko-KR" dirty="0"/>
          </a:p>
          <a:p>
            <a:r>
              <a:rPr lang="en-US" altLang="ko-KR" dirty="0"/>
              <a:t>{</a:t>
            </a:r>
          </a:p>
          <a:p>
            <a:endParaRPr lang="en-US" altLang="ko-KR" dirty="0"/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public class </a:t>
            </a:r>
            <a:r>
              <a:rPr lang="en-US" altLang="ko-KR" dirty="0" err="1"/>
              <a:t>RedCubeBoss</a:t>
            </a:r>
            <a:r>
              <a:rPr lang="en-US" altLang="ko-KR" dirty="0"/>
              <a:t> : </a:t>
            </a:r>
            <a:r>
              <a:rPr lang="en-US" altLang="ko-KR" dirty="0" err="1"/>
              <a:t>CubeBoss</a:t>
            </a:r>
            <a:endParaRPr lang="en-US" altLang="ko-KR" dirty="0"/>
          </a:p>
          <a:p>
            <a:r>
              <a:rPr lang="en-US" altLang="ko-KR" dirty="0"/>
              <a:t>{</a:t>
            </a:r>
          </a:p>
          <a:p>
            <a:endParaRPr lang="en-US" altLang="ko-KR" dirty="0"/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public class </a:t>
            </a:r>
            <a:r>
              <a:rPr lang="en-US" altLang="ko-KR" dirty="0" err="1"/>
              <a:t>GreenCubeBoss</a:t>
            </a:r>
            <a:r>
              <a:rPr lang="en-US" altLang="ko-KR" dirty="0"/>
              <a:t> : </a:t>
            </a:r>
            <a:r>
              <a:rPr lang="en-US" altLang="ko-KR" dirty="0" err="1"/>
              <a:t>CubeBoss</a:t>
            </a:r>
            <a:endParaRPr lang="en-US" altLang="ko-KR" dirty="0"/>
          </a:p>
          <a:p>
            <a:r>
              <a:rPr lang="en-US" altLang="ko-KR" dirty="0"/>
              <a:t>{</a:t>
            </a:r>
          </a:p>
          <a:p>
            <a:endParaRPr lang="en-US" altLang="ko-KR" dirty="0"/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51265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9" y="211908"/>
            <a:ext cx="11847781" cy="694417"/>
          </a:xfrm>
        </p:spPr>
        <p:txBody>
          <a:bodyPr/>
          <a:lstStyle/>
          <a:p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유니티 디자인 패턴</a:t>
            </a:r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en-US" altLang="ko-KR" sz="4400" b="1" dirty="0">
                <a:latin typeface="+mn-ea"/>
              </a:rPr>
              <a:t>Factory Method Pattern</a:t>
            </a:r>
            <a:r>
              <a:rPr lang="en-US" altLang="ko-KR" sz="4400" dirty="0">
                <a:latin typeface="+mn-ea"/>
              </a:rPr>
              <a:t>)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B97AE0-7049-4D32-8244-393ACDFC81E2}"/>
              </a:ext>
            </a:extLst>
          </p:cNvPr>
          <p:cNvSpPr txBox="1"/>
          <p:nvPr/>
        </p:nvSpPr>
        <p:spPr>
          <a:xfrm>
            <a:off x="67211" y="1164011"/>
            <a:ext cx="1184778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public class </a:t>
            </a:r>
            <a:r>
              <a:rPr lang="en-US" altLang="ko-KR" dirty="0" err="1"/>
              <a:t>SphereBoss</a:t>
            </a:r>
            <a:r>
              <a:rPr lang="en-US" altLang="ko-KR" dirty="0"/>
              <a:t> : </a:t>
            </a:r>
            <a:r>
              <a:rPr lang="en-US" altLang="ko-KR" dirty="0" err="1"/>
              <a:t>BossBase</a:t>
            </a:r>
            <a:endParaRPr lang="en-US" altLang="ko-KR" dirty="0"/>
          </a:p>
          <a:p>
            <a:r>
              <a:rPr lang="en-US" altLang="ko-KR" dirty="0"/>
              <a:t>{</a:t>
            </a:r>
          </a:p>
          <a:p>
            <a:endParaRPr lang="en-US" altLang="ko-KR" dirty="0"/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public class </a:t>
            </a:r>
            <a:r>
              <a:rPr lang="en-US" altLang="ko-KR" dirty="0" err="1"/>
              <a:t>RedSphereBoss</a:t>
            </a:r>
            <a:r>
              <a:rPr lang="en-US" altLang="ko-KR" dirty="0"/>
              <a:t> : </a:t>
            </a:r>
            <a:r>
              <a:rPr lang="en-US" altLang="ko-KR" dirty="0" err="1"/>
              <a:t>SphereBoss</a:t>
            </a:r>
            <a:endParaRPr lang="en-US" altLang="ko-KR" dirty="0"/>
          </a:p>
          <a:p>
            <a:r>
              <a:rPr lang="en-US" altLang="ko-KR" dirty="0"/>
              <a:t>{</a:t>
            </a:r>
          </a:p>
          <a:p>
            <a:endParaRPr lang="en-US" altLang="ko-KR" dirty="0"/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public class </a:t>
            </a:r>
            <a:r>
              <a:rPr lang="en-US" altLang="ko-KR" dirty="0" err="1"/>
              <a:t>GreenSphereBoss</a:t>
            </a:r>
            <a:r>
              <a:rPr lang="en-US" altLang="ko-KR" dirty="0"/>
              <a:t> : </a:t>
            </a:r>
            <a:r>
              <a:rPr lang="en-US" altLang="ko-KR" dirty="0" err="1"/>
              <a:t>SphereBoss</a:t>
            </a:r>
            <a:endParaRPr lang="en-US" altLang="ko-KR" dirty="0"/>
          </a:p>
          <a:p>
            <a:r>
              <a:rPr lang="en-US" altLang="ko-KR" dirty="0"/>
              <a:t>{</a:t>
            </a:r>
          </a:p>
          <a:p>
            <a:endParaRPr lang="en-US" altLang="ko-KR" dirty="0"/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085760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9" y="211908"/>
            <a:ext cx="11847781" cy="694417"/>
          </a:xfrm>
        </p:spPr>
        <p:txBody>
          <a:bodyPr/>
          <a:lstStyle/>
          <a:p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유니티 디자인 패턴</a:t>
            </a:r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en-US" altLang="ko-KR" sz="4400" b="1" dirty="0">
                <a:latin typeface="+mn-ea"/>
              </a:rPr>
              <a:t>Factory Method Pattern</a:t>
            </a:r>
            <a:r>
              <a:rPr lang="en-US" altLang="ko-KR" sz="4400" dirty="0">
                <a:latin typeface="+mn-ea"/>
              </a:rPr>
              <a:t>)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11A8E8-31E5-4438-8AF7-C93277E0EC5D}"/>
              </a:ext>
            </a:extLst>
          </p:cNvPr>
          <p:cNvSpPr txBox="1"/>
          <p:nvPr/>
        </p:nvSpPr>
        <p:spPr>
          <a:xfrm>
            <a:off x="241299" y="1249496"/>
            <a:ext cx="1155089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public abstract class </a:t>
            </a:r>
            <a:r>
              <a:rPr lang="en-US" altLang="ko-KR" dirty="0" err="1"/>
              <a:t>BossFactory</a:t>
            </a:r>
            <a:r>
              <a:rPr lang="en-US" altLang="ko-KR" dirty="0"/>
              <a:t> : </a:t>
            </a:r>
            <a:r>
              <a:rPr lang="en-US" altLang="ko-KR" dirty="0" err="1"/>
              <a:t>MonoBehaviour</a:t>
            </a:r>
            <a:endParaRPr lang="en-US" altLang="ko-KR" dirty="0"/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public abstract </a:t>
            </a:r>
            <a:r>
              <a:rPr lang="en-US" altLang="ko-KR" dirty="0" err="1"/>
              <a:t>BossBase</a:t>
            </a:r>
            <a:r>
              <a:rPr lang="en-US" altLang="ko-KR" dirty="0"/>
              <a:t> </a:t>
            </a:r>
            <a:r>
              <a:rPr lang="en-US" altLang="ko-KR" dirty="0" err="1"/>
              <a:t>CreateBoss</a:t>
            </a:r>
            <a:r>
              <a:rPr lang="en-US" altLang="ko-KR" dirty="0"/>
              <a:t>(string type);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44832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9" y="211908"/>
            <a:ext cx="11847781" cy="694417"/>
          </a:xfrm>
        </p:spPr>
        <p:txBody>
          <a:bodyPr/>
          <a:lstStyle/>
          <a:p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유니티 디자인 패턴</a:t>
            </a:r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en-US" altLang="ko-KR" sz="4400" b="1" dirty="0">
                <a:latin typeface="+mn-ea"/>
              </a:rPr>
              <a:t>Factory Method Pattern</a:t>
            </a:r>
            <a:r>
              <a:rPr lang="en-US" altLang="ko-KR" sz="4400" dirty="0">
                <a:latin typeface="+mn-ea"/>
              </a:rPr>
              <a:t>)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5B1743-73F7-4078-92CD-2E283D7EFCF6}"/>
              </a:ext>
            </a:extLst>
          </p:cNvPr>
          <p:cNvSpPr txBox="1"/>
          <p:nvPr/>
        </p:nvSpPr>
        <p:spPr>
          <a:xfrm>
            <a:off x="0" y="1045672"/>
            <a:ext cx="1052557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public class </a:t>
            </a:r>
            <a:r>
              <a:rPr lang="en-US" altLang="ko-KR" dirty="0" err="1"/>
              <a:t>CubeBossFactory</a:t>
            </a:r>
            <a:r>
              <a:rPr lang="en-US" altLang="ko-KR" dirty="0"/>
              <a:t> : </a:t>
            </a:r>
            <a:r>
              <a:rPr lang="en-US" altLang="ko-KR" dirty="0" err="1"/>
              <a:t>BossFactory</a:t>
            </a:r>
            <a:endParaRPr lang="en-US" altLang="ko-KR" dirty="0"/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public </a:t>
            </a:r>
            <a:r>
              <a:rPr lang="en-US" altLang="ko-KR" dirty="0" err="1"/>
              <a:t>GreenCubeBoss</a:t>
            </a:r>
            <a:r>
              <a:rPr lang="en-US" altLang="ko-KR" dirty="0"/>
              <a:t> </a:t>
            </a:r>
            <a:r>
              <a:rPr lang="en-US" altLang="ko-KR" dirty="0" err="1"/>
              <a:t>greenCubeBoss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public </a:t>
            </a:r>
            <a:r>
              <a:rPr lang="en-US" altLang="ko-KR" dirty="0" err="1"/>
              <a:t>RedCubeBoss</a:t>
            </a:r>
            <a:r>
              <a:rPr lang="en-US" altLang="ko-KR" dirty="0"/>
              <a:t> </a:t>
            </a:r>
            <a:r>
              <a:rPr lang="en-US" altLang="ko-KR" dirty="0" err="1"/>
              <a:t>redCubeBoss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    public override </a:t>
            </a:r>
            <a:r>
              <a:rPr lang="en-US" altLang="ko-KR" dirty="0" err="1"/>
              <a:t>BossBase</a:t>
            </a:r>
            <a:r>
              <a:rPr lang="en-US" altLang="ko-KR" dirty="0"/>
              <a:t> </a:t>
            </a:r>
            <a:r>
              <a:rPr lang="en-US" altLang="ko-KR" dirty="0" err="1"/>
              <a:t>CreateBoss</a:t>
            </a:r>
            <a:r>
              <a:rPr lang="en-US" altLang="ko-KR" dirty="0"/>
              <a:t>(string type)</a:t>
            </a:r>
          </a:p>
          <a:p>
            <a:r>
              <a:rPr lang="en-US" altLang="ko-KR" dirty="0"/>
              <a:t>    {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BossBase</a:t>
            </a:r>
            <a:r>
              <a:rPr lang="en-US" altLang="ko-KR" dirty="0"/>
              <a:t> boss = null;</a:t>
            </a:r>
          </a:p>
          <a:p>
            <a:r>
              <a:rPr lang="en-US" altLang="ko-KR" dirty="0"/>
              <a:t>        if (</a:t>
            </a:r>
            <a:r>
              <a:rPr lang="en-US" altLang="ko-KR" dirty="0" err="1"/>
              <a:t>type.Equals</a:t>
            </a:r>
            <a:r>
              <a:rPr lang="en-US" altLang="ko-KR" dirty="0"/>
              <a:t>("green"))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boss = Instantiate(</a:t>
            </a:r>
            <a:r>
              <a:rPr lang="en-US" altLang="ko-KR" dirty="0" err="1"/>
              <a:t>greenCubeBoss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    else if (</a:t>
            </a:r>
            <a:r>
              <a:rPr lang="en-US" altLang="ko-KR" dirty="0" err="1"/>
              <a:t>type.Equals</a:t>
            </a:r>
            <a:r>
              <a:rPr lang="en-US" altLang="ko-KR" dirty="0"/>
              <a:t>("red"))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boss = Instantiate(</a:t>
            </a:r>
            <a:r>
              <a:rPr lang="en-US" altLang="ko-KR" dirty="0" err="1"/>
              <a:t>redCubeBoss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}</a:t>
            </a:r>
          </a:p>
          <a:p>
            <a:endParaRPr lang="en-US" altLang="ko-KR" dirty="0"/>
          </a:p>
          <a:p>
            <a:r>
              <a:rPr lang="en-US" altLang="ko-KR" dirty="0"/>
              <a:t>        return boss;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70824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9" y="211908"/>
            <a:ext cx="11847781" cy="694417"/>
          </a:xfrm>
        </p:spPr>
        <p:txBody>
          <a:bodyPr/>
          <a:lstStyle/>
          <a:p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유니티 디자인 패턴</a:t>
            </a:r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en-US" altLang="ko-KR" sz="4400" b="1" dirty="0">
                <a:latin typeface="+mn-ea"/>
              </a:rPr>
              <a:t>Factory Method Pattern</a:t>
            </a:r>
            <a:r>
              <a:rPr lang="en-US" altLang="ko-KR" sz="4400" dirty="0">
                <a:latin typeface="+mn-ea"/>
              </a:rPr>
              <a:t>)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709CAC-CF53-4D0F-9D91-3E3CDB5CC425}"/>
              </a:ext>
            </a:extLst>
          </p:cNvPr>
          <p:cNvSpPr txBox="1"/>
          <p:nvPr/>
        </p:nvSpPr>
        <p:spPr>
          <a:xfrm>
            <a:off x="67211" y="972497"/>
            <a:ext cx="1184778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public class </a:t>
            </a:r>
            <a:r>
              <a:rPr lang="en-US" altLang="ko-KR" dirty="0" err="1"/>
              <a:t>SphereBossFactory</a:t>
            </a:r>
            <a:r>
              <a:rPr lang="en-US" altLang="ko-KR" dirty="0"/>
              <a:t> : </a:t>
            </a:r>
            <a:r>
              <a:rPr lang="en-US" altLang="ko-KR" dirty="0" err="1"/>
              <a:t>BossFactory</a:t>
            </a:r>
            <a:endParaRPr lang="en-US" altLang="ko-KR" dirty="0"/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public </a:t>
            </a:r>
            <a:r>
              <a:rPr lang="en-US" altLang="ko-KR" dirty="0" err="1"/>
              <a:t>GreenSphereBoss</a:t>
            </a:r>
            <a:r>
              <a:rPr lang="en-US" altLang="ko-KR" dirty="0"/>
              <a:t> </a:t>
            </a:r>
            <a:r>
              <a:rPr lang="en-US" altLang="ko-KR" dirty="0" err="1"/>
              <a:t>greenSphereBoss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public </a:t>
            </a:r>
            <a:r>
              <a:rPr lang="en-US" altLang="ko-KR" dirty="0" err="1"/>
              <a:t>RedSphereBoss</a:t>
            </a:r>
            <a:r>
              <a:rPr lang="en-US" altLang="ko-KR" dirty="0"/>
              <a:t> </a:t>
            </a:r>
            <a:r>
              <a:rPr lang="en-US" altLang="ko-KR" dirty="0" err="1"/>
              <a:t>redSphereBoss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public override </a:t>
            </a:r>
            <a:r>
              <a:rPr lang="en-US" altLang="ko-KR" dirty="0" err="1"/>
              <a:t>BossBase</a:t>
            </a:r>
            <a:r>
              <a:rPr lang="en-US" altLang="ko-KR" dirty="0"/>
              <a:t> </a:t>
            </a:r>
            <a:r>
              <a:rPr lang="en-US" altLang="ko-KR" dirty="0" err="1"/>
              <a:t>CreateBoss</a:t>
            </a:r>
            <a:r>
              <a:rPr lang="en-US" altLang="ko-KR" dirty="0"/>
              <a:t>(string type)</a:t>
            </a:r>
          </a:p>
          <a:p>
            <a:r>
              <a:rPr lang="en-US" altLang="ko-KR" dirty="0"/>
              <a:t>    {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BossBase</a:t>
            </a:r>
            <a:r>
              <a:rPr lang="en-US" altLang="ko-KR" dirty="0"/>
              <a:t> boss = null;</a:t>
            </a:r>
          </a:p>
          <a:p>
            <a:endParaRPr lang="en-US" altLang="ko-KR" dirty="0"/>
          </a:p>
          <a:p>
            <a:r>
              <a:rPr lang="en-US" altLang="ko-KR" dirty="0"/>
              <a:t>        if (</a:t>
            </a:r>
            <a:r>
              <a:rPr lang="en-US" altLang="ko-KR" dirty="0" err="1"/>
              <a:t>type.Equals</a:t>
            </a:r>
            <a:r>
              <a:rPr lang="en-US" altLang="ko-KR" dirty="0"/>
              <a:t>("green"))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boss = Instantiate(</a:t>
            </a:r>
            <a:r>
              <a:rPr lang="en-US" altLang="ko-KR" dirty="0" err="1"/>
              <a:t>greenSphereBoss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    else if (</a:t>
            </a:r>
            <a:r>
              <a:rPr lang="en-US" altLang="ko-KR" dirty="0" err="1"/>
              <a:t>type.Equals</a:t>
            </a:r>
            <a:r>
              <a:rPr lang="en-US" altLang="ko-KR" dirty="0"/>
              <a:t>("red"))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boss = Instantiate(</a:t>
            </a:r>
            <a:r>
              <a:rPr lang="en-US" altLang="ko-KR" dirty="0" err="1"/>
              <a:t>redSphereBoss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}</a:t>
            </a:r>
          </a:p>
          <a:p>
            <a:endParaRPr lang="en-US" altLang="ko-KR" dirty="0"/>
          </a:p>
          <a:p>
            <a:r>
              <a:rPr lang="en-US" altLang="ko-KR" dirty="0"/>
              <a:t>        return boss;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22681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9" y="211908"/>
            <a:ext cx="11847781" cy="694417"/>
          </a:xfrm>
        </p:spPr>
        <p:txBody>
          <a:bodyPr/>
          <a:lstStyle/>
          <a:p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유니티 디자인 패턴</a:t>
            </a:r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en-US" altLang="ko-KR" sz="4400" b="1" dirty="0">
                <a:latin typeface="+mn-ea"/>
              </a:rPr>
              <a:t>Factory Method Pattern</a:t>
            </a:r>
            <a:r>
              <a:rPr lang="en-US" altLang="ko-KR" sz="4400" dirty="0">
                <a:latin typeface="+mn-ea"/>
              </a:rPr>
              <a:t>)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9BB5E52-0BA5-451E-B3FE-83EE16E16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995" y="1798825"/>
            <a:ext cx="6878010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7712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9" y="211908"/>
            <a:ext cx="11847781" cy="694417"/>
          </a:xfrm>
        </p:spPr>
        <p:txBody>
          <a:bodyPr/>
          <a:lstStyle/>
          <a:p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유니티 디자인 패턴</a:t>
            </a:r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en-US" altLang="ko-KR" sz="4400" b="1" dirty="0">
                <a:latin typeface="+mn-ea"/>
              </a:rPr>
              <a:t>Factory Method Pattern</a:t>
            </a:r>
            <a:r>
              <a:rPr lang="en-US" altLang="ko-KR" sz="4400" dirty="0">
                <a:latin typeface="+mn-ea"/>
              </a:rPr>
              <a:t>)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AC2761-652B-4FD2-AA2E-FBFDCFE2CC65}"/>
              </a:ext>
            </a:extLst>
          </p:cNvPr>
          <p:cNvSpPr txBox="1"/>
          <p:nvPr/>
        </p:nvSpPr>
        <p:spPr>
          <a:xfrm>
            <a:off x="0" y="1044084"/>
            <a:ext cx="1184778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using </a:t>
            </a:r>
            <a:r>
              <a:rPr lang="en-US" altLang="ko-KR" dirty="0" err="1"/>
              <a:t>UnityEngine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public class </a:t>
            </a:r>
            <a:r>
              <a:rPr lang="en-US" altLang="ko-KR" dirty="0" err="1"/>
              <a:t>UseFactoryMethod</a:t>
            </a:r>
            <a:r>
              <a:rPr lang="en-US" altLang="ko-KR" dirty="0"/>
              <a:t> : </a:t>
            </a:r>
            <a:r>
              <a:rPr lang="en-US" altLang="ko-KR" dirty="0" err="1"/>
              <a:t>MonoBehaviour</a:t>
            </a:r>
            <a:endParaRPr lang="en-US" altLang="ko-KR" dirty="0"/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public void </a:t>
            </a:r>
            <a:r>
              <a:rPr lang="en-US" altLang="ko-KR" dirty="0" err="1"/>
              <a:t>EventTime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{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BossFactory</a:t>
            </a:r>
            <a:r>
              <a:rPr lang="en-US" altLang="ko-KR" dirty="0"/>
              <a:t> bf = </a:t>
            </a:r>
            <a:r>
              <a:rPr lang="en-US" altLang="ko-KR" dirty="0" err="1"/>
              <a:t>GetComponent</a:t>
            </a:r>
            <a:r>
              <a:rPr lang="en-US" altLang="ko-KR" dirty="0"/>
              <a:t>&lt;</a:t>
            </a:r>
            <a:r>
              <a:rPr lang="en-US" altLang="ko-KR" dirty="0" err="1"/>
              <a:t>CubeBossFactory</a:t>
            </a:r>
            <a:r>
              <a:rPr lang="en-US" altLang="ko-KR" dirty="0"/>
              <a:t>&gt;();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BossBase</a:t>
            </a:r>
            <a:r>
              <a:rPr lang="en-US" altLang="ko-KR" dirty="0"/>
              <a:t> boss = </a:t>
            </a:r>
            <a:r>
              <a:rPr lang="en-US" altLang="ko-KR" dirty="0" err="1"/>
              <a:t>bf.CreateBoss</a:t>
            </a:r>
            <a:r>
              <a:rPr lang="en-US" altLang="ko-KR" dirty="0"/>
              <a:t>("green");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boss.transform.position</a:t>
            </a:r>
            <a:r>
              <a:rPr lang="en-US" altLang="ko-KR" dirty="0"/>
              <a:t> = </a:t>
            </a:r>
            <a:r>
              <a:rPr lang="en-US" altLang="ko-KR" dirty="0" err="1"/>
              <a:t>transform.position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boss.transform.LookAt</a:t>
            </a:r>
            <a:r>
              <a:rPr lang="en-US" altLang="ko-KR" dirty="0"/>
              <a:t>(Vector3.zero);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11875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9" y="211908"/>
            <a:ext cx="11847781" cy="694417"/>
          </a:xfrm>
        </p:spPr>
        <p:txBody>
          <a:bodyPr/>
          <a:lstStyle/>
          <a:p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유니티 디자인 패턴</a:t>
            </a:r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en-US" altLang="ko-KR" sz="4400" b="1" dirty="0">
                <a:latin typeface="+mn-ea"/>
              </a:rPr>
              <a:t>Factory Method Pattern</a:t>
            </a:r>
            <a:r>
              <a:rPr lang="en-US" altLang="ko-KR" sz="4400" dirty="0">
                <a:latin typeface="+mn-ea"/>
              </a:rPr>
              <a:t>)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AC2761-652B-4FD2-AA2E-FBFDCFE2CC65}"/>
              </a:ext>
            </a:extLst>
          </p:cNvPr>
          <p:cNvSpPr txBox="1"/>
          <p:nvPr/>
        </p:nvSpPr>
        <p:spPr>
          <a:xfrm>
            <a:off x="0" y="1155706"/>
            <a:ext cx="1184778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GameManager.cs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private float </a:t>
            </a:r>
            <a:r>
              <a:rPr lang="en-US" altLang="ko-KR" dirty="0" err="1"/>
              <a:t>eventTime</a:t>
            </a:r>
            <a:r>
              <a:rPr lang="en-US" altLang="ko-KR" dirty="0"/>
              <a:t> = 10f;</a:t>
            </a:r>
          </a:p>
          <a:p>
            <a:r>
              <a:rPr lang="en-US" altLang="ko-KR" dirty="0"/>
              <a:t>    private bool </a:t>
            </a:r>
            <a:r>
              <a:rPr lang="en-US" altLang="ko-KR" dirty="0" err="1"/>
              <a:t>IsEventTime</a:t>
            </a:r>
            <a:r>
              <a:rPr lang="en-US" altLang="ko-KR" dirty="0"/>
              <a:t> = false;</a:t>
            </a:r>
          </a:p>
          <a:p>
            <a:endParaRPr lang="en-US" altLang="ko-KR" dirty="0"/>
          </a:p>
          <a:p>
            <a:r>
              <a:rPr lang="en-US" altLang="ko-KR" dirty="0"/>
              <a:t>    void Update()</a:t>
            </a:r>
          </a:p>
          <a:p>
            <a:r>
              <a:rPr lang="en-US" altLang="ko-KR" dirty="0"/>
              <a:t>    {</a:t>
            </a:r>
          </a:p>
          <a:p>
            <a:r>
              <a:rPr lang="en-US" altLang="ko-KR" dirty="0"/>
              <a:t>            …</a:t>
            </a:r>
          </a:p>
          <a:p>
            <a:r>
              <a:rPr lang="en-US" altLang="ko-KR" dirty="0"/>
              <a:t>            if (</a:t>
            </a:r>
            <a:r>
              <a:rPr lang="en-US" altLang="ko-KR" dirty="0" err="1"/>
              <a:t>surviveTime</a:t>
            </a:r>
            <a:r>
              <a:rPr lang="en-US" altLang="ko-KR" dirty="0"/>
              <a:t> &gt; </a:t>
            </a:r>
            <a:r>
              <a:rPr lang="en-US" altLang="ko-KR" dirty="0" err="1"/>
              <a:t>eventTime</a:t>
            </a:r>
            <a:r>
              <a:rPr lang="en-US" altLang="ko-KR" dirty="0"/>
              <a:t> &amp;&amp; !</a:t>
            </a:r>
            <a:r>
              <a:rPr lang="en-US" altLang="ko-KR" dirty="0" err="1"/>
              <a:t>IsEventTime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{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IsEventTime</a:t>
            </a:r>
            <a:r>
              <a:rPr lang="en-US" altLang="ko-KR" dirty="0"/>
              <a:t> = true;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factoryMethod.EventTime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    }</a:t>
            </a:r>
          </a:p>
          <a:p>
            <a:r>
              <a:rPr lang="en-US" altLang="ko-KR" dirty="0"/>
              <a:t>            …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81256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코로나 유의 사항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9A7C79-E5D6-455A-82BF-5E31B3238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CDD423-3F97-4D53-BB9B-68DE1DE2AD96}"/>
              </a:ext>
            </a:extLst>
          </p:cNvPr>
          <p:cNvSpPr txBox="1"/>
          <p:nvPr/>
        </p:nvSpPr>
        <p:spPr>
          <a:xfrm>
            <a:off x="403412" y="1413063"/>
            <a:ext cx="117885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200" b="0" i="0" u="none" strike="noStrike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코로나</a:t>
            </a:r>
            <a:r>
              <a:rPr lang="en-US" altLang="ko-KR" sz="3200" b="0" i="0" u="none" strike="noStrike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19 </a:t>
            </a:r>
            <a:r>
              <a:rPr lang="ko-KR" altLang="en-US" sz="3200" b="0" i="0" u="none" strike="noStrike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관련 행동수칙</a:t>
            </a:r>
            <a:endParaRPr lang="en-US" altLang="ko-KR" sz="32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en-US" altLang="ko-KR" sz="2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https://www.ck.ac.kr/archives/169396</a:t>
            </a:r>
            <a:endParaRPr lang="en-US" altLang="ko-KR" sz="24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4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49302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9" y="211908"/>
            <a:ext cx="11847781" cy="694417"/>
          </a:xfrm>
        </p:spPr>
        <p:txBody>
          <a:bodyPr/>
          <a:lstStyle/>
          <a:p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유니티 디자인 패턴</a:t>
            </a:r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en-US" altLang="ko-KR" sz="4400" b="1" dirty="0">
                <a:latin typeface="+mn-ea"/>
              </a:rPr>
              <a:t>Abstract Factory Pattern</a:t>
            </a:r>
            <a:r>
              <a:rPr lang="en-US" altLang="ko-KR" sz="4400" dirty="0">
                <a:latin typeface="+mn-ea"/>
              </a:rPr>
              <a:t>)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71ACA2B-575B-4DD1-A0AB-46EFBCA3DA8F}"/>
              </a:ext>
            </a:extLst>
          </p:cNvPr>
          <p:cNvSpPr/>
          <p:nvPr/>
        </p:nvSpPr>
        <p:spPr>
          <a:xfrm>
            <a:off x="4063682" y="1148605"/>
            <a:ext cx="3788434" cy="778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BossMob</a:t>
            </a:r>
            <a:endParaRPr lang="en-US" altLang="ko-KR" dirty="0"/>
          </a:p>
          <a:p>
            <a:pPr algn="ctr"/>
            <a:r>
              <a:rPr lang="en-US" altLang="ko-KR" dirty="0"/>
              <a:t>Component(Monster, Weapon)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1CCC189-08B3-4D9A-80B4-752F95F244B8}"/>
              </a:ext>
            </a:extLst>
          </p:cNvPr>
          <p:cNvSpPr/>
          <p:nvPr/>
        </p:nvSpPr>
        <p:spPr>
          <a:xfrm>
            <a:off x="3002941" y="2285996"/>
            <a:ext cx="1855664" cy="528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Monster</a:t>
            </a:r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FB1E38E-5886-46DA-89B7-46EE4EB9E27D}"/>
              </a:ext>
            </a:extLst>
          </p:cNvPr>
          <p:cNvSpPr/>
          <p:nvPr/>
        </p:nvSpPr>
        <p:spPr>
          <a:xfrm>
            <a:off x="6791375" y="2285996"/>
            <a:ext cx="1855664" cy="528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Weapon</a:t>
            </a:r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FD598AB-7511-4D36-A1FA-B3BA021BDED2}"/>
              </a:ext>
            </a:extLst>
          </p:cNvPr>
          <p:cNvSpPr/>
          <p:nvPr/>
        </p:nvSpPr>
        <p:spPr>
          <a:xfrm>
            <a:off x="1856675" y="3414864"/>
            <a:ext cx="1855664" cy="528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CubeMonster</a:t>
            </a:r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6656F55-8561-4939-87EF-7817376BEE4B}"/>
              </a:ext>
            </a:extLst>
          </p:cNvPr>
          <p:cNvSpPr/>
          <p:nvPr/>
        </p:nvSpPr>
        <p:spPr>
          <a:xfrm>
            <a:off x="3819205" y="3414865"/>
            <a:ext cx="1958813" cy="528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SphereMonster</a:t>
            </a:r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B781706-A894-41F0-9AC4-938132B5B936}"/>
              </a:ext>
            </a:extLst>
          </p:cNvPr>
          <p:cNvSpPr/>
          <p:nvPr/>
        </p:nvSpPr>
        <p:spPr>
          <a:xfrm>
            <a:off x="5996452" y="3414867"/>
            <a:ext cx="1855664" cy="528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BulletWeapon</a:t>
            </a:r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B3C58E4-83F1-447C-BA82-9EC81688F1D2}"/>
              </a:ext>
            </a:extLst>
          </p:cNvPr>
          <p:cNvSpPr/>
          <p:nvPr/>
        </p:nvSpPr>
        <p:spPr>
          <a:xfrm>
            <a:off x="8005059" y="3414868"/>
            <a:ext cx="1855664" cy="528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MissileWeapon</a:t>
            </a:r>
            <a:endParaRPr lang="ko-KR" altLang="en-US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7C06E6D-AAFE-4E4E-AD06-BFC716533B2F}"/>
              </a:ext>
            </a:extLst>
          </p:cNvPr>
          <p:cNvCxnSpPr>
            <a:cxnSpLocks/>
            <a:stCxn id="76" idx="2"/>
            <a:endCxn id="78" idx="0"/>
          </p:cNvCxnSpPr>
          <p:nvPr/>
        </p:nvCxnSpPr>
        <p:spPr>
          <a:xfrm flipH="1">
            <a:off x="2784507" y="2814447"/>
            <a:ext cx="1146266" cy="600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F8A5ABED-7CD2-4BC9-803A-6D5C869EA981}"/>
              </a:ext>
            </a:extLst>
          </p:cNvPr>
          <p:cNvCxnSpPr>
            <a:cxnSpLocks/>
            <a:stCxn id="76" idx="2"/>
            <a:endCxn id="79" idx="0"/>
          </p:cNvCxnSpPr>
          <p:nvPr/>
        </p:nvCxnSpPr>
        <p:spPr>
          <a:xfrm>
            <a:off x="3930773" y="2814447"/>
            <a:ext cx="867839" cy="600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3442911B-2C3F-42A2-B1A9-33D779E21495}"/>
              </a:ext>
            </a:extLst>
          </p:cNvPr>
          <p:cNvCxnSpPr>
            <a:stCxn id="77" idx="2"/>
            <a:endCxn id="80" idx="0"/>
          </p:cNvCxnSpPr>
          <p:nvPr/>
        </p:nvCxnSpPr>
        <p:spPr>
          <a:xfrm flipH="1">
            <a:off x="6924284" y="2814447"/>
            <a:ext cx="794923" cy="600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074DD674-AB82-476B-8D05-8EF1F236052D}"/>
              </a:ext>
            </a:extLst>
          </p:cNvPr>
          <p:cNvCxnSpPr>
            <a:stCxn id="77" idx="2"/>
          </p:cNvCxnSpPr>
          <p:nvPr/>
        </p:nvCxnSpPr>
        <p:spPr>
          <a:xfrm>
            <a:off x="7719207" y="2814447"/>
            <a:ext cx="1396075" cy="708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6847BFF8-B461-4655-BFBE-2C17A4053279}"/>
              </a:ext>
            </a:extLst>
          </p:cNvPr>
          <p:cNvSpPr/>
          <p:nvPr/>
        </p:nvSpPr>
        <p:spPr>
          <a:xfrm>
            <a:off x="3166125" y="4374180"/>
            <a:ext cx="5583547" cy="778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BossMobFactory</a:t>
            </a:r>
            <a:endParaRPr lang="en-US" altLang="ko-KR" dirty="0"/>
          </a:p>
          <a:p>
            <a:pPr algn="ctr"/>
            <a:r>
              <a:rPr lang="en-US" altLang="ko-KR" dirty="0" err="1"/>
              <a:t>CreateBoss</a:t>
            </a:r>
            <a:r>
              <a:rPr lang="en-US" altLang="ko-KR" dirty="0"/>
              <a:t> { </a:t>
            </a:r>
            <a:r>
              <a:rPr lang="en-US" altLang="ko-KR" dirty="0" err="1"/>
              <a:t>CreateMonster</a:t>
            </a:r>
            <a:r>
              <a:rPr lang="en-US" altLang="ko-KR" dirty="0"/>
              <a:t>, </a:t>
            </a:r>
            <a:r>
              <a:rPr lang="en-US" altLang="ko-KR" dirty="0" err="1"/>
              <a:t>CreateWeapone</a:t>
            </a:r>
            <a:r>
              <a:rPr lang="en-US" altLang="ko-KR" dirty="0"/>
              <a:t> }</a:t>
            </a:r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C99018F8-B1DF-42B8-A4CE-C810CE4B2457}"/>
              </a:ext>
            </a:extLst>
          </p:cNvPr>
          <p:cNvSpPr/>
          <p:nvPr/>
        </p:nvSpPr>
        <p:spPr>
          <a:xfrm>
            <a:off x="3584709" y="5592779"/>
            <a:ext cx="2201727" cy="528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BossMobFactory1</a:t>
            </a:r>
            <a:endParaRPr lang="ko-KR" altLang="en-US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3780CE79-4347-49CD-A5CD-3F64B4E09B34}"/>
              </a:ext>
            </a:extLst>
          </p:cNvPr>
          <p:cNvSpPr/>
          <p:nvPr/>
        </p:nvSpPr>
        <p:spPr>
          <a:xfrm>
            <a:off x="6280409" y="5592779"/>
            <a:ext cx="2201726" cy="528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BossMobFactory2</a:t>
            </a:r>
            <a:endParaRPr lang="ko-KR" altLang="en-US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C845E0FE-CE76-4CF6-AA33-4B7C32EC1C18}"/>
              </a:ext>
            </a:extLst>
          </p:cNvPr>
          <p:cNvCxnSpPr>
            <a:cxnSpLocks/>
            <a:stCxn id="86" idx="2"/>
            <a:endCxn id="87" idx="0"/>
          </p:cNvCxnSpPr>
          <p:nvPr/>
        </p:nvCxnSpPr>
        <p:spPr>
          <a:xfrm flipH="1">
            <a:off x="4685573" y="5152674"/>
            <a:ext cx="1272326" cy="440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43CCAD73-2392-4F01-A994-955B458EF222}"/>
              </a:ext>
            </a:extLst>
          </p:cNvPr>
          <p:cNvCxnSpPr>
            <a:cxnSpLocks/>
            <a:stCxn id="86" idx="2"/>
            <a:endCxn id="88" idx="0"/>
          </p:cNvCxnSpPr>
          <p:nvPr/>
        </p:nvCxnSpPr>
        <p:spPr>
          <a:xfrm>
            <a:off x="5957899" y="5152674"/>
            <a:ext cx="1423373" cy="440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783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9" y="211908"/>
            <a:ext cx="11847781" cy="694417"/>
          </a:xfrm>
        </p:spPr>
        <p:txBody>
          <a:bodyPr/>
          <a:lstStyle/>
          <a:p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유니티 디자인 패턴</a:t>
            </a:r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en-US" altLang="ko-KR" sz="4400" b="1" dirty="0">
                <a:latin typeface="+mn-ea"/>
              </a:rPr>
              <a:t>Abstract Factory Pattern</a:t>
            </a:r>
            <a:r>
              <a:rPr lang="en-US" altLang="ko-KR" sz="4400" dirty="0">
                <a:latin typeface="+mn-ea"/>
              </a:rPr>
              <a:t>)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B089F3-0E64-45C8-8375-E55C35186D21}"/>
              </a:ext>
            </a:extLst>
          </p:cNvPr>
          <p:cNvSpPr txBox="1"/>
          <p:nvPr/>
        </p:nvSpPr>
        <p:spPr>
          <a:xfrm>
            <a:off x="37585" y="1032831"/>
            <a:ext cx="609797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using </a:t>
            </a:r>
            <a:r>
              <a:rPr lang="en-US" altLang="ko-KR" dirty="0" err="1"/>
              <a:t>UnityEngine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public class </a:t>
            </a:r>
            <a:r>
              <a:rPr lang="en-US" altLang="ko-KR" dirty="0" err="1"/>
              <a:t>BossMob</a:t>
            </a:r>
            <a:r>
              <a:rPr lang="en-US" altLang="ko-KR" dirty="0"/>
              <a:t> : </a:t>
            </a:r>
            <a:r>
              <a:rPr lang="en-US" altLang="ko-KR" dirty="0" err="1"/>
              <a:t>MonoBehaviour</a:t>
            </a:r>
            <a:endParaRPr lang="en-US" altLang="ko-KR" dirty="0"/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public Monster </a:t>
            </a:r>
            <a:r>
              <a:rPr lang="en-US" altLang="ko-KR" dirty="0" err="1"/>
              <a:t>monster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public Weapon </a:t>
            </a:r>
            <a:r>
              <a:rPr lang="en-US" altLang="ko-KR" dirty="0" err="1"/>
              <a:t>weapon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public class Monster : </a:t>
            </a:r>
            <a:r>
              <a:rPr lang="en-US" altLang="ko-KR" dirty="0" err="1"/>
              <a:t>MonoBehaviour</a:t>
            </a:r>
            <a:endParaRPr lang="en-US" altLang="ko-KR" dirty="0"/>
          </a:p>
          <a:p>
            <a:r>
              <a:rPr lang="en-US" altLang="ko-KR" dirty="0"/>
              <a:t>{</a:t>
            </a:r>
          </a:p>
          <a:p>
            <a:endParaRPr lang="en-US" altLang="ko-KR" dirty="0"/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public class Weapon : </a:t>
            </a:r>
            <a:r>
              <a:rPr lang="en-US" altLang="ko-KR" dirty="0" err="1"/>
              <a:t>MonoBehaviour</a:t>
            </a:r>
            <a:endParaRPr lang="en-US" altLang="ko-KR" dirty="0"/>
          </a:p>
          <a:p>
            <a:r>
              <a:rPr lang="en-US" altLang="ko-KR" dirty="0"/>
              <a:t>{</a:t>
            </a:r>
          </a:p>
          <a:p>
            <a:endParaRPr lang="en-US" altLang="ko-KR" dirty="0"/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754589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9" y="211908"/>
            <a:ext cx="11847781" cy="694417"/>
          </a:xfrm>
        </p:spPr>
        <p:txBody>
          <a:bodyPr/>
          <a:lstStyle/>
          <a:p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유니티 디자인 패턴</a:t>
            </a:r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en-US" altLang="ko-KR" sz="4400" b="1" dirty="0">
                <a:latin typeface="+mn-ea"/>
              </a:rPr>
              <a:t>Abstract Factory Pattern</a:t>
            </a:r>
            <a:r>
              <a:rPr lang="en-US" altLang="ko-KR" sz="4400" dirty="0">
                <a:latin typeface="+mn-ea"/>
              </a:rPr>
              <a:t>)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AC2761-652B-4FD2-AA2E-FBFDCFE2CC65}"/>
              </a:ext>
            </a:extLst>
          </p:cNvPr>
          <p:cNvSpPr txBox="1"/>
          <p:nvPr/>
        </p:nvSpPr>
        <p:spPr>
          <a:xfrm>
            <a:off x="67211" y="1077910"/>
            <a:ext cx="6097978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public class </a:t>
            </a:r>
            <a:r>
              <a:rPr lang="en-US" altLang="ko-KR" dirty="0" err="1"/>
              <a:t>CubeMonster</a:t>
            </a:r>
            <a:r>
              <a:rPr lang="en-US" altLang="ko-KR" dirty="0"/>
              <a:t> : Monster</a:t>
            </a:r>
          </a:p>
          <a:p>
            <a:r>
              <a:rPr lang="en-US" altLang="ko-KR" dirty="0"/>
              <a:t>{</a:t>
            </a:r>
          </a:p>
          <a:p>
            <a:endParaRPr lang="en-US" altLang="ko-KR" dirty="0"/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public class </a:t>
            </a:r>
            <a:r>
              <a:rPr lang="en-US" altLang="ko-KR" dirty="0" err="1"/>
              <a:t>SphereMonster</a:t>
            </a:r>
            <a:r>
              <a:rPr lang="en-US" altLang="ko-KR" dirty="0"/>
              <a:t> : Monster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public class </a:t>
            </a:r>
            <a:r>
              <a:rPr lang="en-US" altLang="ko-KR" dirty="0" err="1"/>
              <a:t>BulletWeapon</a:t>
            </a:r>
            <a:r>
              <a:rPr lang="en-US" altLang="ko-KR" dirty="0"/>
              <a:t> : Weapon</a:t>
            </a:r>
          </a:p>
          <a:p>
            <a:r>
              <a:rPr lang="en-US" altLang="ko-KR" dirty="0"/>
              <a:t>{</a:t>
            </a:r>
          </a:p>
          <a:p>
            <a:endParaRPr lang="en-US" altLang="ko-KR" dirty="0"/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public class </a:t>
            </a:r>
            <a:r>
              <a:rPr lang="en-US" altLang="ko-KR" dirty="0" err="1"/>
              <a:t>MissileWeapon</a:t>
            </a:r>
            <a:r>
              <a:rPr lang="en-US" altLang="ko-KR" dirty="0"/>
              <a:t> : Weapon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50358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9" y="211908"/>
            <a:ext cx="11847781" cy="694417"/>
          </a:xfrm>
        </p:spPr>
        <p:txBody>
          <a:bodyPr/>
          <a:lstStyle/>
          <a:p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유니티 디자인 패턴</a:t>
            </a:r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en-US" altLang="ko-KR" sz="4400" b="1" dirty="0">
                <a:latin typeface="+mn-ea"/>
              </a:rPr>
              <a:t>Abstract Factory Pattern</a:t>
            </a:r>
            <a:r>
              <a:rPr lang="en-US" altLang="ko-KR" sz="4400" dirty="0">
                <a:latin typeface="+mn-ea"/>
              </a:rPr>
              <a:t>)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AC2761-652B-4FD2-AA2E-FBFDCFE2CC65}"/>
              </a:ext>
            </a:extLst>
          </p:cNvPr>
          <p:cNvSpPr txBox="1"/>
          <p:nvPr/>
        </p:nvSpPr>
        <p:spPr>
          <a:xfrm>
            <a:off x="386712" y="1305341"/>
            <a:ext cx="609797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using </a:t>
            </a:r>
            <a:r>
              <a:rPr lang="en-US" altLang="ko-KR" dirty="0" err="1"/>
              <a:t>UnityEngine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public abstract class </a:t>
            </a:r>
            <a:r>
              <a:rPr lang="en-US" altLang="ko-KR" dirty="0" err="1"/>
              <a:t>BossMobFactory</a:t>
            </a:r>
            <a:r>
              <a:rPr lang="en-US" altLang="ko-KR" dirty="0"/>
              <a:t> : </a:t>
            </a:r>
            <a:r>
              <a:rPr lang="en-US" altLang="ko-KR" dirty="0" err="1"/>
              <a:t>MonoBehaviour</a:t>
            </a:r>
            <a:endParaRPr lang="en-US" altLang="ko-KR" dirty="0"/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public </a:t>
            </a:r>
            <a:r>
              <a:rPr lang="en-US" altLang="ko-KR" dirty="0" err="1"/>
              <a:t>BossMob</a:t>
            </a:r>
            <a:r>
              <a:rPr lang="en-US" altLang="ko-KR" dirty="0"/>
              <a:t> </a:t>
            </a:r>
            <a:r>
              <a:rPr lang="en-US" altLang="ko-KR" dirty="0" err="1"/>
              <a:t>CreateBoss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{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BossMob</a:t>
            </a:r>
            <a:r>
              <a:rPr lang="en-US" altLang="ko-KR" dirty="0"/>
              <a:t> boss = new </a:t>
            </a:r>
            <a:r>
              <a:rPr lang="en-US" altLang="ko-KR" dirty="0" err="1"/>
              <a:t>BossMob</a:t>
            </a:r>
            <a:endParaRPr lang="en-US" altLang="ko-KR" dirty="0"/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monster = </a:t>
            </a:r>
            <a:r>
              <a:rPr lang="en-US" altLang="ko-KR" dirty="0" err="1"/>
              <a:t>CreateMonster</a:t>
            </a:r>
            <a:r>
              <a:rPr lang="en-US" altLang="ko-KR" dirty="0"/>
              <a:t>(),</a:t>
            </a:r>
          </a:p>
          <a:p>
            <a:r>
              <a:rPr lang="en-US" altLang="ko-KR" dirty="0"/>
              <a:t>            weapon = </a:t>
            </a:r>
            <a:r>
              <a:rPr lang="en-US" altLang="ko-KR" dirty="0" err="1"/>
              <a:t>CreateWeapon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    };</a:t>
            </a:r>
          </a:p>
          <a:p>
            <a:endParaRPr lang="en-US" altLang="ko-KR" dirty="0"/>
          </a:p>
          <a:p>
            <a:r>
              <a:rPr lang="en-US" altLang="ko-KR" dirty="0"/>
              <a:t>        return boss;</a:t>
            </a:r>
          </a:p>
          <a:p>
            <a:r>
              <a:rPr lang="en-US" altLang="ko-KR" dirty="0"/>
              <a:t>    }</a:t>
            </a:r>
          </a:p>
          <a:p>
            <a:endParaRPr lang="en-US" altLang="ko-KR" dirty="0"/>
          </a:p>
          <a:p>
            <a:r>
              <a:rPr lang="en-US" altLang="ko-KR" dirty="0"/>
              <a:t>    public abstract Monster </a:t>
            </a:r>
            <a:r>
              <a:rPr lang="en-US" altLang="ko-KR" dirty="0" err="1"/>
              <a:t>CreateMonster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public abstract Weapon </a:t>
            </a:r>
            <a:r>
              <a:rPr lang="en-US" altLang="ko-KR" dirty="0" err="1"/>
              <a:t>CreateWeapon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05941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9" y="211908"/>
            <a:ext cx="11847781" cy="694417"/>
          </a:xfrm>
        </p:spPr>
        <p:txBody>
          <a:bodyPr/>
          <a:lstStyle/>
          <a:p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유니티 디자인 패턴</a:t>
            </a:r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en-US" altLang="ko-KR" sz="4400" b="1" dirty="0">
                <a:latin typeface="+mn-ea"/>
              </a:rPr>
              <a:t>Abstract Factory Pattern</a:t>
            </a:r>
            <a:r>
              <a:rPr lang="en-US" altLang="ko-KR" sz="4400" dirty="0">
                <a:latin typeface="+mn-ea"/>
              </a:rPr>
              <a:t>)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AC2761-652B-4FD2-AA2E-FBFDCFE2CC65}"/>
              </a:ext>
            </a:extLst>
          </p:cNvPr>
          <p:cNvSpPr txBox="1"/>
          <p:nvPr/>
        </p:nvSpPr>
        <p:spPr>
          <a:xfrm>
            <a:off x="386712" y="1305341"/>
            <a:ext cx="609797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public class BossMobFactory1 : </a:t>
            </a:r>
            <a:r>
              <a:rPr lang="en-US" altLang="ko-KR" dirty="0" err="1"/>
              <a:t>BossMobFactory</a:t>
            </a:r>
            <a:endParaRPr lang="en-US" altLang="ko-KR" dirty="0"/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public override Monster </a:t>
            </a:r>
            <a:r>
              <a:rPr lang="en-US" altLang="ko-KR" dirty="0" err="1"/>
              <a:t>CreateMonster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{</a:t>
            </a:r>
          </a:p>
          <a:p>
            <a:r>
              <a:rPr lang="en-US" altLang="ko-KR" dirty="0"/>
              <a:t>        Monster </a:t>
            </a:r>
            <a:r>
              <a:rPr lang="en-US" altLang="ko-KR" dirty="0" err="1"/>
              <a:t>monster</a:t>
            </a:r>
            <a:r>
              <a:rPr lang="en-US" altLang="ko-KR" dirty="0"/>
              <a:t> = new </a:t>
            </a:r>
            <a:r>
              <a:rPr lang="en-US" altLang="ko-KR" dirty="0" err="1"/>
              <a:t>CubeMonster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return monster;</a:t>
            </a:r>
          </a:p>
          <a:p>
            <a:r>
              <a:rPr lang="en-US" altLang="ko-KR" dirty="0"/>
              <a:t>    }</a:t>
            </a:r>
          </a:p>
          <a:p>
            <a:endParaRPr lang="en-US" altLang="ko-KR" dirty="0"/>
          </a:p>
          <a:p>
            <a:r>
              <a:rPr lang="en-US" altLang="ko-KR" dirty="0"/>
              <a:t>    public override Weapon </a:t>
            </a:r>
            <a:r>
              <a:rPr lang="en-US" altLang="ko-KR" dirty="0" err="1"/>
              <a:t>CreateWeapon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{</a:t>
            </a:r>
          </a:p>
          <a:p>
            <a:r>
              <a:rPr lang="en-US" altLang="ko-KR" dirty="0"/>
              <a:t>        Weapon </a:t>
            </a:r>
            <a:r>
              <a:rPr lang="en-US" altLang="ko-KR" dirty="0" err="1"/>
              <a:t>weapon</a:t>
            </a:r>
            <a:r>
              <a:rPr lang="en-US" altLang="ko-KR" dirty="0"/>
              <a:t> = new </a:t>
            </a:r>
            <a:r>
              <a:rPr lang="en-US" altLang="ko-KR" dirty="0" err="1"/>
              <a:t>MissileWeapon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return weapon;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59077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9" y="211908"/>
            <a:ext cx="11847781" cy="694417"/>
          </a:xfrm>
        </p:spPr>
        <p:txBody>
          <a:bodyPr/>
          <a:lstStyle/>
          <a:p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유니티 디자인 패턴</a:t>
            </a:r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en-US" altLang="ko-KR" sz="4400" b="1" dirty="0">
                <a:latin typeface="+mn-ea"/>
              </a:rPr>
              <a:t>Abstract Factory Pattern</a:t>
            </a:r>
            <a:r>
              <a:rPr lang="en-US" altLang="ko-KR" sz="4400" dirty="0">
                <a:latin typeface="+mn-ea"/>
              </a:rPr>
              <a:t>)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AC2761-652B-4FD2-AA2E-FBFDCFE2CC65}"/>
              </a:ext>
            </a:extLst>
          </p:cNvPr>
          <p:cNvSpPr txBox="1"/>
          <p:nvPr/>
        </p:nvSpPr>
        <p:spPr>
          <a:xfrm>
            <a:off x="386712" y="1305341"/>
            <a:ext cx="609797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public class BossMobFactory2 : </a:t>
            </a:r>
            <a:r>
              <a:rPr lang="en-US" altLang="ko-KR" dirty="0" err="1"/>
              <a:t>BossMobFactory</a:t>
            </a:r>
            <a:endParaRPr lang="en-US" altLang="ko-KR" dirty="0"/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public override Monster </a:t>
            </a:r>
            <a:r>
              <a:rPr lang="en-US" altLang="ko-KR" dirty="0" err="1"/>
              <a:t>CreateMonster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{</a:t>
            </a:r>
          </a:p>
          <a:p>
            <a:r>
              <a:rPr lang="en-US" altLang="ko-KR" dirty="0"/>
              <a:t>        Monster </a:t>
            </a:r>
            <a:r>
              <a:rPr lang="en-US" altLang="ko-KR" dirty="0" err="1"/>
              <a:t>monster</a:t>
            </a:r>
            <a:r>
              <a:rPr lang="en-US" altLang="ko-KR" dirty="0"/>
              <a:t> = new </a:t>
            </a:r>
            <a:r>
              <a:rPr lang="en-US" altLang="ko-KR" dirty="0" err="1"/>
              <a:t>SphereMonster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return monster;</a:t>
            </a:r>
          </a:p>
          <a:p>
            <a:r>
              <a:rPr lang="en-US" altLang="ko-KR" dirty="0"/>
              <a:t>    }</a:t>
            </a:r>
          </a:p>
          <a:p>
            <a:endParaRPr lang="en-US" altLang="ko-KR" dirty="0"/>
          </a:p>
          <a:p>
            <a:r>
              <a:rPr lang="en-US" altLang="ko-KR" dirty="0"/>
              <a:t>    public override Weapon </a:t>
            </a:r>
            <a:r>
              <a:rPr lang="en-US" altLang="ko-KR" dirty="0" err="1"/>
              <a:t>CreateWeapon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{</a:t>
            </a:r>
          </a:p>
          <a:p>
            <a:r>
              <a:rPr lang="en-US" altLang="ko-KR" dirty="0"/>
              <a:t>        Weapon </a:t>
            </a:r>
            <a:r>
              <a:rPr lang="en-US" altLang="ko-KR" dirty="0" err="1"/>
              <a:t>weapon</a:t>
            </a:r>
            <a:r>
              <a:rPr lang="en-US" altLang="ko-KR" dirty="0"/>
              <a:t> = new </a:t>
            </a:r>
            <a:r>
              <a:rPr lang="en-US" altLang="ko-KR" dirty="0" err="1"/>
              <a:t>BulletWeapon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return weapon;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87283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9" y="211908"/>
            <a:ext cx="11847781" cy="694417"/>
          </a:xfrm>
        </p:spPr>
        <p:txBody>
          <a:bodyPr/>
          <a:lstStyle/>
          <a:p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유니티 디자인 패턴</a:t>
            </a:r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en-US" altLang="ko-KR" sz="4400" b="1" dirty="0">
                <a:latin typeface="+mn-ea"/>
              </a:rPr>
              <a:t>Abstract Factory Pattern</a:t>
            </a:r>
            <a:r>
              <a:rPr lang="en-US" altLang="ko-KR" sz="4400" dirty="0">
                <a:latin typeface="+mn-ea"/>
              </a:rPr>
              <a:t>)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AC2761-652B-4FD2-AA2E-FBFDCFE2CC65}"/>
              </a:ext>
            </a:extLst>
          </p:cNvPr>
          <p:cNvSpPr txBox="1"/>
          <p:nvPr/>
        </p:nvSpPr>
        <p:spPr>
          <a:xfrm>
            <a:off x="386711" y="1305341"/>
            <a:ext cx="1071671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using </a:t>
            </a:r>
            <a:r>
              <a:rPr lang="en-US" altLang="ko-KR" dirty="0" err="1"/>
              <a:t>UnityEngine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public class </a:t>
            </a:r>
            <a:r>
              <a:rPr lang="en-US" altLang="ko-KR" dirty="0" err="1"/>
              <a:t>BattleGenerator</a:t>
            </a:r>
            <a:r>
              <a:rPr lang="en-US" altLang="ko-KR" dirty="0"/>
              <a:t> : </a:t>
            </a:r>
            <a:r>
              <a:rPr lang="en-US" altLang="ko-KR" dirty="0" err="1"/>
              <a:t>MonoBehaviour</a:t>
            </a:r>
            <a:endParaRPr lang="en-US" altLang="ko-KR" dirty="0"/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void Start()</a:t>
            </a:r>
          </a:p>
          <a:p>
            <a:r>
              <a:rPr lang="en-US" altLang="ko-KR" dirty="0"/>
              <a:t>    {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BossMobFactory</a:t>
            </a:r>
            <a:r>
              <a:rPr lang="en-US" altLang="ko-KR" dirty="0"/>
              <a:t> factory1 = new BossMobFactory1();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BossMob</a:t>
            </a:r>
            <a:r>
              <a:rPr lang="en-US" altLang="ko-KR" dirty="0"/>
              <a:t> boss1 = factory1.CreateBoss();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621927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유니티 디자인 패턴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47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B78D3-FC68-46AD-8FB4-324680A11D5E}"/>
              </a:ext>
            </a:extLst>
          </p:cNvPr>
          <p:cNvSpPr txBox="1"/>
          <p:nvPr/>
        </p:nvSpPr>
        <p:spPr>
          <a:xfrm>
            <a:off x="326571" y="1300745"/>
            <a:ext cx="1153885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err="1">
                <a:latin typeface="+mn-ea"/>
              </a:rPr>
              <a:t>메멘토</a:t>
            </a:r>
            <a:r>
              <a:rPr lang="ko-KR" altLang="en-US" sz="2400" b="1" dirty="0">
                <a:latin typeface="+mn-ea"/>
              </a:rPr>
              <a:t> 패턴</a:t>
            </a:r>
            <a:endParaRPr lang="en-US" altLang="ko-KR" sz="2400" b="1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b="1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err="1">
                <a:latin typeface="+mn-ea"/>
              </a:rPr>
              <a:t>옵저버</a:t>
            </a:r>
            <a:r>
              <a:rPr lang="ko-KR" altLang="en-US" sz="2400" b="1" dirty="0">
                <a:latin typeface="+mn-ea"/>
              </a:rPr>
              <a:t> 패턴</a:t>
            </a:r>
            <a:endParaRPr lang="en-US" altLang="ko-KR" sz="2400" b="1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b="1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+mn-ea"/>
              </a:rPr>
              <a:t>커맨드 패턴</a:t>
            </a:r>
            <a:endParaRPr lang="en-US" altLang="ko-KR" sz="2400" b="1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b="1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err="1">
                <a:latin typeface="+mn-ea"/>
              </a:rPr>
              <a:t>빌더</a:t>
            </a:r>
            <a:r>
              <a:rPr lang="ko-KR" altLang="en-US" sz="2400" b="1" dirty="0">
                <a:latin typeface="+mn-ea"/>
              </a:rPr>
              <a:t> 패턴</a:t>
            </a:r>
            <a:endParaRPr lang="en-US" altLang="ko-KR" sz="2400" b="1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b="1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+mn-ea"/>
              </a:rPr>
              <a:t>오브젝트 풀</a:t>
            </a:r>
            <a:endParaRPr lang="en-US" altLang="ko-KR" sz="2400" b="1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b="1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+mn-ea"/>
              </a:rPr>
              <a:t>FSM</a:t>
            </a:r>
            <a:r>
              <a:rPr lang="ko-KR" altLang="en-US" sz="2400" b="1" dirty="0">
                <a:latin typeface="+mn-ea"/>
              </a:rPr>
              <a:t>과 </a:t>
            </a:r>
            <a:r>
              <a:rPr lang="ko-KR" altLang="en-US" sz="2400" b="1" dirty="0" err="1">
                <a:latin typeface="+mn-ea"/>
              </a:rPr>
              <a:t>스테이트</a:t>
            </a:r>
            <a:r>
              <a:rPr lang="en-US" altLang="ko-KR" sz="2400" b="1" dirty="0">
                <a:latin typeface="+mn-ea"/>
              </a:rPr>
              <a:t> </a:t>
            </a:r>
            <a:r>
              <a:rPr lang="ko-KR" altLang="en-US" sz="2400" b="1" dirty="0">
                <a:latin typeface="+mn-ea"/>
              </a:rPr>
              <a:t>패턴</a:t>
            </a:r>
            <a:endParaRPr lang="en-US" altLang="ko-KR" sz="2400" b="1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b="1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err="1">
                <a:latin typeface="+mn-ea"/>
              </a:rPr>
              <a:t>데코레이터</a:t>
            </a:r>
            <a:r>
              <a:rPr lang="ko-KR" altLang="en-US" sz="2400" b="1" dirty="0">
                <a:latin typeface="+mn-ea"/>
              </a:rPr>
              <a:t> 패턴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00815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597D2-CD0F-4E56-B41E-A70E4C8FA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1249314" cy="2852737"/>
          </a:xfrm>
        </p:spPr>
        <p:txBody>
          <a:bodyPr/>
          <a:lstStyle/>
          <a:p>
            <a:r>
              <a:rPr lang="ko-KR" altLang="en-US" sz="6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방향</a:t>
            </a:r>
            <a:r>
              <a:rPr lang="en-US" altLang="ko-KR" sz="6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6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크기</a:t>
            </a:r>
            <a:r>
              <a:rPr lang="en-US" altLang="ko-KR" sz="6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6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5A0923-0A95-48BC-97C7-880E2EF609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50824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ko-KR" altLang="en-US" dirty="0"/>
              <a:t>벡터</a:t>
            </a:r>
            <a:r>
              <a:rPr lang="en-US" altLang="ko-KR" dirty="0"/>
              <a:t>(Vector)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49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EFCD1D-D0DF-4F75-87BC-B2D0731E69D6}"/>
              </a:ext>
            </a:extLst>
          </p:cNvPr>
          <p:cNvSpPr txBox="1"/>
          <p:nvPr/>
        </p:nvSpPr>
        <p:spPr>
          <a:xfrm>
            <a:off x="241300" y="1104405"/>
            <a:ext cx="11764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</a:t>
            </a:r>
            <a:r>
              <a:rPr lang="en-US" altLang="ko-KR" dirty="0"/>
              <a:t> </a:t>
            </a:r>
            <a:r>
              <a:rPr lang="ko-KR" altLang="en-US" dirty="0"/>
              <a:t>개발에서 벡터는 주로 위치</a:t>
            </a:r>
            <a:r>
              <a:rPr lang="en-US" altLang="ko-KR" dirty="0"/>
              <a:t>, </a:t>
            </a:r>
            <a:r>
              <a:rPr lang="ko-KR" altLang="en-US" dirty="0"/>
              <a:t>방향</a:t>
            </a:r>
            <a:r>
              <a:rPr lang="en-US" altLang="ko-KR" dirty="0"/>
              <a:t>,</a:t>
            </a:r>
            <a:r>
              <a:rPr lang="ko-KR" altLang="en-US" dirty="0"/>
              <a:t> 속도</a:t>
            </a:r>
            <a:r>
              <a:rPr lang="en-US" altLang="ko-KR" dirty="0"/>
              <a:t>(</a:t>
            </a:r>
            <a:r>
              <a:rPr lang="ko-KR" altLang="en-US" dirty="0"/>
              <a:t>크기 또는 거리</a:t>
            </a:r>
            <a:r>
              <a:rPr lang="en-US" altLang="ko-KR" dirty="0"/>
              <a:t>)</a:t>
            </a:r>
            <a:r>
              <a:rPr lang="ko-KR" altLang="en-US" dirty="0"/>
              <a:t>를 나타내는데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유니티는 </a:t>
            </a:r>
            <a:r>
              <a:rPr lang="en-US" altLang="ko-KR" dirty="0"/>
              <a:t>Vector3</a:t>
            </a:r>
            <a:r>
              <a:rPr lang="ko-KR" altLang="en-US" dirty="0"/>
              <a:t>를 사용하여 </a:t>
            </a:r>
            <a:r>
              <a:rPr lang="en-US" altLang="ko-KR" dirty="0"/>
              <a:t>3D</a:t>
            </a:r>
            <a:r>
              <a:rPr lang="ko-KR" altLang="en-US" dirty="0"/>
              <a:t>공간에서의 </a:t>
            </a:r>
            <a:r>
              <a:rPr lang="en-US" altLang="ko-KR" dirty="0"/>
              <a:t>x, y, z </a:t>
            </a:r>
            <a:r>
              <a:rPr lang="ko-KR" altLang="en-US" dirty="0"/>
              <a:t>좌표를 표현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8C33E34-754E-471B-93E0-0B6EE76DD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787" y="2823899"/>
            <a:ext cx="2457793" cy="234347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30430FD-6DCD-4CDC-9D86-AC75F33BBA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8108" y="2823899"/>
            <a:ext cx="2495898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496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597D2-CD0F-4E56-B41E-A70E4C8FA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온라인 수업 저작권 유의 사항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5A0923-0A95-48BC-97C7-880E2EF609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01702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ko-KR" altLang="en-US" dirty="0"/>
              <a:t>벡터</a:t>
            </a:r>
            <a:r>
              <a:rPr lang="en-US" altLang="ko-KR" dirty="0"/>
              <a:t>(Vector)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50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EFCD1D-D0DF-4F75-87BC-B2D0731E69D6}"/>
              </a:ext>
            </a:extLst>
          </p:cNvPr>
          <p:cNvSpPr txBox="1"/>
          <p:nvPr/>
        </p:nvSpPr>
        <p:spPr>
          <a:xfrm>
            <a:off x="241300" y="1104405"/>
            <a:ext cx="11764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절대 위치와 상대 위치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BCD2D85-3223-4AA5-A946-1E4001FAE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487" y="2738928"/>
            <a:ext cx="2934109" cy="260068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47FC51C-885D-49FF-9D72-510DEC75E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8560" y="3005665"/>
            <a:ext cx="2715004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8755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ko-KR" altLang="en-US" dirty="0"/>
              <a:t>벡터</a:t>
            </a:r>
            <a:r>
              <a:rPr lang="en-US" altLang="ko-KR" dirty="0"/>
              <a:t>(Vector)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51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EFCD1D-D0DF-4F75-87BC-B2D0731E69D6}"/>
              </a:ext>
            </a:extLst>
          </p:cNvPr>
          <p:cNvSpPr txBox="1"/>
          <p:nvPr/>
        </p:nvSpPr>
        <p:spPr>
          <a:xfrm>
            <a:off x="241300" y="1104405"/>
            <a:ext cx="11764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벡터의 크기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1B8A75F-E598-4072-8186-BF36B2ED9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592" y="2665819"/>
            <a:ext cx="2886478" cy="271500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175DB59-5C35-4DA2-982D-D3E3DF51B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5337" y="2218082"/>
            <a:ext cx="3191320" cy="316274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FFC7193-8999-41C6-A486-46C83DC3A6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7687" y="2020002"/>
            <a:ext cx="2829320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4455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ko-KR" altLang="en-US" dirty="0"/>
              <a:t>벡터</a:t>
            </a:r>
            <a:r>
              <a:rPr lang="en-US" altLang="ko-KR" dirty="0"/>
              <a:t>(Vector)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52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EFCD1D-D0DF-4F75-87BC-B2D0731E69D6}"/>
              </a:ext>
            </a:extLst>
          </p:cNvPr>
          <p:cNvSpPr txBox="1"/>
          <p:nvPr/>
        </p:nvSpPr>
        <p:spPr>
          <a:xfrm>
            <a:off x="241300" y="1104405"/>
            <a:ext cx="11764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벡터의 </a:t>
            </a:r>
            <a:r>
              <a:rPr lang="ko-KR" altLang="en-US" dirty="0" err="1"/>
              <a:t>스칼라곱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6688FCF-B452-49CC-91B8-073A631DB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024" y="2286663"/>
            <a:ext cx="3057952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7800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ko-KR" altLang="en-US" dirty="0"/>
              <a:t>벡터</a:t>
            </a:r>
            <a:r>
              <a:rPr lang="en-US" altLang="ko-KR" dirty="0"/>
              <a:t>(Vector)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53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EFCD1D-D0DF-4F75-87BC-B2D0731E69D6}"/>
              </a:ext>
            </a:extLst>
          </p:cNvPr>
          <p:cNvSpPr txBox="1"/>
          <p:nvPr/>
        </p:nvSpPr>
        <p:spPr>
          <a:xfrm>
            <a:off x="241300" y="1104405"/>
            <a:ext cx="117646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방향 벡터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벡터를 속도라고 해석하면 벡터의 화살표 방향은 이동하려는 방향</a:t>
            </a:r>
            <a:r>
              <a:rPr lang="en-US" altLang="ko-KR" dirty="0"/>
              <a:t>, </a:t>
            </a:r>
            <a:r>
              <a:rPr lang="ko-KR" altLang="en-US" dirty="0"/>
              <a:t>화살표의 길이는 속력</a:t>
            </a:r>
            <a:r>
              <a:rPr lang="en-US" altLang="ko-KR" dirty="0"/>
              <a:t>(</a:t>
            </a:r>
            <a:r>
              <a:rPr lang="ko-KR" altLang="en-US" dirty="0"/>
              <a:t>이동거리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벡터의 정규화</a:t>
            </a:r>
            <a:r>
              <a:rPr lang="en-US" altLang="ko-KR" dirty="0"/>
              <a:t>(</a:t>
            </a:r>
            <a:r>
              <a:rPr lang="ko-KR" altLang="en-US" dirty="0"/>
              <a:t>방향을 유지하면서 벡터의 크기를 </a:t>
            </a:r>
            <a:r>
              <a:rPr lang="en-US" altLang="ko-KR" dirty="0"/>
              <a:t>1</a:t>
            </a:r>
            <a:r>
              <a:rPr lang="ko-KR" altLang="en-US" dirty="0"/>
              <a:t>로 만드는 것</a:t>
            </a:r>
            <a:r>
              <a:rPr lang="en-US" altLang="ko-KR" dirty="0"/>
              <a:t>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2284714-E784-4011-A85A-9CC03029A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79" y="2640791"/>
            <a:ext cx="2314898" cy="227679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68FC030-BA76-4158-82AD-B0BE727BE8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8750" y="2621746"/>
            <a:ext cx="2057687" cy="222916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712C53C-7F4A-4F4E-A4C7-76B56F7393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5312" y="2502814"/>
            <a:ext cx="2257740" cy="234347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1C1186B-4BE6-4CC4-BDA5-49E01139EE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837" y="4984268"/>
            <a:ext cx="2019582" cy="25721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BEE3339-C050-4567-A60B-A73F807FD2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85987" y="4984268"/>
            <a:ext cx="1343212" cy="34294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EB9ACFA-2543-47D4-AD67-AFA1BFA578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97759" y="4984268"/>
            <a:ext cx="1752845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6225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ko-KR" altLang="en-US" dirty="0"/>
              <a:t>벡터</a:t>
            </a:r>
            <a:r>
              <a:rPr lang="en-US" altLang="ko-KR" dirty="0"/>
              <a:t>(Vector)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54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EFCD1D-D0DF-4F75-87BC-B2D0731E69D6}"/>
              </a:ext>
            </a:extLst>
          </p:cNvPr>
          <p:cNvSpPr txBox="1"/>
          <p:nvPr/>
        </p:nvSpPr>
        <p:spPr>
          <a:xfrm>
            <a:off x="241300" y="1104405"/>
            <a:ext cx="11764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벡터의 덧셈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두 벡터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를 더하는 행위를 공간상에서 보면 </a:t>
            </a:r>
            <a:r>
              <a:rPr lang="en-US" altLang="ko-KR" dirty="0"/>
              <a:t>A</a:t>
            </a:r>
            <a:r>
              <a:rPr lang="ko-KR" altLang="en-US" dirty="0"/>
              <a:t>만큼 이동한 상태에서 </a:t>
            </a:r>
            <a:r>
              <a:rPr lang="en-US" altLang="ko-KR" dirty="0"/>
              <a:t>B</a:t>
            </a:r>
            <a:r>
              <a:rPr lang="ko-KR" altLang="en-US" dirty="0"/>
              <a:t>만큼 더 이동한다는 의미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B060620-C9E1-486F-9CE4-BCF8DB106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929" y="2390801"/>
            <a:ext cx="2991267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7351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ko-KR" altLang="en-US" dirty="0"/>
              <a:t>벡터</a:t>
            </a:r>
            <a:r>
              <a:rPr lang="en-US" altLang="ko-KR" dirty="0"/>
              <a:t>(Vector)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55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EFCD1D-D0DF-4F75-87BC-B2D0731E69D6}"/>
              </a:ext>
            </a:extLst>
          </p:cNvPr>
          <p:cNvSpPr txBox="1"/>
          <p:nvPr/>
        </p:nvSpPr>
        <p:spPr>
          <a:xfrm>
            <a:off x="241300" y="1104405"/>
            <a:ext cx="117646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벡터의 뺄셈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목적지를 </a:t>
            </a:r>
            <a:r>
              <a:rPr lang="en-US" altLang="ko-KR" dirty="0"/>
              <a:t>B, </a:t>
            </a:r>
            <a:r>
              <a:rPr lang="ko-KR" altLang="en-US" dirty="0"/>
              <a:t>현재 위치를</a:t>
            </a:r>
            <a:r>
              <a:rPr lang="en-US" altLang="ko-KR" dirty="0"/>
              <a:t> A</a:t>
            </a:r>
            <a:r>
              <a:rPr lang="ko-KR" altLang="en-US" dirty="0"/>
              <a:t>라고 할 때</a:t>
            </a:r>
            <a:r>
              <a:rPr lang="en-US" altLang="ko-KR" dirty="0"/>
              <a:t>,  B – A = </a:t>
            </a:r>
            <a:r>
              <a:rPr lang="ko-KR" altLang="en-US" dirty="0"/>
              <a:t>현재 위치에서 목적지까지의 방향과 거리</a:t>
            </a:r>
            <a:endParaRPr lang="en-US" altLang="ko-KR" dirty="0"/>
          </a:p>
          <a:p>
            <a:pPr lvl="1"/>
            <a:r>
              <a:rPr lang="ko-KR" altLang="en-US" dirty="0"/>
              <a:t>어떤</a:t>
            </a:r>
            <a:r>
              <a:rPr lang="en-US" altLang="ko-KR" dirty="0"/>
              <a:t> </a:t>
            </a:r>
            <a:r>
              <a:rPr lang="ko-KR" altLang="en-US" dirty="0"/>
              <a:t>물체가</a:t>
            </a:r>
            <a:r>
              <a:rPr lang="en-US" altLang="ko-KR" dirty="0"/>
              <a:t> </a:t>
            </a:r>
            <a:r>
              <a:rPr lang="ko-KR" altLang="en-US" dirty="0"/>
              <a:t>다른 물체를 추적할 때 어떤 방행으로 얼마만큼 가야 하는지 알 수 있음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31CED04-44C0-400D-ADDE-AEF01AAD0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563" y="2777769"/>
            <a:ext cx="3048425" cy="307700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0828DA3-AD61-498C-B8DE-EA73AEF84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871" y="2777769"/>
            <a:ext cx="5106113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240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ko-KR" altLang="en-US" dirty="0"/>
              <a:t>벡터</a:t>
            </a:r>
            <a:r>
              <a:rPr lang="en-US" altLang="ko-KR" dirty="0"/>
              <a:t>(Vector)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56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EFCD1D-D0DF-4F75-87BC-B2D0731E69D6}"/>
              </a:ext>
            </a:extLst>
          </p:cNvPr>
          <p:cNvSpPr txBox="1"/>
          <p:nvPr/>
        </p:nvSpPr>
        <p:spPr>
          <a:xfrm>
            <a:off x="241300" y="1104405"/>
            <a:ext cx="11764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벡터의 내적</a:t>
            </a:r>
            <a:r>
              <a:rPr lang="en-US" altLang="ko-KR" dirty="0"/>
              <a:t>(dot product)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어떤 벡터 </a:t>
            </a:r>
            <a:r>
              <a:rPr lang="en-US" altLang="ko-KR" dirty="0"/>
              <a:t>B</a:t>
            </a:r>
            <a:r>
              <a:rPr lang="ko-KR" altLang="en-US" dirty="0"/>
              <a:t>를 다른 벡터 </a:t>
            </a:r>
            <a:r>
              <a:rPr lang="en-US" altLang="ko-KR" dirty="0"/>
              <a:t>A</a:t>
            </a:r>
            <a:r>
              <a:rPr lang="ko-KR" altLang="en-US" dirty="0"/>
              <a:t>로 투영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443383F-EBD4-4BE9-BBB7-E554E6BEF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77" y="2376927"/>
            <a:ext cx="2210108" cy="167663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3BA1863-5294-4B7A-A15D-DCAB342C1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260" y="4312605"/>
            <a:ext cx="2619741" cy="156231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C88827F-51B5-4C54-BC13-618205ED85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5152" y="2705585"/>
            <a:ext cx="5077534" cy="269595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4A5092C-02E6-4FCE-B498-5886A2753F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7311" y="3215244"/>
            <a:ext cx="3496163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572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ko-KR" altLang="en-US" dirty="0"/>
              <a:t>벡터</a:t>
            </a:r>
            <a:r>
              <a:rPr lang="en-US" altLang="ko-KR" dirty="0"/>
              <a:t>(Vector)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57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EFCD1D-D0DF-4F75-87BC-B2D0731E69D6}"/>
              </a:ext>
            </a:extLst>
          </p:cNvPr>
          <p:cNvSpPr txBox="1"/>
          <p:nvPr/>
        </p:nvSpPr>
        <p:spPr>
          <a:xfrm>
            <a:off x="241300" y="1104405"/>
            <a:ext cx="117646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벡터의 외적</a:t>
            </a:r>
            <a:r>
              <a:rPr lang="en-US" altLang="ko-KR" dirty="0"/>
              <a:t>(cross</a:t>
            </a:r>
            <a:r>
              <a:rPr lang="ko-KR" altLang="en-US" dirty="0"/>
              <a:t> </a:t>
            </a:r>
            <a:r>
              <a:rPr lang="en-US" altLang="ko-KR" dirty="0"/>
              <a:t>product)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두 벡터 모두 수직으로 통과하는 벡터를 구하는 연산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두 벡터 가 평면에 포함되어 있으면 그 평면의 수직인 방향을 구할 수 있음</a:t>
            </a:r>
            <a:r>
              <a:rPr lang="en-US" altLang="ko-KR" dirty="0"/>
              <a:t>(</a:t>
            </a:r>
            <a:r>
              <a:rPr lang="ko-KR" altLang="en-US" dirty="0"/>
              <a:t>평면이 바라보는 방향을 구할 수 있음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이 방향 벡터가 </a:t>
            </a:r>
            <a:r>
              <a:rPr lang="ko-KR" altLang="en-US" dirty="0" err="1"/>
              <a:t>노말</a:t>
            </a:r>
            <a:r>
              <a:rPr lang="ko-KR" altLang="en-US" dirty="0"/>
              <a:t> 벡터 또는 법선 벡터</a:t>
            </a:r>
            <a:r>
              <a:rPr lang="en-US" altLang="ko-KR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CA364F4-BA89-4386-A4E9-6EE54EC13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102" y="3429000"/>
            <a:ext cx="3905795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1972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ko-KR" altLang="en-US" dirty="0" err="1"/>
              <a:t>쿼터니언</a:t>
            </a:r>
            <a:r>
              <a:rPr lang="en-US" altLang="ko-KR" dirty="0"/>
              <a:t>(Quaternion)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58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EFCD1D-D0DF-4F75-87BC-B2D0731E69D6}"/>
              </a:ext>
            </a:extLst>
          </p:cNvPr>
          <p:cNvSpPr txBox="1"/>
          <p:nvPr/>
        </p:nvSpPr>
        <p:spPr>
          <a:xfrm>
            <a:off x="241300" y="1104405"/>
            <a:ext cx="1176465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atin typeface="+mn-ea"/>
              </a:rPr>
              <a:t>쿼터니언</a:t>
            </a:r>
            <a:endParaRPr lang="en-US" altLang="ko-KR" sz="2400" b="1" dirty="0">
              <a:latin typeface="+mn-ea"/>
            </a:endParaRPr>
          </a:p>
          <a:p>
            <a:endParaRPr lang="en-US" altLang="ko-KR" sz="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회전을 나타내는 타입</a:t>
            </a:r>
            <a:endParaRPr lang="en-US" altLang="ko-KR" sz="2000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+mn-ea"/>
              </a:rPr>
              <a:t>짐벌락</a:t>
            </a:r>
            <a:r>
              <a:rPr lang="en-US" altLang="ko-KR" sz="2000" dirty="0">
                <a:latin typeface="+mn-ea"/>
              </a:rPr>
              <a:t>(Gimbal Lock)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+mn-ea"/>
              </a:rPr>
              <a:t>오일러각</a:t>
            </a:r>
            <a:endParaRPr lang="en-US" altLang="ko-KR" sz="200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88DCD05-CB15-4B53-896E-957DF65A7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46" y="3228063"/>
            <a:ext cx="2800741" cy="281026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30C973A-5409-4F7D-BDAF-9CB8C5FC9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5741" y="1901930"/>
            <a:ext cx="3934374" cy="152421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2689E60-0969-4DD3-BE35-8B96887D5C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4764" y="4389922"/>
            <a:ext cx="4384074" cy="152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0815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597D2-CD0F-4E56-B41E-A70E4C8FA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1249314" cy="2852737"/>
          </a:xfrm>
        </p:spPr>
        <p:txBody>
          <a:bodyPr/>
          <a:lstStyle/>
          <a:p>
            <a:r>
              <a:rPr lang="ko-KR" altLang="en-US" sz="6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공간과 움직임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5A0923-0A95-48BC-97C7-880E2EF609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3143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ko-KR" altLang="en-US" dirty="0"/>
              <a:t>온라인 수업 저작권 유의 사항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9A7C79-E5D6-455A-82BF-5E31B3238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F091FC7-A4E2-4934-98BE-1DE63E87F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816" y="1076972"/>
            <a:ext cx="6114367" cy="530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4982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공간과 움직임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60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EFCD1D-D0DF-4F75-87BC-B2D0731E69D6}"/>
              </a:ext>
            </a:extLst>
          </p:cNvPr>
          <p:cNvSpPr txBox="1"/>
          <p:nvPr/>
        </p:nvSpPr>
        <p:spPr>
          <a:xfrm>
            <a:off x="241300" y="1104405"/>
            <a:ext cx="11764653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+mn-ea"/>
              </a:rPr>
              <a:t>유니티 공간</a:t>
            </a:r>
            <a:endParaRPr lang="en-US" altLang="ko-KR" sz="2400" b="1" dirty="0">
              <a:latin typeface="+mn-ea"/>
            </a:endParaRPr>
          </a:p>
          <a:p>
            <a:endParaRPr lang="en-US" altLang="ko-KR" sz="2400" b="1" dirty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전역 공간</a:t>
            </a:r>
            <a:endParaRPr lang="en-US" altLang="ko-KR" sz="2000" dirty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오브젝트 공간</a:t>
            </a:r>
            <a:endParaRPr lang="en-US" altLang="ko-KR" sz="2000" dirty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지역공간</a:t>
            </a:r>
            <a:endParaRPr lang="en-US" altLang="ko-KR" sz="2000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90B6A4E-D0B7-4437-B69C-E50347128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340" y="3185201"/>
            <a:ext cx="2829320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4521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공간과 움직임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61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EFCD1D-D0DF-4F75-87BC-B2D0731E69D6}"/>
              </a:ext>
            </a:extLst>
          </p:cNvPr>
          <p:cNvSpPr txBox="1"/>
          <p:nvPr/>
        </p:nvSpPr>
        <p:spPr>
          <a:xfrm>
            <a:off x="213673" y="1139330"/>
            <a:ext cx="117646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+mn-ea"/>
              </a:rPr>
              <a:t>전역 공간</a:t>
            </a:r>
            <a:endParaRPr lang="en-US" altLang="ko-KR" sz="2400" b="1" dirty="0">
              <a:latin typeface="+mn-ea"/>
            </a:endParaRPr>
          </a:p>
          <a:p>
            <a:pPr lvl="1"/>
            <a:r>
              <a:rPr lang="ko-KR" altLang="en-US" sz="2000" dirty="0">
                <a:latin typeface="+mn-ea"/>
              </a:rPr>
              <a:t>월드의 중심이라는 절대 기준이 존재하는 공간이며 월드 공간이라 부르기도 함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lvl="1"/>
            <a:r>
              <a:rPr lang="ko-KR" altLang="en-US" sz="2000" dirty="0">
                <a:latin typeface="+mn-ea"/>
              </a:rPr>
              <a:t>전역 공간에서 방향을 정하고 좌표를 계산하는 기준을 전역 좌표계라고 한다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endParaRPr lang="en-US" altLang="ko-KR" sz="8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3A09729-293F-4E0B-AE0B-0363BB5D3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4090" y="2263058"/>
            <a:ext cx="2210108" cy="61921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A7EDFAF-9E59-41A0-A073-9555E66867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4090" y="3079028"/>
            <a:ext cx="4867954" cy="331516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15FB84C-701F-4D86-BCD0-449A763B4B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0485" y="2339659"/>
            <a:ext cx="2867425" cy="176237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7CB47DA-8A8E-4ABC-91F8-6E88FFD592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5695" y="4287805"/>
            <a:ext cx="2762636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3876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공간과 움직임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62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DBAA185-E538-42E7-9810-E96CE3A70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88" y="2138966"/>
            <a:ext cx="6721369" cy="33142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9A26F00-6831-4F95-A8C3-AD65196AEC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4846" y="2059674"/>
            <a:ext cx="3998999" cy="339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0891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공간과 움직임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63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EFCD1D-D0DF-4F75-87BC-B2D0731E69D6}"/>
              </a:ext>
            </a:extLst>
          </p:cNvPr>
          <p:cNvSpPr txBox="1"/>
          <p:nvPr/>
        </p:nvSpPr>
        <p:spPr>
          <a:xfrm>
            <a:off x="241300" y="1104405"/>
            <a:ext cx="1176465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+mn-ea"/>
              </a:rPr>
              <a:t>오브젝트 공간</a:t>
            </a:r>
            <a:endParaRPr lang="en-US" altLang="ko-KR" sz="2400" b="1" dirty="0">
              <a:latin typeface="+mn-ea"/>
            </a:endParaRPr>
          </a:p>
          <a:p>
            <a:pPr lvl="1"/>
            <a:r>
              <a:rPr lang="ko-KR" altLang="en-US" sz="2000" dirty="0">
                <a:latin typeface="+mn-ea"/>
              </a:rPr>
              <a:t>오브젝트 자신의 방향을 배치 기준으로 사용</a:t>
            </a:r>
            <a:endParaRPr lang="en-US" altLang="ko-KR" sz="2000" dirty="0">
              <a:latin typeface="+mn-ea"/>
            </a:endParaRPr>
          </a:p>
          <a:p>
            <a:endParaRPr lang="en-US" altLang="ko-KR" sz="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37E761-31E9-4F45-A03C-424F619BD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1996957"/>
            <a:ext cx="2562583" cy="185763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8C10559-DE0D-4545-86F1-7AC9D7F60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999" y="1996957"/>
            <a:ext cx="4505954" cy="404869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A35BD86-F4E1-4EF5-B8FF-B3162CFAA7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4710" y="2140105"/>
            <a:ext cx="2810267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1046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공간과 움직임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64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EFCD1D-D0DF-4F75-87BC-B2D0731E69D6}"/>
              </a:ext>
            </a:extLst>
          </p:cNvPr>
          <p:cNvSpPr txBox="1"/>
          <p:nvPr/>
        </p:nvSpPr>
        <p:spPr>
          <a:xfrm>
            <a:off x="241300" y="1104405"/>
            <a:ext cx="117646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+mn-ea"/>
              </a:rPr>
              <a:t>지역 공간</a:t>
            </a:r>
            <a:endParaRPr lang="en-US" altLang="ko-KR" sz="2400" b="1" dirty="0">
              <a:latin typeface="+mn-ea"/>
            </a:endParaRPr>
          </a:p>
          <a:p>
            <a:pPr lvl="1"/>
            <a:r>
              <a:rPr lang="ko-KR" altLang="en-US" sz="2000" dirty="0">
                <a:latin typeface="+mn-ea"/>
              </a:rPr>
              <a:t>부모 오브젝트 존재하지 않으면 지역 좌표계와 전역 좌표계가 일치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2000" dirty="0">
                <a:latin typeface="+mn-ea"/>
              </a:rPr>
              <a:t>부모 오브젝트를 기준으로 한 지역 좌표계</a:t>
            </a:r>
            <a:endParaRPr lang="en-US" altLang="ko-KR" sz="2000" dirty="0">
              <a:latin typeface="+mn-ea"/>
            </a:endParaRPr>
          </a:p>
          <a:p>
            <a:pPr lvl="1"/>
            <a:endParaRPr lang="en-US" altLang="ko-KR" sz="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1E26576-F459-44A2-9E3E-F5F68CA0B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92" y="2283173"/>
            <a:ext cx="4008139" cy="418070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B33225F-834C-4FD7-A509-B198159B8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6331" y="2142239"/>
            <a:ext cx="4782217" cy="199100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C2BD8C0-46AE-4A2F-AD46-16544A693C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8548" y="2589988"/>
            <a:ext cx="2086266" cy="150516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729D830-F35C-4C15-9C5A-A4A0A83143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3956" y="4205448"/>
            <a:ext cx="3999340" cy="233589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45B4406-60AF-47A4-8021-6E863A4D11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25906" y="4644633"/>
            <a:ext cx="3134162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67396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공간과 움직임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65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F0B8917-B950-4CF3-9B2C-1F4EA5BFB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1147769"/>
            <a:ext cx="4896533" cy="43249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D60ED33-94CB-43FA-9535-5ECD91591E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0181" y="4938598"/>
            <a:ext cx="2105319" cy="154326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336553F-911A-403B-B8F7-4D34C49315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4711" y="1147769"/>
            <a:ext cx="4620270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61527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공간과 움직임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66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EFCD1D-D0DF-4F75-87BC-B2D0731E69D6}"/>
              </a:ext>
            </a:extLst>
          </p:cNvPr>
          <p:cNvSpPr txBox="1"/>
          <p:nvPr/>
        </p:nvSpPr>
        <p:spPr>
          <a:xfrm>
            <a:off x="241300" y="1104405"/>
            <a:ext cx="11764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+mn-ea"/>
              </a:rPr>
              <a:t>오브젝트의 이동과 회전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8D038D-C4EC-46A3-9B89-8A1B232FB3E7}"/>
              </a:ext>
            </a:extLst>
          </p:cNvPr>
          <p:cNvSpPr txBox="1"/>
          <p:nvPr/>
        </p:nvSpPr>
        <p:spPr>
          <a:xfrm>
            <a:off x="126389" y="1566070"/>
            <a:ext cx="1150339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using </a:t>
            </a:r>
            <a:r>
              <a:rPr lang="en-US" altLang="ko-KR" dirty="0" err="1"/>
              <a:t>System.Collections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using </a:t>
            </a:r>
            <a:r>
              <a:rPr lang="en-US" altLang="ko-KR" dirty="0" err="1"/>
              <a:t>System.Collections.Generic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using </a:t>
            </a:r>
            <a:r>
              <a:rPr lang="en-US" altLang="ko-KR" dirty="0" err="1"/>
              <a:t>UnityEngine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public class Move : </a:t>
            </a:r>
            <a:r>
              <a:rPr lang="en-US" altLang="ko-KR" dirty="0" err="1"/>
              <a:t>MonoBehaviour</a:t>
            </a:r>
            <a:endParaRPr lang="en-US" altLang="ko-KR" dirty="0"/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public Transform </a:t>
            </a:r>
            <a:r>
              <a:rPr lang="en-US" altLang="ko-KR" dirty="0" err="1"/>
              <a:t>childTranform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    // Start is called before the first frame update</a:t>
            </a:r>
          </a:p>
          <a:p>
            <a:r>
              <a:rPr lang="en-US" altLang="ko-KR" dirty="0"/>
              <a:t>    void Start()</a:t>
            </a:r>
          </a:p>
          <a:p>
            <a:r>
              <a:rPr lang="en-US" altLang="ko-KR" dirty="0"/>
              <a:t>    {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transform.position</a:t>
            </a:r>
            <a:r>
              <a:rPr lang="en-US" altLang="ko-KR" dirty="0"/>
              <a:t> = new Vector3(0, -1, 0);</a:t>
            </a:r>
          </a:p>
          <a:p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en-US" altLang="ko-KR" dirty="0" err="1"/>
              <a:t>childTranform.localPosition</a:t>
            </a:r>
            <a:r>
              <a:rPr lang="en-US" altLang="ko-KR" dirty="0"/>
              <a:t> = new Vector3(0, 2, 0);</a:t>
            </a:r>
          </a:p>
          <a:p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en-US" altLang="ko-KR" dirty="0" err="1"/>
              <a:t>transform.rotation</a:t>
            </a:r>
            <a:r>
              <a:rPr lang="en-US" altLang="ko-KR" dirty="0"/>
              <a:t> = </a:t>
            </a:r>
            <a:r>
              <a:rPr lang="en-US" altLang="ko-KR" dirty="0" err="1"/>
              <a:t>Quaternion.Euler</a:t>
            </a:r>
            <a:r>
              <a:rPr lang="en-US" altLang="ko-KR" dirty="0"/>
              <a:t>(new Vector3(0, 0, 30));</a:t>
            </a:r>
          </a:p>
          <a:p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en-US" altLang="ko-KR" dirty="0" err="1"/>
              <a:t>childTranform.localRotation</a:t>
            </a:r>
            <a:r>
              <a:rPr lang="en-US" altLang="ko-KR" dirty="0"/>
              <a:t> = </a:t>
            </a:r>
            <a:r>
              <a:rPr lang="en-US" altLang="ko-KR" dirty="0" err="1"/>
              <a:t>Quaternion.Euler</a:t>
            </a:r>
            <a:r>
              <a:rPr lang="en-US" altLang="ko-KR" dirty="0"/>
              <a:t>(new Vector3(0, 60, 0));</a:t>
            </a:r>
          </a:p>
          <a:p>
            <a:r>
              <a:rPr lang="en-US" altLang="ko-KR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57490354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공간과 움직임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67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8D038D-C4EC-46A3-9B89-8A1B232FB3E7}"/>
              </a:ext>
            </a:extLst>
          </p:cNvPr>
          <p:cNvSpPr txBox="1"/>
          <p:nvPr/>
        </p:nvSpPr>
        <p:spPr>
          <a:xfrm>
            <a:off x="344302" y="1146633"/>
            <a:ext cx="1150339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    }</a:t>
            </a:r>
          </a:p>
          <a:p>
            <a:endParaRPr lang="en-US" altLang="ko-KR" dirty="0"/>
          </a:p>
          <a:p>
            <a:r>
              <a:rPr lang="en-US" altLang="ko-KR" dirty="0"/>
              <a:t>    // Update is called once per frame</a:t>
            </a:r>
          </a:p>
          <a:p>
            <a:r>
              <a:rPr lang="en-US" altLang="ko-KR" dirty="0"/>
              <a:t>    void Update()</a:t>
            </a:r>
          </a:p>
          <a:p>
            <a:r>
              <a:rPr lang="en-US" altLang="ko-KR" dirty="0"/>
              <a:t>    {</a:t>
            </a:r>
          </a:p>
          <a:p>
            <a:r>
              <a:rPr lang="en-US" altLang="ko-KR" dirty="0"/>
              <a:t>        float </a:t>
            </a:r>
            <a:r>
              <a:rPr lang="en-US" altLang="ko-KR" dirty="0" err="1"/>
              <a:t>xInput</a:t>
            </a:r>
            <a:r>
              <a:rPr lang="en-US" altLang="ko-KR" dirty="0"/>
              <a:t> = </a:t>
            </a:r>
            <a:r>
              <a:rPr lang="en-US" altLang="ko-KR" dirty="0" err="1"/>
              <a:t>Input.GetAxis</a:t>
            </a:r>
            <a:r>
              <a:rPr lang="en-US" altLang="ko-KR" dirty="0"/>
              <a:t>("Horizontal");</a:t>
            </a:r>
          </a:p>
          <a:p>
            <a:r>
              <a:rPr lang="en-US" altLang="ko-KR" dirty="0"/>
              <a:t>        float </a:t>
            </a:r>
            <a:r>
              <a:rPr lang="en-US" altLang="ko-KR" dirty="0" err="1"/>
              <a:t>zInput</a:t>
            </a:r>
            <a:r>
              <a:rPr lang="en-US" altLang="ko-KR" dirty="0"/>
              <a:t> = </a:t>
            </a:r>
            <a:r>
              <a:rPr lang="en-US" altLang="ko-KR" dirty="0" err="1"/>
              <a:t>Input.GetAxis</a:t>
            </a:r>
            <a:r>
              <a:rPr lang="en-US" altLang="ko-KR" dirty="0"/>
              <a:t>("Vertical");</a:t>
            </a:r>
          </a:p>
          <a:p>
            <a:endParaRPr lang="en-US" altLang="ko-KR" dirty="0"/>
          </a:p>
          <a:p>
            <a:r>
              <a:rPr lang="en-US" altLang="ko-KR" dirty="0"/>
              <a:t>        if (</a:t>
            </a:r>
            <a:r>
              <a:rPr lang="en-US" altLang="ko-KR" dirty="0" err="1"/>
              <a:t>zInput</a:t>
            </a:r>
            <a:r>
              <a:rPr lang="en-US" altLang="ko-KR" dirty="0"/>
              <a:t> &gt; 0)</a:t>
            </a:r>
          </a:p>
          <a:p>
            <a:r>
              <a:rPr lang="en-US" altLang="ko-KR" dirty="0"/>
              <a:t>        {   // </a:t>
            </a:r>
            <a:r>
              <a:rPr lang="ko-KR" altLang="en-US" dirty="0"/>
              <a:t>초당 </a:t>
            </a:r>
            <a:r>
              <a:rPr lang="en-US" altLang="ko-KR" dirty="0"/>
              <a:t>1</a:t>
            </a:r>
            <a:r>
              <a:rPr lang="ko-KR" altLang="en-US" dirty="0"/>
              <a:t>만큼 이동</a:t>
            </a:r>
          </a:p>
          <a:p>
            <a:r>
              <a:rPr lang="ko-KR" altLang="en-US" dirty="0"/>
              <a:t>            </a:t>
            </a:r>
            <a:r>
              <a:rPr lang="en-US" altLang="ko-KR" dirty="0" err="1"/>
              <a:t>transform.Translate</a:t>
            </a:r>
            <a:r>
              <a:rPr lang="en-US" altLang="ko-KR" dirty="0"/>
              <a:t>(new Vector3(0, 1, 0) * </a:t>
            </a:r>
            <a:r>
              <a:rPr lang="en-US" altLang="ko-KR" dirty="0" err="1"/>
              <a:t>Time.deltaTime</a:t>
            </a:r>
            <a:r>
              <a:rPr lang="en-US" altLang="ko-KR" dirty="0"/>
              <a:t>); // </a:t>
            </a:r>
            <a:r>
              <a:rPr lang="ko-KR" altLang="en-US" dirty="0"/>
              <a:t>지역 공간</a:t>
            </a:r>
          </a:p>
          <a:p>
            <a:r>
              <a:rPr lang="ko-KR" altLang="en-US" dirty="0"/>
              <a:t>            </a:t>
            </a:r>
            <a:r>
              <a:rPr lang="en-US" altLang="ko-KR" dirty="0"/>
              <a:t>//</a:t>
            </a:r>
            <a:r>
              <a:rPr lang="en-US" altLang="ko-KR" dirty="0" err="1"/>
              <a:t>transform.Translate</a:t>
            </a:r>
            <a:r>
              <a:rPr lang="en-US" altLang="ko-KR" dirty="0"/>
              <a:t>(new Vector3(0, 1, 0) * </a:t>
            </a:r>
            <a:r>
              <a:rPr lang="en-US" altLang="ko-KR" dirty="0" err="1"/>
              <a:t>Time.deltaTime</a:t>
            </a:r>
            <a:r>
              <a:rPr lang="en-US" altLang="ko-KR" dirty="0"/>
              <a:t>, </a:t>
            </a:r>
            <a:r>
              <a:rPr lang="en-US" altLang="ko-KR" dirty="0" err="1"/>
              <a:t>Space.Self</a:t>
            </a:r>
            <a:r>
              <a:rPr lang="en-US" altLang="ko-KR" dirty="0"/>
              <a:t>); // </a:t>
            </a:r>
            <a:r>
              <a:rPr lang="ko-KR" altLang="en-US" dirty="0"/>
              <a:t>지역 공간</a:t>
            </a:r>
          </a:p>
          <a:p>
            <a:r>
              <a:rPr lang="ko-KR" altLang="en-US" dirty="0"/>
              <a:t>            </a:t>
            </a:r>
            <a:r>
              <a:rPr lang="en-US" altLang="ko-KR" dirty="0"/>
              <a:t>//</a:t>
            </a:r>
            <a:r>
              <a:rPr lang="en-US" altLang="ko-KR" dirty="0" err="1"/>
              <a:t>transform.Translate</a:t>
            </a:r>
            <a:r>
              <a:rPr lang="en-US" altLang="ko-KR" dirty="0"/>
              <a:t>(new Vector3(0, 1, 0) * </a:t>
            </a:r>
            <a:r>
              <a:rPr lang="en-US" altLang="ko-KR" dirty="0" err="1"/>
              <a:t>Time.deltaTime</a:t>
            </a:r>
            <a:r>
              <a:rPr lang="en-US" altLang="ko-KR" dirty="0"/>
              <a:t>, </a:t>
            </a:r>
            <a:r>
              <a:rPr lang="en-US" altLang="ko-KR" dirty="0" err="1"/>
              <a:t>Space.World</a:t>
            </a:r>
            <a:r>
              <a:rPr lang="en-US" altLang="ko-KR" dirty="0"/>
              <a:t>); // </a:t>
            </a:r>
            <a:r>
              <a:rPr lang="ko-KR" altLang="en-US" dirty="0"/>
              <a:t>전역 공간</a:t>
            </a:r>
          </a:p>
          <a:p>
            <a:r>
              <a:rPr lang="ko-KR" altLang="en-US" dirty="0"/>
              <a:t>        </a:t>
            </a:r>
            <a:r>
              <a:rPr lang="en-US" altLang="ko-KR" dirty="0"/>
              <a:t>} </a:t>
            </a:r>
          </a:p>
          <a:p>
            <a:r>
              <a:rPr lang="en-US" altLang="ko-KR" dirty="0"/>
              <a:t>        else if (</a:t>
            </a:r>
            <a:r>
              <a:rPr lang="en-US" altLang="ko-KR" dirty="0" err="1"/>
              <a:t>zInput</a:t>
            </a:r>
            <a:r>
              <a:rPr lang="en-US" altLang="ko-KR" dirty="0"/>
              <a:t> &lt; 0)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transform.Translate</a:t>
            </a:r>
            <a:r>
              <a:rPr lang="en-US" altLang="ko-KR" dirty="0"/>
              <a:t>(new Vector3(0, -1, 0) * </a:t>
            </a:r>
            <a:r>
              <a:rPr lang="en-US" altLang="ko-KR" dirty="0" err="1"/>
              <a:t>Time.deltaTime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}</a:t>
            </a:r>
          </a:p>
          <a:p>
            <a:endParaRPr lang="en-US" altLang="ko-KR" dirty="0"/>
          </a:p>
          <a:p>
            <a:r>
              <a:rPr lang="en-US" altLang="ko-KR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302717174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공간과 움직임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68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8D038D-C4EC-46A3-9B89-8A1B232FB3E7}"/>
              </a:ext>
            </a:extLst>
          </p:cNvPr>
          <p:cNvSpPr txBox="1"/>
          <p:nvPr/>
        </p:nvSpPr>
        <p:spPr>
          <a:xfrm>
            <a:off x="34739" y="1305341"/>
            <a:ext cx="1150339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        if (</a:t>
            </a:r>
            <a:r>
              <a:rPr lang="en-US" altLang="ko-KR" dirty="0" err="1"/>
              <a:t>xInput</a:t>
            </a:r>
            <a:r>
              <a:rPr lang="en-US" altLang="ko-KR" dirty="0"/>
              <a:t> &gt; 0)</a:t>
            </a:r>
          </a:p>
          <a:p>
            <a:r>
              <a:rPr lang="en-US" altLang="ko-KR" dirty="0"/>
              <a:t>        { // </a:t>
            </a:r>
            <a:r>
              <a:rPr lang="ko-KR" altLang="en-US" dirty="0"/>
              <a:t>초당 </a:t>
            </a:r>
            <a:r>
              <a:rPr lang="en-US" altLang="ko-KR" dirty="0"/>
              <a:t>180</a:t>
            </a:r>
            <a:r>
              <a:rPr lang="ko-KR" altLang="en-US" dirty="0"/>
              <a:t>도 회전</a:t>
            </a:r>
          </a:p>
          <a:p>
            <a:r>
              <a:rPr lang="ko-KR" altLang="en-US" dirty="0"/>
              <a:t>            </a:t>
            </a:r>
            <a:r>
              <a:rPr lang="en-US" altLang="ko-KR" dirty="0" err="1"/>
              <a:t>transform.Rotate</a:t>
            </a:r>
            <a:r>
              <a:rPr lang="en-US" altLang="ko-KR" dirty="0"/>
              <a:t>(new Vector3(0, 0, 180) * </a:t>
            </a:r>
            <a:r>
              <a:rPr lang="en-US" altLang="ko-KR" dirty="0" err="1"/>
              <a:t>Time.deltaTime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/>
              <a:t>            </a:t>
            </a:r>
            <a:r>
              <a:rPr lang="en-US" altLang="ko-KR" dirty="0" err="1"/>
              <a:t>childTranform.Rotate</a:t>
            </a:r>
            <a:r>
              <a:rPr lang="en-US" altLang="ko-KR" dirty="0"/>
              <a:t>(new Vector3(0, 180, 0) * </a:t>
            </a:r>
            <a:r>
              <a:rPr lang="en-US" altLang="ko-KR" dirty="0" err="1"/>
              <a:t>Time.deltaTime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    else if (</a:t>
            </a:r>
            <a:r>
              <a:rPr lang="en-US" altLang="ko-KR" dirty="0" err="1"/>
              <a:t>xInput</a:t>
            </a:r>
            <a:r>
              <a:rPr lang="en-US" altLang="ko-KR" dirty="0"/>
              <a:t> &lt; 0)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transform.Rotate</a:t>
            </a:r>
            <a:r>
              <a:rPr lang="en-US" altLang="ko-KR" dirty="0"/>
              <a:t>(new Vector3(0, 0, -180) * </a:t>
            </a:r>
            <a:r>
              <a:rPr lang="en-US" altLang="ko-KR" dirty="0" err="1"/>
              <a:t>Time.deltaTime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/>
              <a:t>            </a:t>
            </a:r>
            <a:r>
              <a:rPr lang="en-US" altLang="ko-KR" dirty="0" err="1"/>
              <a:t>childTranform.Rotate</a:t>
            </a:r>
            <a:r>
              <a:rPr lang="en-US" altLang="ko-KR" dirty="0"/>
              <a:t>(new Vector3(0, -180, 0) * </a:t>
            </a:r>
            <a:r>
              <a:rPr lang="en-US" altLang="ko-KR" dirty="0" err="1"/>
              <a:t>Time.deltaTime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295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공간과 움직임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69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EFCD1D-D0DF-4F75-87BC-B2D0731E69D6}"/>
              </a:ext>
            </a:extLst>
          </p:cNvPr>
          <p:cNvSpPr txBox="1"/>
          <p:nvPr/>
        </p:nvSpPr>
        <p:spPr>
          <a:xfrm>
            <a:off x="241300" y="1104405"/>
            <a:ext cx="11764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+mn-ea"/>
              </a:rPr>
              <a:t>오브젝트의 이동과 회전</a:t>
            </a:r>
            <a:endParaRPr lang="en-US" altLang="ko-KR" sz="2400" b="1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F74B1EA-017C-49C3-A5F8-F309DC046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3" y="1864215"/>
            <a:ext cx="6466957" cy="38893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1E0031B-50F7-4A44-8583-CB4483A116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57"/>
          <a:stretch/>
        </p:blipFill>
        <p:spPr>
          <a:xfrm>
            <a:off x="5909953" y="1924245"/>
            <a:ext cx="6096000" cy="216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133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03B056C-44C1-4398-9843-3D476DE94E04}"/>
              </a:ext>
            </a:extLst>
          </p:cNvPr>
          <p:cNvSpPr txBox="1"/>
          <p:nvPr/>
        </p:nvSpPr>
        <p:spPr>
          <a:xfrm>
            <a:off x="3739959" y="3334920"/>
            <a:ext cx="8064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방향</a:t>
            </a:r>
            <a:r>
              <a:rPr lang="en-US" altLang="ko-KR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크기</a:t>
            </a:r>
            <a:r>
              <a:rPr lang="en-US" altLang="ko-KR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83667E-CDFE-44F8-9F32-D0D35EC7E78B}"/>
              </a:ext>
            </a:extLst>
          </p:cNvPr>
          <p:cNvSpPr txBox="1"/>
          <p:nvPr/>
        </p:nvSpPr>
        <p:spPr>
          <a:xfrm>
            <a:off x="3739959" y="2244838"/>
            <a:ext cx="7020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유니티 디자인 패턴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2231696-325C-4264-BF4F-FC04CBAAC9B8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3613503" y="1921673"/>
            <a:ext cx="6597464" cy="0"/>
          </a:xfrm>
          <a:prstGeom prst="line">
            <a:avLst/>
          </a:prstGeom>
          <a:ln w="635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9CBB4CE-DBE6-4C9F-A1A7-2138DD99AF64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613503" y="2984943"/>
            <a:ext cx="6597464" cy="0"/>
          </a:xfrm>
          <a:prstGeom prst="line">
            <a:avLst/>
          </a:prstGeom>
          <a:ln w="635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8B83ECC-B62C-4756-9878-1EB55CA838D0}"/>
              </a:ext>
            </a:extLst>
          </p:cNvPr>
          <p:cNvCxnSpPr>
            <a:cxnSpLocks/>
          </p:cNvCxnSpPr>
          <p:nvPr/>
        </p:nvCxnSpPr>
        <p:spPr>
          <a:xfrm>
            <a:off x="3613503" y="4048210"/>
            <a:ext cx="6597464" cy="0"/>
          </a:xfrm>
          <a:prstGeom prst="line">
            <a:avLst/>
          </a:prstGeom>
          <a:ln w="635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4A6D70-921D-443E-8515-AC1A759D27E0}"/>
              </a:ext>
            </a:extLst>
          </p:cNvPr>
          <p:cNvSpPr txBox="1"/>
          <p:nvPr/>
        </p:nvSpPr>
        <p:spPr>
          <a:xfrm>
            <a:off x="3739959" y="4371374"/>
            <a:ext cx="6733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공간과 움직임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62CF2FF-84F1-494F-8675-F4D31B85E577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3261303" y="2244838"/>
            <a:ext cx="0" cy="416939"/>
          </a:xfrm>
          <a:prstGeom prst="line">
            <a:avLst/>
          </a:prstGeom>
          <a:ln w="635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72AE07-431C-4A1E-8352-8C31FFD83075}"/>
              </a:ext>
            </a:extLst>
          </p:cNvPr>
          <p:cNvSpPr/>
          <p:nvPr/>
        </p:nvSpPr>
        <p:spPr>
          <a:xfrm>
            <a:off x="2909103" y="1598507"/>
            <a:ext cx="704400" cy="64633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3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46CC75B-BCBF-407E-8B99-EA1696338540}"/>
              </a:ext>
            </a:extLst>
          </p:cNvPr>
          <p:cNvSpPr/>
          <p:nvPr/>
        </p:nvSpPr>
        <p:spPr>
          <a:xfrm>
            <a:off x="2909103" y="2661777"/>
            <a:ext cx="704400" cy="64633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3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2668C34-E3AD-4296-8049-FC52DDD8ACA3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3261303" y="3308108"/>
            <a:ext cx="0" cy="416935"/>
          </a:xfrm>
          <a:prstGeom prst="line">
            <a:avLst/>
          </a:prstGeom>
          <a:ln w="635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9083D69-AF83-460D-B4FB-43A186D4551E}"/>
              </a:ext>
            </a:extLst>
          </p:cNvPr>
          <p:cNvSpPr/>
          <p:nvPr/>
        </p:nvSpPr>
        <p:spPr>
          <a:xfrm>
            <a:off x="2909103" y="3725043"/>
            <a:ext cx="704400" cy="64633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3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1663B2C-57E7-4366-8971-CCF4062A91A2}"/>
              </a:ext>
            </a:extLst>
          </p:cNvPr>
          <p:cNvSpPr/>
          <p:nvPr/>
        </p:nvSpPr>
        <p:spPr>
          <a:xfrm>
            <a:off x="2909103" y="4788310"/>
            <a:ext cx="704400" cy="64633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3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9FDE2A6-74E0-4016-8213-000A0FCFE687}"/>
              </a:ext>
            </a:extLst>
          </p:cNvPr>
          <p:cNvCxnSpPr>
            <a:cxnSpLocks/>
          </p:cNvCxnSpPr>
          <p:nvPr/>
        </p:nvCxnSpPr>
        <p:spPr>
          <a:xfrm>
            <a:off x="3261303" y="4371374"/>
            <a:ext cx="0" cy="416935"/>
          </a:xfrm>
          <a:prstGeom prst="line">
            <a:avLst/>
          </a:prstGeom>
          <a:ln w="635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4E4E104-D64C-47EF-B174-0C01E621F6B8}"/>
              </a:ext>
            </a:extLst>
          </p:cNvPr>
          <p:cNvCxnSpPr>
            <a:cxnSpLocks/>
          </p:cNvCxnSpPr>
          <p:nvPr/>
        </p:nvCxnSpPr>
        <p:spPr>
          <a:xfrm>
            <a:off x="3516521" y="5111475"/>
            <a:ext cx="6597464" cy="0"/>
          </a:xfrm>
          <a:prstGeom prst="line">
            <a:avLst/>
          </a:prstGeom>
          <a:ln w="635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29DC084-B371-4C6A-8F6E-DBA492D1EF27}"/>
              </a:ext>
            </a:extLst>
          </p:cNvPr>
          <p:cNvSpPr txBox="1"/>
          <p:nvPr/>
        </p:nvSpPr>
        <p:spPr>
          <a:xfrm>
            <a:off x="3739959" y="1127166"/>
            <a:ext cx="7020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확장 메서드</a:t>
            </a:r>
          </a:p>
        </p:txBody>
      </p:sp>
    </p:spTree>
    <p:extLst>
      <p:ext uri="{BB962C8B-B14F-4D97-AF65-F5344CB8AC3E}">
        <p14:creationId xmlns:p14="http://schemas.microsoft.com/office/powerpoint/2010/main" val="445975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597D2-CD0F-4E56-B41E-A70E4C8FA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1249314" cy="2852737"/>
          </a:xfrm>
        </p:spPr>
        <p:txBody>
          <a:bodyPr/>
          <a:lstStyle/>
          <a:p>
            <a:r>
              <a:rPr lang="ko-KR" altLang="en-US" sz="6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확장 메서드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5A0923-0A95-48BC-97C7-880E2EF609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3401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확장 메서드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B78D3-FC68-46AD-8FB4-324680A11D5E}"/>
              </a:ext>
            </a:extLst>
          </p:cNvPr>
          <p:cNvSpPr txBox="1"/>
          <p:nvPr/>
        </p:nvSpPr>
        <p:spPr>
          <a:xfrm>
            <a:off x="357051" y="1288869"/>
            <a:ext cx="115388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+mn-ea"/>
              </a:rPr>
              <a:t>확장 메서드</a:t>
            </a:r>
            <a:endParaRPr lang="en-US" altLang="ko-KR" sz="2400" b="1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800" b="1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800" b="1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특수한 종류의 </a:t>
            </a:r>
            <a:r>
              <a:rPr lang="en-US" altLang="ko-KR" sz="2000" dirty="0">
                <a:latin typeface="+mn-ea"/>
              </a:rPr>
              <a:t>static </a:t>
            </a:r>
            <a:r>
              <a:rPr lang="ko-KR" altLang="en-US" sz="2000" dirty="0">
                <a:latin typeface="+mn-ea"/>
              </a:rPr>
              <a:t>메서드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마치 다른 클래스의 </a:t>
            </a:r>
            <a:r>
              <a:rPr lang="ko-KR" altLang="en-US" sz="2000" dirty="0" err="1">
                <a:latin typeface="+mn-ea"/>
              </a:rPr>
              <a:t>매서드인</a:t>
            </a:r>
            <a:r>
              <a:rPr lang="ko-KR" altLang="en-US" sz="2000" dirty="0">
                <a:latin typeface="+mn-ea"/>
              </a:rPr>
              <a:t> 것처럼 호출해 사용할 수 있다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endParaRPr lang="en-US" altLang="ko-KR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dirty="0">
                <a:latin typeface="+mn-ea"/>
              </a:rPr>
              <a:t>확장 메서드는 </a:t>
            </a:r>
            <a:r>
              <a:rPr lang="en-US" altLang="ko-KR" sz="2000" dirty="0">
                <a:latin typeface="+mn-ea"/>
              </a:rPr>
              <a:t>static </a:t>
            </a:r>
            <a:r>
              <a:rPr lang="ko-KR" altLang="en-US" sz="2000" dirty="0">
                <a:latin typeface="+mn-ea"/>
              </a:rPr>
              <a:t>클래스안에 </a:t>
            </a:r>
            <a:r>
              <a:rPr lang="en-US" altLang="ko-KR" sz="2000" dirty="0">
                <a:latin typeface="+mn-ea"/>
              </a:rPr>
              <a:t>static </a:t>
            </a:r>
            <a:r>
              <a:rPr lang="ko-KR" altLang="en-US" sz="2000" dirty="0">
                <a:latin typeface="+mn-ea"/>
              </a:rPr>
              <a:t>메서드로 정의한다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ko-KR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dirty="0">
                <a:latin typeface="+mn-ea"/>
              </a:rPr>
              <a:t>확장 메서드의 첫번째 매개 변수가 바로 그  다른 클래스의 메서드인 것처럼 호출할 수 있는 그 호출의 주체로 정의한다</a:t>
            </a:r>
            <a:r>
              <a:rPr lang="en-US" altLang="ko-KR" sz="2000" dirty="0">
                <a:latin typeface="+mn-ea"/>
              </a:rPr>
              <a:t>.(</a:t>
            </a:r>
            <a:r>
              <a:rPr lang="ko-KR" altLang="en-US" sz="2000" dirty="0">
                <a:latin typeface="+mn-ea"/>
              </a:rPr>
              <a:t>첫번째 매개변수 앞에 </a:t>
            </a:r>
            <a:r>
              <a:rPr lang="en-US" altLang="ko-KR" sz="2000" dirty="0">
                <a:latin typeface="+mn-ea"/>
              </a:rPr>
              <a:t>this</a:t>
            </a:r>
            <a:r>
              <a:rPr lang="ko-KR" altLang="en-US" sz="2000" dirty="0">
                <a:latin typeface="+mn-ea"/>
              </a:rPr>
              <a:t>를 써준다</a:t>
            </a:r>
            <a:r>
              <a:rPr lang="en-US" altLang="ko-KR" sz="2000" dirty="0">
                <a:latin typeface="+mn-ea"/>
              </a:rPr>
              <a:t>)</a:t>
            </a:r>
            <a:endParaRPr lang="ko-KR" altLang="en-US" sz="2000" dirty="0">
              <a:latin typeface="+mn-ea"/>
            </a:endParaRPr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0832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4F141B"/>
      </a:dk1>
      <a:lt1>
        <a:sysClr val="window" lastClr="FFFFFF"/>
      </a:lt1>
      <a:dk2>
        <a:srgbClr val="9F2936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사용자 지정 1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게임엔진프로그래밍응용.potx" id="{6E233784-B018-46F0-90B0-5EC15C3A8D48}" vid="{DBE94DCB-995E-4630-BC82-85078FFBDC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68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D6DFF01-0230-4423-8D42-30A6F9295892}">
  <we:reference id="wa104380862" version="1.5.0.0" store="ko-KR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6412</TotalTime>
  <Words>3826</Words>
  <Application>Microsoft Office PowerPoint</Application>
  <PresentationFormat>와이드스크린</PresentationFormat>
  <Paragraphs>907</Paragraphs>
  <Slides>69</Slides>
  <Notes>67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69</vt:i4>
      </vt:variant>
    </vt:vector>
  </HeadingPairs>
  <TitlesOfParts>
    <vt:vector size="79" baseType="lpstr">
      <vt:lpstr>Iropke Batang</vt:lpstr>
      <vt:lpstr>Nanum Gothic Coding</vt:lpstr>
      <vt:lpstr>Noto Sans KR</vt:lpstr>
      <vt:lpstr>Source Han Sans (Modified)</vt:lpstr>
      <vt:lpstr>나눔고딕</vt:lpstr>
      <vt:lpstr>Arial</vt:lpstr>
      <vt:lpstr>Lato</vt:lpstr>
      <vt:lpstr>Ubuntu Condensed</vt:lpstr>
      <vt:lpstr>Wingdings</vt:lpstr>
      <vt:lpstr>Office 테마</vt:lpstr>
      <vt:lpstr>게임엔진프로그래밍응용</vt:lpstr>
      <vt:lpstr>코로나 유의사항</vt:lpstr>
      <vt:lpstr>코로나 유의 사항</vt:lpstr>
      <vt:lpstr>코로나 유의 사항</vt:lpstr>
      <vt:lpstr>온라인 수업 저작권 유의 사항</vt:lpstr>
      <vt:lpstr>온라인 수업 저작권 유의 사항</vt:lpstr>
      <vt:lpstr>PowerPoint 프레젠테이션</vt:lpstr>
      <vt:lpstr>확장 메서드</vt:lpstr>
      <vt:lpstr>확장 메서드</vt:lpstr>
      <vt:lpstr>확장 메서드</vt:lpstr>
      <vt:lpstr>확장 메서드</vt:lpstr>
      <vt:lpstr>확장 메서드</vt:lpstr>
      <vt:lpstr>확장 메서드</vt:lpstr>
      <vt:lpstr>유니티 디자인 패턴</vt:lpstr>
      <vt:lpstr>유니티 디자인 패턴</vt:lpstr>
      <vt:lpstr>유니티 디자인 패턴</vt:lpstr>
      <vt:lpstr>유니티 디자인 패턴</vt:lpstr>
      <vt:lpstr>유니티 디자인 패턴</vt:lpstr>
      <vt:lpstr>유니티 디자인 패턴</vt:lpstr>
      <vt:lpstr>유니티 디자인 패턴</vt:lpstr>
      <vt:lpstr>유니티 디자인 패턴</vt:lpstr>
      <vt:lpstr>유니티 디자인 패턴</vt:lpstr>
      <vt:lpstr>유니티 디자인 패턴</vt:lpstr>
      <vt:lpstr>유니티 디자인 패턴</vt:lpstr>
      <vt:lpstr>유니티 디자인 패턴</vt:lpstr>
      <vt:lpstr>유니티 디자인 패턴 (Simple Factory Pattern) )</vt:lpstr>
      <vt:lpstr>유니티 디자인 패턴 (Simple Factory Pattern)</vt:lpstr>
      <vt:lpstr>유니티 디자인 패턴 (Simple Factory Pattern)</vt:lpstr>
      <vt:lpstr>유니티 디자인 패턴 (Simple Factory Pattern)</vt:lpstr>
      <vt:lpstr>유니티 디자인 패턴 (Simple Factory Pattern)</vt:lpstr>
      <vt:lpstr>유니티 디자인 패턴 (Factory Method Pattern)</vt:lpstr>
      <vt:lpstr>유니티 디자인 패턴 (Factory Method Pattern)</vt:lpstr>
      <vt:lpstr>유니티 디자인 패턴 (Factory Method Pattern)</vt:lpstr>
      <vt:lpstr>유니티 디자인 패턴 (Factory Method Pattern)</vt:lpstr>
      <vt:lpstr>유니티 디자인 패턴 (Factory Method Pattern)</vt:lpstr>
      <vt:lpstr>유니티 디자인 패턴 (Factory Method Pattern)</vt:lpstr>
      <vt:lpstr>유니티 디자인 패턴 (Factory Method Pattern)</vt:lpstr>
      <vt:lpstr>유니티 디자인 패턴 (Factory Method Pattern)</vt:lpstr>
      <vt:lpstr>유니티 디자인 패턴 (Factory Method Pattern)</vt:lpstr>
      <vt:lpstr>유니티 디자인 패턴 (Abstract Factory Pattern)</vt:lpstr>
      <vt:lpstr>유니티 디자인 패턴 (Abstract Factory Pattern)</vt:lpstr>
      <vt:lpstr>유니티 디자인 패턴 (Abstract Factory Pattern)</vt:lpstr>
      <vt:lpstr>유니티 디자인 패턴 (Abstract Factory Pattern)</vt:lpstr>
      <vt:lpstr>유니티 디자인 패턴 (Abstract Factory Pattern)</vt:lpstr>
      <vt:lpstr>유니티 디자인 패턴 (Abstract Factory Pattern)</vt:lpstr>
      <vt:lpstr>유니티 디자인 패턴 (Abstract Factory Pattern)</vt:lpstr>
      <vt:lpstr>유니티 디자인 패턴</vt:lpstr>
      <vt:lpstr>방향, 크기, 회전</vt:lpstr>
      <vt:lpstr>벡터(Vector)</vt:lpstr>
      <vt:lpstr>벡터(Vector)</vt:lpstr>
      <vt:lpstr>벡터(Vector)</vt:lpstr>
      <vt:lpstr>벡터(Vector)</vt:lpstr>
      <vt:lpstr>벡터(Vector)</vt:lpstr>
      <vt:lpstr>벡터(Vector)</vt:lpstr>
      <vt:lpstr>벡터(Vector)</vt:lpstr>
      <vt:lpstr>벡터(Vector)</vt:lpstr>
      <vt:lpstr>벡터(Vector)</vt:lpstr>
      <vt:lpstr>쿼터니언(Quaternion)</vt:lpstr>
      <vt:lpstr>공간과 움직임</vt:lpstr>
      <vt:lpstr>공간과 움직임</vt:lpstr>
      <vt:lpstr>공간과 움직임</vt:lpstr>
      <vt:lpstr>공간과 움직임</vt:lpstr>
      <vt:lpstr>공간과 움직임</vt:lpstr>
      <vt:lpstr>공간과 움직임</vt:lpstr>
      <vt:lpstr>공간과 움직임</vt:lpstr>
      <vt:lpstr>공간과 움직임</vt:lpstr>
      <vt:lpstr>공간과 움직임</vt:lpstr>
      <vt:lpstr>공간과 움직임</vt:lpstr>
      <vt:lpstr>공간과 움직임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위정아</dc:creator>
  <cp:lastModifiedBy>반경진</cp:lastModifiedBy>
  <cp:revision>541</cp:revision>
  <dcterms:created xsi:type="dcterms:W3CDTF">2019-01-31T17:37:45Z</dcterms:created>
  <dcterms:modified xsi:type="dcterms:W3CDTF">2022-04-05T11:16:59Z</dcterms:modified>
</cp:coreProperties>
</file>