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75" r:id="rId3"/>
    <p:sldId id="416" r:id="rId4"/>
    <p:sldId id="276" r:id="rId5"/>
    <p:sldId id="273" r:id="rId6"/>
    <p:sldId id="258" r:id="rId7"/>
    <p:sldId id="323" r:id="rId8"/>
    <p:sldId id="324" r:id="rId9"/>
    <p:sldId id="325" r:id="rId10"/>
    <p:sldId id="326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8" r:id="rId21"/>
    <p:sldId id="327" r:id="rId22"/>
    <p:sldId id="337" r:id="rId23"/>
    <p:sldId id="339" r:id="rId24"/>
    <p:sldId id="340" r:id="rId25"/>
    <p:sldId id="341" r:id="rId26"/>
    <p:sldId id="342" r:id="rId27"/>
    <p:sldId id="343" r:id="rId28"/>
    <p:sldId id="344" r:id="rId29"/>
    <p:sldId id="346" r:id="rId30"/>
    <p:sldId id="347" r:id="rId31"/>
    <p:sldId id="348" r:id="rId32"/>
    <p:sldId id="417" r:id="rId33"/>
    <p:sldId id="349" r:id="rId34"/>
    <p:sldId id="418" r:id="rId35"/>
    <p:sldId id="350" r:id="rId36"/>
    <p:sldId id="352" r:id="rId37"/>
    <p:sldId id="351" r:id="rId38"/>
    <p:sldId id="353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447" r:id="rId68"/>
    <p:sldId id="449" r:id="rId69"/>
    <p:sldId id="450" r:id="rId70"/>
    <p:sldId id="448" r:id="rId71"/>
    <p:sldId id="451" r:id="rId72"/>
    <p:sldId id="452" r:id="rId73"/>
    <p:sldId id="454" r:id="rId74"/>
    <p:sldId id="455" r:id="rId75"/>
    <p:sldId id="456" r:id="rId76"/>
    <p:sldId id="457" r:id="rId77"/>
    <p:sldId id="458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DA31F3-AD8B-4C2A-A81A-04785F9ADF72}">
          <p14:sldIdLst>
            <p14:sldId id="256"/>
            <p14:sldId id="275"/>
            <p14:sldId id="416"/>
            <p14:sldId id="276"/>
            <p14:sldId id="273"/>
            <p14:sldId id="258"/>
            <p14:sldId id="323"/>
            <p14:sldId id="324"/>
            <p14:sldId id="325"/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8"/>
            <p14:sldId id="327"/>
            <p14:sldId id="337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417"/>
            <p14:sldId id="349"/>
            <p14:sldId id="418"/>
            <p14:sldId id="350"/>
            <p14:sldId id="352"/>
            <p14:sldId id="351"/>
            <p14:sldId id="353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9"/>
            <p14:sldId id="450"/>
            <p14:sldId id="448"/>
            <p14:sldId id="451"/>
            <p14:sldId id="452"/>
            <p14:sldId id="454"/>
            <p14:sldId id="455"/>
            <p14:sldId id="45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5" autoAdjust="0"/>
    <p:restoredTop sz="73333" autoAdjust="0"/>
  </p:normalViewPr>
  <p:slideViewPr>
    <p:cSldViewPr snapToGrid="0">
      <p:cViewPr varScale="1">
        <p:scale>
          <a:sx n="63" d="100"/>
          <a:sy n="63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1B620EA-F5C8-4A80-9119-B891D389AE17}" type="datetimeFigureOut">
              <a:rPr lang="ko-KR" altLang="en-US" smtClean="0"/>
              <a:pPr/>
              <a:t>2023-04-15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F7046EC-C15E-4629-B50B-A961BC5E88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3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2020.3/ScriptReference/SceneManagement.Scene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2020.3/ScriptReference/SceneManagement.Scene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2020.3/ScriptReference/SceneManagement.Scene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6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415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640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13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920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2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210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129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https://docs.unity3d.com/Packages/com.unity.ugui@1.0/manual/UIVisualComponents.html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https://docs.unity3d.com/kr/2020.3/Manual/StyledText.html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https://docs.unity3d.com/kr/2020.3/Manual/comp-UIEffects.html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246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https://docs.unity3d.com/Packages/com.unity.ugui@1.0/manual/UIInteractionComponents.html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https://docs.unity3d.com/kr/2020.3/Manual/UIInteractionComponents.html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070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https://docs.unity3d.com/ScriptReference/Transform.SetAsFirstSibling.html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https://docs.unity3d.com/ScriptReference/Transform.SetAsLastSibling.html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https://docs.unity3d.com/ScriptReference/Transform.SetSiblingIndex.html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90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897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https://docs.unity3d.com/kr/2020.3/Manual/UIAnimationIntegration.html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791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76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262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https://docs.unity3d.com/kr/2020.3/Manual/script-LayoutElement.html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565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962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SceneManagerAPI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https://docs.unity3d.com/kr/2020.3/ScriptReference/SceneManagement.SceneManagerAPI.html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SceneUtility</a:t>
            </a:r>
            <a:endParaRPr lang="en-US" altLang="ko-KR" b="1" i="0" dirty="0">
              <a:solidFill>
                <a:srgbClr val="1B2229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https://docs.unity3d.com/kr/2020.3/ScriptReference/SceneManagement.SceneUtility.html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89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67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570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SceneManagerAPI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https://docs.unity3d.com/kr/2020.3/ScriptReference/SceneManagement.SceneManagerAPI.html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SceneUtility</a:t>
            </a:r>
            <a:endParaRPr lang="en-US" altLang="ko-KR" b="1" i="0" dirty="0">
              <a:solidFill>
                <a:srgbClr val="1B2229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https://docs.unity3d.com/kr/2020.3/ScriptReference/SceneManagement.SceneUtility.html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005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https://docs.unity3d.com/kr/2020.3/ScriptReference/SceneManagement.SceneManager.LoadScene.html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46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Load an </a:t>
            </a:r>
            <a:r>
              <a:rPr lang="en-US" altLang="ko-KR" dirty="0" err="1"/>
              <a:t>assetbundle</a:t>
            </a:r>
            <a:r>
              <a:rPr lang="en-US" altLang="ko-KR" dirty="0"/>
              <a:t> which contains Scenes.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When the user clicks a button the first </a:t>
            </a:r>
            <a:r>
              <a:rPr lang="en-US" altLang="ko-KR" u="sng" dirty="0">
                <a:effectLst/>
                <a:hlinkClick r:id="rId3"/>
              </a:rPr>
              <a:t>Scene</a:t>
            </a:r>
            <a:r>
              <a:rPr lang="en-US" altLang="ko-KR" dirty="0"/>
              <a:t> in the </a:t>
            </a:r>
            <a:r>
              <a:rPr lang="en-US" altLang="ko-KR" dirty="0" err="1"/>
              <a:t>assetbundle</a:t>
            </a:r>
            <a:r>
              <a:rPr lang="en-US" altLang="ko-KR" dirty="0"/>
              <a:t> is loaded and replaces the current </a:t>
            </a:r>
            <a:r>
              <a:rPr lang="en-US" altLang="ko-KR" u="sng" dirty="0">
                <a:effectLst/>
                <a:hlinkClick r:id="rId3"/>
              </a:rPr>
              <a:t>Scene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241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Load an </a:t>
            </a:r>
            <a:r>
              <a:rPr lang="en-US" altLang="ko-KR" dirty="0" err="1"/>
              <a:t>assetbundle</a:t>
            </a:r>
            <a:r>
              <a:rPr lang="en-US" altLang="ko-KR" dirty="0"/>
              <a:t> which contains Scenes.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When the user clicks a button the first </a:t>
            </a:r>
            <a:r>
              <a:rPr lang="en-US" altLang="ko-KR" u="sng" dirty="0">
                <a:effectLst/>
                <a:hlinkClick r:id="rId3"/>
              </a:rPr>
              <a:t>Scene</a:t>
            </a:r>
            <a:r>
              <a:rPr lang="en-US" altLang="ko-KR" dirty="0"/>
              <a:t> in the </a:t>
            </a:r>
            <a:r>
              <a:rPr lang="en-US" altLang="ko-KR" dirty="0" err="1"/>
              <a:t>assetbundle</a:t>
            </a:r>
            <a:r>
              <a:rPr lang="en-US" altLang="ko-KR" dirty="0"/>
              <a:t> is loaded and replaces the current </a:t>
            </a:r>
            <a:r>
              <a:rPr lang="en-US" altLang="ko-KR" u="sng" dirty="0">
                <a:effectLst/>
                <a:hlinkClick r:id="rId3"/>
              </a:rPr>
              <a:t>Scene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482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Load an </a:t>
            </a:r>
            <a:r>
              <a:rPr lang="en-US" altLang="ko-KR" dirty="0" err="1"/>
              <a:t>assetbundle</a:t>
            </a:r>
            <a:r>
              <a:rPr lang="en-US" altLang="ko-KR" dirty="0"/>
              <a:t> which contains Scenes.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When the user clicks a button the first </a:t>
            </a:r>
            <a:r>
              <a:rPr lang="en-US" altLang="ko-KR" u="sng" dirty="0">
                <a:effectLst/>
                <a:hlinkClick r:id="rId3"/>
              </a:rPr>
              <a:t>Scene</a:t>
            </a:r>
            <a:r>
              <a:rPr lang="en-US" altLang="ko-KR" dirty="0"/>
              <a:t> in the </a:t>
            </a:r>
            <a:r>
              <a:rPr lang="en-US" altLang="ko-KR" dirty="0" err="1"/>
              <a:t>assetbundle</a:t>
            </a:r>
            <a:r>
              <a:rPr lang="en-US" altLang="ko-KR" dirty="0"/>
              <a:t> is loaded and replaces the current </a:t>
            </a:r>
            <a:r>
              <a:rPr lang="en-US" altLang="ko-KR" u="sng" dirty="0">
                <a:effectLst/>
                <a:hlinkClick r:id="rId3"/>
              </a:rPr>
              <a:t>Scene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981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816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991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1594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002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1506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1575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21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114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7993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3703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2301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349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512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4089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6425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0917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6677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07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1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3719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214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1850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6860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612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8976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640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552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6026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753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즉시 모드 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GUI(IMGUI)</a:t>
            </a:r>
          </a:p>
          <a:p>
            <a:pPr marL="0" indent="0">
              <a:buNone/>
            </a:pPr>
            <a:r>
              <a:rPr lang="en-US" altLang="ko-KR" dirty="0"/>
              <a:t>https://docs.unity3d.com/ScriptReference/GUI.html</a:t>
            </a:r>
          </a:p>
          <a:p>
            <a:pPr marL="0" indent="0">
              <a:buNone/>
            </a:pPr>
            <a:r>
              <a:rPr lang="en-US" altLang="ko-KR" dirty="0"/>
              <a:t>https://docs.unity3d.com/kr/2020.3/Manual/GUIScriptingGuide.html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https://docs.unity3d.com/Packages/com.unity.ugui@1.0/manual/UICanvas.html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UI </a:t>
            </a:r>
            <a:r>
              <a:rPr lang="ko-KR" altLang="en-US" b="1" i="0" dirty="0" err="1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툴킷</a:t>
            </a:r>
            <a:endParaRPr lang="ko-KR" altLang="en-US" b="1" i="0" dirty="0">
              <a:solidFill>
                <a:srgbClr val="1B2229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dirty="0"/>
              <a:t>https://docs.unity3d.com/kr/2021.3/Manual/UIElements.html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0613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795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5115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75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6566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7871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5919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9614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7044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423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71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9363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1818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0277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05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275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0710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14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45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https://docs.unity3d.com/Packages/com.unity.ugui@1.0/manual/class-RectTransform.html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https://docs.unity3d.com/kr/2020.3/Manual/UIBasicLayout.html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86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996B13-8DFD-4D18-8FAD-42BE202248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0" y="4354393"/>
            <a:ext cx="2867025" cy="17716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  <a:p>
            <a:pPr lvl="2"/>
            <a:r>
              <a:rPr lang="en-US" altLang="ko-KR" dirty="0"/>
              <a:t>2021.03.02</a:t>
            </a:r>
            <a:endParaRPr lang="ko-KR" altLang="en-US" dirty="0"/>
          </a:p>
          <a:p>
            <a:pPr lvl="3"/>
            <a:r>
              <a:rPr lang="en-US" altLang="ko-KR" dirty="0"/>
              <a:t>Email address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6C8E4F-6B55-4687-9212-E08DC8FEA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00" y="2214000"/>
            <a:ext cx="6011174" cy="78218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40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객체지향프로그래밍 심화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3D47C2-6F9E-4AE2-A5B3-EDA61DCC73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0" y="3286800"/>
            <a:ext cx="1905000" cy="443403"/>
          </a:xfrm>
          <a:prstGeom prst="rect">
            <a:avLst/>
          </a:prstGeom>
        </p:spPr>
        <p:txBody>
          <a:bodyPr/>
          <a:lstStyle>
            <a:lvl2pPr marL="0" indent="-9525" algn="l" defTabSz="914400" rtl="0" eaLnBrk="1" latinLnBrk="1" hangingPunct="1">
              <a:buNone/>
              <a:defRPr lang="ko-KR" altLang="en-US" sz="20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</a:lstStyle>
          <a:p>
            <a:pPr lvl="1"/>
            <a:r>
              <a:rPr lang="ko-KR" altLang="en-US" dirty="0"/>
              <a:t>오리엔테이션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B58177-76DB-4236-8856-D725D82B85E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4/15/2023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44623-3D84-4C9C-BD16-A5A737684D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1">
                <a:latin typeface="나눔고딕" panose="020D0604000000000000" pitchFamily="50" charset="-127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381-B2E7-4375-BE36-F281E5CCE2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F60273-9724-4240-BB30-AC21C4BA7238}"/>
              </a:ext>
            </a:extLst>
          </p:cNvPr>
          <p:cNvSpPr/>
          <p:nvPr userDrawn="1"/>
        </p:nvSpPr>
        <p:spPr>
          <a:xfrm>
            <a:off x="754359" y="3076183"/>
            <a:ext cx="10707327" cy="150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8875B9-69E2-4042-A2F3-FFC0A54C62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0" y="607115"/>
            <a:ext cx="1131826" cy="6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FED4B4-744A-4C74-86B1-D3CD36C15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64" y="253192"/>
            <a:ext cx="489936" cy="4886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B297D5-ECE1-4D70-B0F3-85863D34BBAA}"/>
              </a:ext>
            </a:extLst>
          </p:cNvPr>
          <p:cNvSpPr/>
          <p:nvPr userDrawn="1"/>
        </p:nvSpPr>
        <p:spPr>
          <a:xfrm>
            <a:off x="0" y="-1"/>
            <a:ext cx="12192000" cy="9950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BB50A3-661A-4D8D-84E1-068059373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299" y="211908"/>
            <a:ext cx="11812155" cy="694417"/>
          </a:xfrm>
          <a:prstGeom prst="rect">
            <a:avLst/>
          </a:prstGeom>
        </p:spPr>
        <p:txBody>
          <a:bodyPr/>
          <a:lstStyle>
            <a:lvl1pPr>
              <a:defRPr lang="ko-KR" altLang="en-US" sz="4400" b="1" kern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C335A1-90B7-4F50-B216-0576D6335DE9}"/>
              </a:ext>
            </a:extLst>
          </p:cNvPr>
          <p:cNvSpPr/>
          <p:nvPr userDrawn="1"/>
        </p:nvSpPr>
        <p:spPr>
          <a:xfrm>
            <a:off x="0" y="658057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날짜 개체 틀 3">
            <a:extLst>
              <a:ext uri="{FF2B5EF4-FFF2-40B4-BE49-F238E27FC236}">
                <a16:creationId xmlns:a16="http://schemas.microsoft.com/office/drawing/2014/main" id="{A2EAF9DD-0D53-49DC-A84F-6E19D72F9223}"/>
              </a:ext>
            </a:extLst>
          </p:cNvPr>
          <p:cNvSpPr txBox="1">
            <a:spLocks/>
          </p:cNvSpPr>
          <p:nvPr userDrawn="1"/>
        </p:nvSpPr>
        <p:spPr>
          <a:xfrm>
            <a:off x="42069" y="653811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날짜 개체 틀 23">
            <a:extLst>
              <a:ext uri="{FF2B5EF4-FFF2-40B4-BE49-F238E27FC236}">
                <a16:creationId xmlns:a16="http://schemas.microsoft.com/office/drawing/2014/main" id="{C4E1F17A-3C2C-4CC5-A512-635D8789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4/15/2023</a:t>
            </a:fld>
            <a:endParaRPr lang="en-US" dirty="0"/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5C221DA7-11E4-478E-ADBD-668550B0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3CD9615-5D02-443B-9D45-DB33B4CD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9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E1073D6-255F-4FF2-9AFC-EDFD8340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642BA-1F7E-40FE-8953-53AA275611A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68938AB-189A-401D-8819-295677A11AC2}"/>
              </a:ext>
            </a:extLst>
          </p:cNvPr>
          <p:cNvSpPr txBox="1">
            <a:spLocks/>
          </p:cNvSpPr>
          <p:nvPr userDrawn="1"/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CE52E4-4E58-4436-B072-E61B6F2B610E}" type="datetimeFigureOut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4/15/2023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C75FC28-B8C4-4F83-8713-A87A747706D9}"/>
              </a:ext>
            </a:extLst>
          </p:cNvPr>
          <p:cNvSpPr txBox="1">
            <a:spLocks/>
          </p:cNvSpPr>
          <p:nvPr userDrawn="1"/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나눔고딕" panose="020D0604000000000000" pitchFamily="50" charset="-127"/>
              </a:rPr>
              <a:t>ck.ac.kr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DB763F1-8DEF-412F-BBB9-42E9E3C14344}"/>
              </a:ext>
            </a:extLst>
          </p:cNvPr>
          <p:cNvSpPr txBox="1">
            <a:spLocks/>
          </p:cNvSpPr>
          <p:nvPr userDrawn="1"/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0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E35E8E-02CE-4456-B943-212403C084F4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en-US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1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954E3-8714-469B-A8C5-56E04D1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ABA24-8AD2-487F-B73D-FE6FA0F5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69D35-FD13-48A4-A45A-9F0DDFF1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333034-80D4-4AC0-A983-A9E485EA5F90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021711-E91A-4692-80AB-D0BAC6B6E9C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291F8502-0BE6-4828-8C8F-D1103A9CFD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4/15/2023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55EF8E73-FEB1-4D8B-BA0F-658DCA91011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9DF27A7C-CF39-4C6D-B7CA-E795D64897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3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CD50E-689E-4B59-B8ED-107A0F50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A435E-525F-417F-BE24-1A2689046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55A26-B131-461D-8393-E35B4DF9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AB6CBC-D2B4-4CEC-8531-11B82FD9DA98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F5ABE6-4944-44EA-9FE9-B4C6F3B38838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날짜 개체 틀 3">
              <a:extLst>
                <a:ext uri="{FF2B5EF4-FFF2-40B4-BE49-F238E27FC236}">
                  <a16:creationId xmlns:a16="http://schemas.microsoft.com/office/drawing/2014/main" id="{34642553-CBBD-4E32-84B0-3318D42E4F8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4/15/2023</a:t>
              </a:fld>
              <a:endParaRPr lang="en-US" dirty="0"/>
            </a:p>
          </p:txBody>
        </p:sp>
        <p:sp>
          <p:nvSpPr>
            <p:cNvPr id="13" name="바닥글 개체 틀 4">
              <a:extLst>
                <a:ext uri="{FF2B5EF4-FFF2-40B4-BE49-F238E27FC236}">
                  <a16:creationId xmlns:a16="http://schemas.microsoft.com/office/drawing/2014/main" id="{BDF05623-084B-4EC3-87BF-2846BFBB5E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4" name="슬라이드 번호 개체 틀 5">
              <a:extLst>
                <a:ext uri="{FF2B5EF4-FFF2-40B4-BE49-F238E27FC236}">
                  <a16:creationId xmlns:a16="http://schemas.microsoft.com/office/drawing/2014/main" id="{213CABE1-7763-4005-9306-833CF55507E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D08C-097C-456D-9748-EDACFB32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FF894-EF1E-463C-BD58-2D19A382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523FC1-3153-497C-AD79-463AC05B854F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96E57-F686-470B-AAF0-75591C95179A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1486389C-119D-4492-9BC4-12641A0E04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4/15/2023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300A4B7-2F94-4C8D-9CB1-DA2BC39624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A271D037-A18F-4FC9-9DE0-DB1E24E4C90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220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D1484-C11F-4719-AFF1-180C6F27E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F308E-1D61-450C-A54C-B5B9FAC3B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EA8B27-8323-4224-B3CA-A98A41BC223B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D96104-19FF-4802-B909-27AE3F76BE0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0D35BC11-C1D4-4B10-9BF4-5111025E0C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4/15/2023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55E13E3-EC16-4490-BE41-C60A0D37A00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80A046E3-3E71-4AE1-8D1C-4444C6C854A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5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0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Title1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Title2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Title3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Title4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Title5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0886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CD25D1-D4B4-42AE-A6AC-8C589B311374}"/>
              </a:ext>
            </a:extLst>
          </p:cNvPr>
          <p:cNvGrpSpPr/>
          <p:nvPr userDrawn="1"/>
        </p:nvGrpSpPr>
        <p:grpSpPr>
          <a:xfrm>
            <a:off x="2916262" y="647786"/>
            <a:ext cx="7061890" cy="5422431"/>
            <a:chOff x="2916262" y="647786"/>
            <a:chExt cx="7061890" cy="54224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3EBB506-6988-4AA1-A16A-00877FC2CC41}"/>
                </a:ext>
              </a:extLst>
            </p:cNvPr>
            <p:cNvGrpSpPr/>
            <p:nvPr userDrawn="1"/>
          </p:nvGrpSpPr>
          <p:grpSpPr>
            <a:xfrm>
              <a:off x="2916262" y="647786"/>
              <a:ext cx="7061890" cy="5222558"/>
              <a:chOff x="2668612" y="735058"/>
              <a:chExt cx="7061890" cy="522255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CC6306-369E-4ECC-A63C-3CA630D76CBE}"/>
                  </a:ext>
                </a:extLst>
              </p:cNvPr>
              <p:cNvSpPr txBox="1"/>
              <p:nvPr/>
            </p:nvSpPr>
            <p:spPr>
              <a:xfrm>
                <a:off x="3387395" y="735058"/>
                <a:ext cx="2421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Title1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BB9BA-80A8-4114-9D89-831DCA655C4C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3314946" y="138139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01AC887-E2CD-452D-9156-3B0A7F8D9F8B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3314946" y="244466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5414F2-97CF-4C11-93BC-D5BD9D5486BF}"/>
                  </a:ext>
                </a:extLst>
              </p:cNvPr>
              <p:cNvSpPr txBox="1"/>
              <p:nvPr/>
            </p:nvSpPr>
            <p:spPr>
              <a:xfrm>
                <a:off x="3387394" y="1798327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Title2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767A52F-E083-4F09-A0BA-E6D3686E8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3507927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579DC1-8591-4325-9055-FC3E340616BB}"/>
                  </a:ext>
                </a:extLst>
              </p:cNvPr>
              <p:cNvSpPr txBox="1"/>
              <p:nvPr/>
            </p:nvSpPr>
            <p:spPr>
              <a:xfrm>
                <a:off x="3387394" y="2861594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Title3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A588D27-07A1-4CD0-BF0F-4BDD5917B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4571191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904AD-AF7B-4DB1-81EE-4F7FAF5E0BFD}"/>
                  </a:ext>
                </a:extLst>
              </p:cNvPr>
              <p:cNvSpPr txBox="1"/>
              <p:nvPr/>
            </p:nvSpPr>
            <p:spPr>
              <a:xfrm>
                <a:off x="3387394" y="3924858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Title4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1D69E74-970D-4586-BF9A-9BF09271B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5634452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7E26E6-830D-4FA6-BF41-7000351F410E}"/>
                  </a:ext>
                </a:extLst>
              </p:cNvPr>
              <p:cNvSpPr txBox="1"/>
              <p:nvPr/>
            </p:nvSpPr>
            <p:spPr>
              <a:xfrm>
                <a:off x="3387394" y="4988119"/>
                <a:ext cx="63431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Title5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CF1E38B-E133-4D39-AED9-A3ADB11F8726}"/>
                  </a:ext>
                </a:extLst>
              </p:cNvPr>
              <p:cNvGrpSpPr/>
              <p:nvPr/>
            </p:nvGrpSpPr>
            <p:grpSpPr>
              <a:xfrm>
                <a:off x="2668612" y="1058224"/>
                <a:ext cx="646334" cy="4899392"/>
                <a:chOff x="1643950" y="1354720"/>
                <a:chExt cx="646334" cy="4899392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D61D32C-2434-445D-9D5C-EA64E0F59EB3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1967117" y="2001051"/>
                  <a:ext cx="0" cy="416939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D3DB6EBC-6424-442A-B3A4-050D6252A39E}"/>
                    </a:ext>
                  </a:extLst>
                </p:cNvPr>
                <p:cNvSpPr/>
                <p:nvPr/>
              </p:nvSpPr>
              <p:spPr>
                <a:xfrm>
                  <a:off x="1643950" y="13547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920D775-733F-4FF3-92B3-B2B1CFAA2988}"/>
                    </a:ext>
                  </a:extLst>
                </p:cNvPr>
                <p:cNvSpPr/>
                <p:nvPr/>
              </p:nvSpPr>
              <p:spPr>
                <a:xfrm>
                  <a:off x="1643950" y="241799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D974E1F-4275-401B-A43E-C131B82BEA03}"/>
                    </a:ext>
                  </a:extLst>
                </p:cNvPr>
                <p:cNvCxnSpPr>
                  <a:stCxn id="23" idx="2"/>
                  <a:endCxn id="25" idx="0"/>
                </p:cNvCxnSpPr>
                <p:nvPr/>
              </p:nvCxnSpPr>
              <p:spPr>
                <a:xfrm>
                  <a:off x="1967117" y="3064321"/>
                  <a:ext cx="0" cy="416935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FA732D2-6909-4883-9B80-96C43D6E2988}"/>
                    </a:ext>
                  </a:extLst>
                </p:cNvPr>
                <p:cNvSpPr/>
                <p:nvPr/>
              </p:nvSpPr>
              <p:spPr>
                <a:xfrm>
                  <a:off x="1643950" y="3481256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8FB2127-A7E5-4C72-A144-2E1F28FE2C12}"/>
                    </a:ext>
                  </a:extLst>
                </p:cNvPr>
                <p:cNvSpPr/>
                <p:nvPr/>
              </p:nvSpPr>
              <p:spPr>
                <a:xfrm>
                  <a:off x="1643950" y="45445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D32D71A-C1BF-4D11-A7CF-F70F71D2A48B}"/>
                    </a:ext>
                  </a:extLst>
                </p:cNvPr>
                <p:cNvCxnSpPr>
                  <a:stCxn id="25" idx="2"/>
                  <a:endCxn id="26" idx="0"/>
                </p:cNvCxnSpPr>
                <p:nvPr/>
              </p:nvCxnSpPr>
              <p:spPr>
                <a:xfrm>
                  <a:off x="1967117" y="4127587"/>
                  <a:ext cx="0" cy="416933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F860A10-65FA-4461-83D5-F8AA958ED152}"/>
                    </a:ext>
                  </a:extLst>
                </p:cNvPr>
                <p:cNvSpPr/>
                <p:nvPr/>
              </p:nvSpPr>
              <p:spPr>
                <a:xfrm>
                  <a:off x="1643950" y="5607781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1F8F4C5-1B29-4F1E-967C-94215B098CE5}"/>
                    </a:ext>
                  </a:extLst>
                </p:cNvPr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1967117" y="5190851"/>
                  <a:ext cx="0" cy="416930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499068F-789C-41B5-B62D-533629834776}"/>
                </a:ext>
              </a:extLst>
            </p:cNvPr>
            <p:cNvGrpSpPr/>
            <p:nvPr userDrawn="1"/>
          </p:nvGrpSpPr>
          <p:grpSpPr>
            <a:xfrm>
              <a:off x="3802839" y="1288752"/>
              <a:ext cx="3556138" cy="523220"/>
              <a:chOff x="3812911" y="1312822"/>
              <a:chExt cx="3556138" cy="52322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B14420-5A0A-481F-9B50-4C14210490A7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071EC-6E99-4D76-8C7A-8F2D6A5D6E26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ED7433-BD8D-449F-84B6-94B2A160864E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C6AF3F-6315-4C3B-85CE-14B5E18EB5F5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263FBA-390F-44DA-A850-0B8383622D26}"/>
                </a:ext>
              </a:extLst>
            </p:cNvPr>
            <p:cNvGrpSpPr/>
            <p:nvPr userDrawn="1"/>
          </p:nvGrpSpPr>
          <p:grpSpPr>
            <a:xfrm>
              <a:off x="3802839" y="2353972"/>
              <a:ext cx="3556138" cy="523220"/>
              <a:chOff x="3812911" y="1312822"/>
              <a:chExt cx="3556138" cy="52322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9B693E-6F8A-41EB-AFFB-B27FC230B2D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281D95-9175-4D1F-BA08-EB1FF0DDE2F5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8A5A53-84C5-48EC-85C4-04266521DE2D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50E6C3-656F-44CB-98CD-75DE5CD89440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095116F-25DE-4247-898D-6871A47122BC}"/>
                </a:ext>
              </a:extLst>
            </p:cNvPr>
            <p:cNvGrpSpPr/>
            <p:nvPr userDrawn="1"/>
          </p:nvGrpSpPr>
          <p:grpSpPr>
            <a:xfrm>
              <a:off x="3812911" y="3416899"/>
              <a:ext cx="3556138" cy="523220"/>
              <a:chOff x="3812911" y="1312822"/>
              <a:chExt cx="3556138" cy="5232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0E6475-64A3-4A74-B425-56ED84130A95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D58B04-0471-4FE8-A6BF-086D392F58E2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3F4A34-10D6-44AD-A1D1-F6385BC46DF3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4648E0-CF8D-4C2B-9FAF-D40A76ACED0E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BC098EA-47E8-4B37-AD8C-4EB09A347D6E}"/>
                </a:ext>
              </a:extLst>
            </p:cNvPr>
            <p:cNvGrpSpPr/>
            <p:nvPr userDrawn="1"/>
          </p:nvGrpSpPr>
          <p:grpSpPr>
            <a:xfrm>
              <a:off x="3802839" y="4483734"/>
              <a:ext cx="3556138" cy="523220"/>
              <a:chOff x="3812911" y="1312822"/>
              <a:chExt cx="3556138" cy="52322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9BCD21-DC5B-4B34-966F-64F07EDC000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CB8E18-C983-45B1-BDA2-30A292DF1D47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4F97C6-B61F-4C7F-B9CE-21BF52E6BF1B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9EC8F8-F874-4CAE-8751-D7B9B38BC0D1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6F76554-DF11-4426-99D6-B3F84FB2F742}"/>
                </a:ext>
              </a:extLst>
            </p:cNvPr>
            <p:cNvGrpSpPr/>
            <p:nvPr userDrawn="1"/>
          </p:nvGrpSpPr>
          <p:grpSpPr>
            <a:xfrm>
              <a:off x="3792767" y="5546997"/>
              <a:ext cx="3556138" cy="523220"/>
              <a:chOff x="3812911" y="1312822"/>
              <a:chExt cx="3556138" cy="52322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222E68-6D38-4248-888B-94CA341624CF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2E47F8-1E09-4717-A477-24F4B9991F1E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7A8943-A84A-4A42-B0A6-AA4E3F436FC5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05E2B0-6C79-474B-A643-4FA677885654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67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975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406585-3042-4997-9AFE-357A67BB82AF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B69F4-452C-4A47-86CC-332E87FADBD8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4257A9-9EF2-45DC-A7C1-7027457840DC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FF15B-6772-4BC1-BE15-6C91516240AB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0D52015-92EB-43A5-A8AA-466B20AE1B8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81DEFD6-2EA1-47FB-9ED2-1A80FA21ED65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5A497D-D93D-4CF0-A83D-D9BDF071120B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B3AFBB-C4A2-440C-8434-1508DAE0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C194F8-550C-4C12-B1BD-862B13FD2545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C86B7EE-8AD2-4AFE-A6B6-D6728FE78A3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DC6498-3AE2-4661-9539-802350C06C7A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2505E35-B17E-44C1-A3BF-8BEA8B65EF3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EF71A2-7698-4B17-980A-8572D6CF48E7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6E62ABA-74CD-4C4C-A55F-F29D39208B9A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B174E0-3C8C-4255-A8A6-EDE378E21E5C}"/>
                  </a:ext>
                </a:extLst>
              </p:cNvPr>
              <p:cNvCxnSpPr>
                <a:stCxn id="45" idx="2"/>
                <a:endCxn id="46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F4A7C50-C909-4EA5-A782-2BD5C77CC991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5F6FC4D-DD4F-4F7C-99AC-A7BAF75CC58C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5B3DF4C-73DA-4EDF-97A1-10B1A763BEF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4A37E3A-BFB9-4DCD-A766-3F340E2183BF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6A3EEF2-5BEE-449E-95AB-E687975F6164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B4AE7B8-840B-4EDC-9021-178B872F38DD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8A0E030-B17A-4504-92E2-3E5F44F6C096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8B3ED76-64D8-4913-9F8C-D9CE3A1E3843}"/>
                  </a:ext>
                </a:extLst>
              </p:cNvPr>
              <p:cNvCxnSpPr>
                <a:stCxn id="49" idx="2"/>
                <a:endCxn id="51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26CBF3-ADDF-4DF9-A289-1568F4ACC14D}"/>
              </a:ext>
            </a:extLst>
          </p:cNvPr>
          <p:cNvGrpSpPr/>
          <p:nvPr userDrawn="1"/>
        </p:nvGrpSpPr>
        <p:grpSpPr>
          <a:xfrm>
            <a:off x="3757647" y="2375002"/>
            <a:ext cx="2776494" cy="307780"/>
            <a:chOff x="3707569" y="1379479"/>
            <a:chExt cx="2776494" cy="30778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353E3-0BF1-4CD2-B1F0-1A3EEC20BE0F}"/>
                </a:ext>
              </a:extLst>
            </p:cNvPr>
            <p:cNvSpPr txBox="1"/>
            <p:nvPr/>
          </p:nvSpPr>
          <p:spPr>
            <a:xfrm>
              <a:off x="3707569" y="1379482"/>
              <a:ext cx="1554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Background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8D7A7B-F1A7-40B5-8A87-5CDB669C297A}"/>
                </a:ext>
              </a:extLst>
            </p:cNvPr>
            <p:cNvSpPr txBox="1"/>
            <p:nvPr/>
          </p:nvSpPr>
          <p:spPr>
            <a:xfrm>
              <a:off x="4830620" y="1379479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Related work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D76FFDE-AE4D-49C9-B532-BAFA65EFFD74}"/>
              </a:ext>
            </a:extLst>
          </p:cNvPr>
          <p:cNvGrpSpPr/>
          <p:nvPr userDrawn="1"/>
        </p:nvGrpSpPr>
        <p:grpSpPr>
          <a:xfrm>
            <a:off x="3757647" y="3432108"/>
            <a:ext cx="2995127" cy="315470"/>
            <a:chOff x="3830172" y="1408551"/>
            <a:chExt cx="2995127" cy="31547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525CE1-3852-4E02-9486-991427EBEDCA}"/>
                </a:ext>
              </a:extLst>
            </p:cNvPr>
            <p:cNvSpPr txBox="1"/>
            <p:nvPr/>
          </p:nvSpPr>
          <p:spPr>
            <a:xfrm>
              <a:off x="3830172" y="1408551"/>
              <a:ext cx="19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Implementation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73FD73-AFD5-4C78-915B-54229954D9C5}"/>
                </a:ext>
              </a:extLst>
            </p:cNvPr>
            <p:cNvSpPr txBox="1"/>
            <p:nvPr/>
          </p:nvSpPr>
          <p:spPr>
            <a:xfrm>
              <a:off x="5171856" y="1416244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Evaluation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064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5EBB7-857D-4EE1-B071-08AA87D3CC9D}"/>
              </a:ext>
            </a:extLst>
          </p:cNvPr>
          <p:cNvSpPr/>
          <p:nvPr userDrawn="1"/>
        </p:nvSpPr>
        <p:spPr>
          <a:xfrm>
            <a:off x="831850" y="0"/>
            <a:ext cx="11360150" cy="45894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E0DB57-060D-475F-97E7-3C56EE7C3277}"/>
              </a:ext>
            </a:extLst>
          </p:cNvPr>
          <p:cNvSpPr/>
          <p:nvPr userDrawn="1"/>
        </p:nvSpPr>
        <p:spPr>
          <a:xfrm>
            <a:off x="0" y="4545874"/>
            <a:ext cx="844550" cy="2312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56A48-8573-4EDA-AEA4-899E342907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B85A4-61C9-4C1E-A9B8-C756C68B7F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7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32C32-708A-46FE-B2BF-E2582A5CFEC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8B39B-40D6-4F74-9FBB-90AC4F43D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B53C2-1FD9-402A-8FB4-536508571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1CC2F69D-8274-4ECD-962D-EA14C9FE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654967BC-DB9D-46D2-9F01-9F901EC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4/15/2023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028CA04-44E2-4B57-B9AA-BBF6B5AD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114BF39-C3D4-441E-ABD2-5E691A700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9EE62-B9C3-4C14-9BF8-1DC6106EEC6A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8944A3-83C7-4296-9FA9-C4B03DF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29BBE-C86B-4BD3-9590-255142F0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01000-66FC-4DAB-9B5E-693B9656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BA83F-C58E-4001-A36F-297FC54B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AFC18-A211-4A6B-A03B-FCF172FCF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C2BC1D14-B96C-43B6-B589-5BFBF897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4/15/2023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E6E8D11E-EBA0-4A34-B865-A98C88B0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AB43174F-24CE-44D2-A47A-99E574D5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C8FDD176-8826-4360-9976-2C3AB42D7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4/15/2023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25E607C2-6B10-4622-AF8C-3159F48D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F212436F-E15C-480F-91B2-3562ED37D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4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2020.3/ScriptReference/SceneManagement.SceneManager-sceneCoun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unity3d.com/kr/2020.3/ScriptReference/SceneManagement.SceneManager-sceneCountInBuildSettings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kr/2020.3/ScriptReference/SceneManagement.SceneManager.GetSceneByPath.html" TargetMode="External"/><Relationship Id="rId13" Type="http://schemas.openxmlformats.org/officeDocument/2006/relationships/hyperlink" Target="https://docs.unity3d.com/kr/2020.3/ScriptReference/SceneManagement.SceneManager.SetActiveScene.html" TargetMode="External"/><Relationship Id="rId3" Type="http://schemas.openxmlformats.org/officeDocument/2006/relationships/hyperlink" Target="https://docs.unity3d.com/kr/2020.3/ScriptReference/SceneManagement.SceneManager.CreateScene.html" TargetMode="External"/><Relationship Id="rId7" Type="http://schemas.openxmlformats.org/officeDocument/2006/relationships/hyperlink" Target="https://docs.unity3d.com/kr/2020.3/ScriptReference/SceneManagement.SceneManager.GetSceneByName.html" TargetMode="External"/><Relationship Id="rId12" Type="http://schemas.openxmlformats.org/officeDocument/2006/relationships/hyperlink" Target="https://docs.unity3d.com/kr/2020.3/ScriptReference/SceneManagement.SceneManager.MoveGameObjectToScen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unity3d.com/kr/2020.3/ScriptReference/SceneManagement.SceneManager.GetSceneByBuildIndex.html" TargetMode="External"/><Relationship Id="rId11" Type="http://schemas.openxmlformats.org/officeDocument/2006/relationships/hyperlink" Target="https://docs.unity3d.com/kr/2020.3/ScriptReference/SceneManagement.SceneManager.MergeScenes.html" TargetMode="External"/><Relationship Id="rId5" Type="http://schemas.openxmlformats.org/officeDocument/2006/relationships/hyperlink" Target="https://docs.unity3d.com/kr/2020.3/ScriptReference/SceneManagement.SceneManager.GetSceneAt.html" TargetMode="External"/><Relationship Id="rId10" Type="http://schemas.openxmlformats.org/officeDocument/2006/relationships/hyperlink" Target="https://docs.unity3d.com/kr/2020.3/ScriptReference/SceneManagement.SceneManager.LoadSceneAsync.html" TargetMode="External"/><Relationship Id="rId4" Type="http://schemas.openxmlformats.org/officeDocument/2006/relationships/hyperlink" Target="https://docs.unity3d.com/kr/2020.3/ScriptReference/SceneManagement.SceneManager.GetActiveScene.html" TargetMode="External"/><Relationship Id="rId9" Type="http://schemas.openxmlformats.org/officeDocument/2006/relationships/hyperlink" Target="https://docs.unity3d.com/kr/2020.3/ScriptReference/SceneManagement.SceneManager.LoadScene.html" TargetMode="External"/><Relationship Id="rId14" Type="http://schemas.openxmlformats.org/officeDocument/2006/relationships/hyperlink" Target="https://docs.unity3d.com/kr/2020.3/ScriptReference/SceneManagement.SceneManager.UnloadSceneAsync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2020.3/ScriptReference/SceneManagement.SceneManager-activeSceneChanged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ocs.unity3d.com/kr/2020.3/ScriptReference/SceneManagement.SceneManager-sceneUnloaded.html" TargetMode="External"/><Relationship Id="rId4" Type="http://schemas.openxmlformats.org/officeDocument/2006/relationships/hyperlink" Target="https://docs.unity3d.com/kr/2020.3/ScriptReference/SceneManagement.SceneManager-sceneLoade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9317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k.ac.kr/archives/19310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7BD6F2-A1F8-4C24-9949-0C7D456C05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3577" y="4271984"/>
            <a:ext cx="5278453" cy="568958"/>
          </a:xfrm>
        </p:spPr>
        <p:txBody>
          <a:bodyPr/>
          <a:lstStyle/>
          <a:p>
            <a:pPr algn="r"/>
            <a:r>
              <a:rPr lang="ko-KR" altLang="en-US" b="1" dirty="0"/>
              <a:t>청강문화산업대학교 게임콘텐츠스쿨</a:t>
            </a:r>
            <a:endParaRPr lang="en-US" altLang="ko-KR" b="1" dirty="0"/>
          </a:p>
          <a:p>
            <a:pPr algn="ctr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7B7FF9-20B5-4B02-AE1C-1E1FE97E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/>
              <a:t>게임엔진프로그래밍응용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9FE57-F84D-41DC-8ADC-D9F7AFA37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00" y="3429000"/>
            <a:ext cx="4557319" cy="4434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 2D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러너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C178AF-325A-4B49-92AA-BE4DFBC2A84B}"/>
              </a:ext>
            </a:extLst>
          </p:cNvPr>
          <p:cNvSpPr txBox="1">
            <a:spLocks/>
          </p:cNvSpPr>
          <p:nvPr/>
        </p:nvSpPr>
        <p:spPr>
          <a:xfrm>
            <a:off x="5988424" y="4840942"/>
            <a:ext cx="5493606" cy="56895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/>
              <a:t>반 경 진</a:t>
            </a:r>
          </a:p>
        </p:txBody>
      </p:sp>
    </p:spTree>
    <p:extLst>
      <p:ext uri="{BB962C8B-B14F-4D97-AF65-F5344CB8AC3E}">
        <p14:creationId xmlns:p14="http://schemas.microsoft.com/office/powerpoint/2010/main" val="179311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B28928-4EB6-4216-8C80-5760D33A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174126"/>
            <a:ext cx="5708239" cy="29290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396016-706D-4EBD-ACE5-A774E592A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539" y="2327334"/>
            <a:ext cx="5973936" cy="42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3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3DA00-A248-4193-B24F-D2E8C1CF534E}"/>
              </a:ext>
            </a:extLst>
          </p:cNvPr>
          <p:cNvSpPr txBox="1"/>
          <p:nvPr/>
        </p:nvSpPr>
        <p:spPr>
          <a:xfrm>
            <a:off x="241300" y="1027612"/>
            <a:ext cx="1153885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Rect</a:t>
            </a:r>
            <a:r>
              <a:rPr lang="en-US" altLang="ko-KR" sz="2400" b="1" dirty="0">
                <a:latin typeface="+mn-ea"/>
              </a:rPr>
              <a:t> Transform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Canvas </a:t>
            </a:r>
            <a:r>
              <a:rPr lang="ko-KR" altLang="en-US" sz="2000" dirty="0">
                <a:latin typeface="+mn-ea"/>
              </a:rPr>
              <a:t>게임 오브젝트의 가장 큰 차이점은 다른 게임 오브젝트에서 볼 수 있는 </a:t>
            </a:r>
            <a:r>
              <a:rPr lang="en-US" altLang="ko-KR" sz="2000" dirty="0">
                <a:latin typeface="+mn-ea"/>
              </a:rPr>
              <a:t>Transform </a:t>
            </a:r>
            <a:r>
              <a:rPr lang="ko-KR" altLang="en-US" sz="2000" dirty="0">
                <a:latin typeface="+mn-ea"/>
              </a:rPr>
              <a:t>대신에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 </a:t>
            </a:r>
            <a:r>
              <a:rPr lang="ko-KR" altLang="en-US" sz="2000" dirty="0">
                <a:latin typeface="+mn-ea"/>
              </a:rPr>
              <a:t>컴포넌트가 있다는 점입니다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</a:t>
            </a:r>
            <a:r>
              <a:rPr lang="ko-KR" altLang="en-US" sz="2000" dirty="0">
                <a:latin typeface="+mn-ea"/>
              </a:rPr>
              <a:t>은 역시 </a:t>
            </a:r>
            <a:r>
              <a:rPr lang="en-US" altLang="ko-KR" sz="2000" dirty="0">
                <a:latin typeface="+mn-ea"/>
              </a:rPr>
              <a:t>Transform</a:t>
            </a:r>
            <a:r>
              <a:rPr lang="ko-KR" altLang="en-US" sz="2000" dirty="0">
                <a:latin typeface="+mn-ea"/>
              </a:rPr>
              <a:t>에 해당하므로 스크립트에서 이를 </a:t>
            </a:r>
            <a:r>
              <a:rPr lang="en-US" altLang="ko-KR" sz="2000" dirty="0">
                <a:latin typeface="+mn-ea"/>
              </a:rPr>
              <a:t>Transform</a:t>
            </a:r>
            <a:r>
              <a:rPr lang="ko-KR" altLang="en-US" sz="2000" dirty="0">
                <a:latin typeface="+mn-ea"/>
              </a:rPr>
              <a:t>으로 활용할 수 있으나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추가적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데이터도 포함하고 있습니다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특수한 종류의 </a:t>
            </a:r>
            <a:r>
              <a:rPr lang="en-US" altLang="ko-KR" sz="2000" dirty="0">
                <a:latin typeface="+mn-ea"/>
              </a:rPr>
              <a:t>Transform</a:t>
            </a:r>
            <a:r>
              <a:rPr lang="ko-KR" altLang="en-US" sz="2000" dirty="0">
                <a:latin typeface="+mn-ea"/>
              </a:rPr>
              <a:t>으로 간주하시면 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 </a:t>
            </a:r>
            <a:r>
              <a:rPr lang="ko-KR" altLang="en-US" sz="2000" dirty="0">
                <a:latin typeface="+mn-ea"/>
              </a:rPr>
              <a:t>컴포넌트는 </a:t>
            </a:r>
            <a:r>
              <a:rPr lang="en-US" altLang="ko-KR" sz="2000" dirty="0">
                <a:latin typeface="+mn-ea"/>
              </a:rPr>
              <a:t>Transform </a:t>
            </a:r>
            <a:r>
              <a:rPr lang="ko-KR" altLang="en-US" sz="2000" dirty="0">
                <a:latin typeface="+mn-ea"/>
              </a:rPr>
              <a:t>컴포넌트의 </a:t>
            </a:r>
            <a:r>
              <a:rPr lang="en-US" altLang="ko-KR" sz="2000" dirty="0">
                <a:latin typeface="+mn-ea"/>
              </a:rPr>
              <a:t>2D </a:t>
            </a:r>
            <a:r>
              <a:rPr lang="ko-KR" altLang="en-US" sz="2000" dirty="0">
                <a:latin typeface="+mn-ea"/>
              </a:rPr>
              <a:t>레이아웃 버전입니다</a:t>
            </a:r>
            <a:r>
              <a:rPr lang="en-US" altLang="ko-KR" sz="2000" dirty="0">
                <a:latin typeface="+mn-ea"/>
              </a:rPr>
              <a:t>. Transform</a:t>
            </a:r>
            <a:r>
              <a:rPr lang="ko-KR" altLang="en-US" sz="2000" dirty="0">
                <a:latin typeface="+mn-ea"/>
              </a:rPr>
              <a:t>은 포인트 하나를 나타내지만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요소를 안에 넣을 수 있는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ko-KR" altLang="en-US" sz="2000" dirty="0">
                <a:latin typeface="+mn-ea"/>
              </a:rPr>
              <a:t>을 나타냅니다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</a:t>
            </a:r>
            <a:r>
              <a:rPr lang="ko-KR" altLang="en-US" sz="2000" dirty="0">
                <a:latin typeface="+mn-ea"/>
              </a:rPr>
              <a:t>의 상위 컴포넌트도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</a:t>
            </a:r>
            <a:r>
              <a:rPr lang="ko-KR" altLang="en-US" sz="2000" dirty="0">
                <a:latin typeface="+mn-ea"/>
              </a:rPr>
              <a:t>인 경우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</a:t>
            </a:r>
            <a:r>
              <a:rPr lang="ko-KR" altLang="en-US" sz="2000" dirty="0">
                <a:latin typeface="+mn-ea"/>
              </a:rPr>
              <a:t>이 상위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ko-KR" altLang="en-US" sz="2000" dirty="0">
                <a:latin typeface="+mn-ea"/>
              </a:rPr>
              <a:t>에 대한 상대적인 포지션과 크기도 지정할 수 있습니다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일부 </a:t>
            </a:r>
            <a:r>
              <a:rPr lang="en-US" altLang="ko-KR" sz="2000" dirty="0" err="1">
                <a:latin typeface="+mn-ea"/>
              </a:rPr>
              <a:t>RectTransform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계산은 프레임 전체에서 수행된 최신 변경 사항이 반영되도록 하기 위해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 err="1">
                <a:latin typeface="+mn-ea"/>
              </a:rPr>
              <a:t>버텍스를</a:t>
            </a:r>
            <a:r>
              <a:rPr lang="ko-KR" altLang="en-US" sz="2000" dirty="0">
                <a:latin typeface="+mn-ea"/>
              </a:rPr>
              <a:t> 계산하기 직전 프레임 끝에서 수행됩니다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따라서 첫 </a:t>
            </a:r>
            <a:r>
              <a:rPr lang="en-US" altLang="ko-KR" sz="2000" dirty="0">
                <a:latin typeface="+mn-ea"/>
              </a:rPr>
              <a:t>Start() </a:t>
            </a:r>
            <a:r>
              <a:rPr lang="ko-KR" altLang="en-US" sz="2000" dirty="0" err="1">
                <a:latin typeface="+mn-ea"/>
              </a:rPr>
              <a:t>콜백과</a:t>
            </a:r>
            <a:r>
              <a:rPr lang="ko-KR" altLang="en-US" sz="2000" dirty="0">
                <a:latin typeface="+mn-ea"/>
              </a:rPr>
              <a:t> 첫 </a:t>
            </a:r>
            <a:r>
              <a:rPr lang="en-US" altLang="ko-KR" sz="2000" dirty="0">
                <a:latin typeface="+mn-ea"/>
              </a:rPr>
              <a:t>Update() </a:t>
            </a:r>
            <a:r>
              <a:rPr lang="ko-KR" altLang="en-US" sz="2000" dirty="0" err="1">
                <a:latin typeface="+mn-ea"/>
              </a:rPr>
              <a:t>콜백에서는</a:t>
            </a:r>
            <a:r>
              <a:rPr lang="ko-KR" altLang="en-US" sz="2000" dirty="0">
                <a:latin typeface="+mn-ea"/>
              </a:rPr>
              <a:t> 아직 계산되지 않은 상태입니다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 문제는 </a:t>
            </a:r>
            <a:r>
              <a:rPr lang="en-US" altLang="ko-KR" sz="2000" dirty="0">
                <a:latin typeface="+mn-ea"/>
              </a:rPr>
              <a:t>Start() </a:t>
            </a:r>
            <a:r>
              <a:rPr lang="ko-KR" altLang="en-US" sz="2000" dirty="0" err="1">
                <a:latin typeface="+mn-ea"/>
              </a:rPr>
              <a:t>콜백을</a:t>
            </a:r>
            <a:r>
              <a:rPr lang="ko-KR" altLang="en-US" sz="2000" dirty="0">
                <a:latin typeface="+mn-ea"/>
              </a:rPr>
              <a:t> 만들고 여기에 </a:t>
            </a:r>
            <a:r>
              <a:rPr lang="en-US" altLang="ko-KR" sz="2000" dirty="0" err="1">
                <a:latin typeface="+mn-ea"/>
              </a:rPr>
              <a:t>Canvas.ForceUpdateCanvases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>
                <a:latin typeface="+mn-ea"/>
              </a:rPr>
              <a:t>메서드를 추가하여 우회할 수 있습니다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그러면 캔버스가 프레임 끝에서 업데이트되지 않고 메서드가 호출될 때 업데이트됩니다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133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DC02F-1642-4514-96D1-0F7928D5DB1E}"/>
              </a:ext>
            </a:extLst>
          </p:cNvPr>
          <p:cNvSpPr txBox="1"/>
          <p:nvPr/>
        </p:nvSpPr>
        <p:spPr>
          <a:xfrm>
            <a:off x="241300" y="1027612"/>
            <a:ext cx="11538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Rect</a:t>
            </a:r>
            <a:r>
              <a:rPr lang="en-US" altLang="ko-KR" sz="2400" b="1" dirty="0">
                <a:latin typeface="+mn-ea"/>
              </a:rPr>
              <a:t> Transform Properties</a:t>
            </a: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61E507B-C448-4920-8323-E5C5299B2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96016"/>
              </p:ext>
            </p:extLst>
          </p:nvPr>
        </p:nvGraphicFramePr>
        <p:xfrm>
          <a:off x="676894" y="1566221"/>
          <a:ext cx="10695543" cy="4761576"/>
        </p:xfrm>
        <a:graphic>
          <a:graphicData uri="http://schemas.openxmlformats.org/drawingml/2006/table">
            <a:tbl>
              <a:tblPr/>
              <a:tblGrid>
                <a:gridCol w="3237841">
                  <a:extLst>
                    <a:ext uri="{9D8B030D-6E8A-4147-A177-3AD203B41FA5}">
                      <a16:colId xmlns:a16="http://schemas.microsoft.com/office/drawing/2014/main" val="973103747"/>
                    </a:ext>
                  </a:extLst>
                </a:gridCol>
                <a:gridCol w="7457702">
                  <a:extLst>
                    <a:ext uri="{9D8B030D-6E8A-4147-A177-3AD203B41FA5}">
                      <a16:colId xmlns:a16="http://schemas.microsoft.com/office/drawing/2014/main" val="4258839927"/>
                    </a:ext>
                  </a:extLst>
                </a:gridCol>
              </a:tblGrid>
              <a:tr h="3045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Pos (X, Y, Z)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>
                          <a:effectLst/>
                        </a:rPr>
                        <a:t>앵커를 기준으로 한 사각형의 피벗 포인트 포지션입니다</a:t>
                      </a:r>
                      <a:r>
                        <a:rPr lang="en-US" altLang="ko-KR" sz="2000">
                          <a:effectLst/>
                        </a:rPr>
                        <a:t>. </a:t>
                      </a:r>
                      <a:r>
                        <a:rPr lang="ko-KR" altLang="en-US" sz="2000">
                          <a:effectLst/>
                        </a:rPr>
                        <a:t>피벗 포인트 주변으로 사각형이 회전합니다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17956"/>
                  </a:ext>
                </a:extLst>
              </a:tr>
              <a:tr h="1225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Width/Height</a:t>
                      </a:r>
                      <a:endParaRPr lang="en-US" sz="200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>
                          <a:effectLst/>
                        </a:rPr>
                        <a:t>직사각형의 너비와 높이입니다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55749"/>
                  </a:ext>
                </a:extLst>
              </a:tr>
              <a:tr h="85055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Left, Top, Right, Bottom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 dirty="0">
                          <a:effectLst/>
                        </a:rPr>
                        <a:t>앵커를 기준으로 한 사각형 에지의 상대적인 포지션으로</a:t>
                      </a:r>
                      <a:r>
                        <a:rPr lang="en-US" altLang="ko-KR" sz="2000" dirty="0"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effectLst/>
                        </a:rPr>
                        <a:t>앵커에 의해 정의되는 사각형 안의 패딩이라고 생각할 수 있습니다</a:t>
                      </a:r>
                      <a:r>
                        <a:rPr lang="en-US" altLang="ko-KR" sz="2000" dirty="0">
                          <a:effectLst/>
                        </a:rPr>
                        <a:t>. </a:t>
                      </a:r>
                      <a:r>
                        <a:rPr lang="ko-KR" altLang="en-US" sz="2000" dirty="0">
                          <a:effectLst/>
                        </a:rPr>
                        <a:t>앵커가 분리된 경우에 </a:t>
                      </a:r>
                      <a:r>
                        <a:rPr lang="en-US" altLang="ko-KR" sz="2000" i="1" dirty="0">
                          <a:effectLst/>
                        </a:rPr>
                        <a:t>Pos</a:t>
                      </a:r>
                      <a:r>
                        <a:rPr lang="ko-KR" altLang="en-US" sz="2000" dirty="0">
                          <a:effectLst/>
                        </a:rPr>
                        <a:t> 와 </a:t>
                      </a:r>
                      <a:r>
                        <a:rPr lang="en-US" altLang="ko-KR" sz="2000" i="1" dirty="0">
                          <a:effectLst/>
                        </a:rPr>
                        <a:t>Width/Height</a:t>
                      </a:r>
                      <a:r>
                        <a:rPr lang="ko-KR" altLang="en-US" sz="2000" dirty="0">
                          <a:effectLst/>
                        </a:rPr>
                        <a:t> 대신 표시됩니다</a:t>
                      </a:r>
                      <a:r>
                        <a:rPr lang="en-US" altLang="ko-KR" sz="2000" dirty="0">
                          <a:effectLst/>
                        </a:rPr>
                        <a:t>(</a:t>
                      </a:r>
                      <a:r>
                        <a:rPr lang="ko-KR" altLang="en-US" sz="2000" dirty="0">
                          <a:effectLst/>
                        </a:rPr>
                        <a:t>아래 참조</a:t>
                      </a:r>
                      <a:r>
                        <a:rPr lang="en-US" altLang="ko-KR" sz="2000" dirty="0">
                          <a:effectLst/>
                        </a:rPr>
                        <a:t>). </a:t>
                      </a:r>
                      <a:r>
                        <a:rPr lang="ko-KR" altLang="en-US" sz="2000" dirty="0">
                          <a:effectLst/>
                        </a:rPr>
                        <a:t>이 옵션에 액세스하려면 </a:t>
                      </a:r>
                      <a:r>
                        <a:rPr lang="en-US" altLang="ko-KR" sz="2000" dirty="0" err="1">
                          <a:effectLst/>
                        </a:rPr>
                        <a:t>RectTransform</a:t>
                      </a:r>
                      <a:r>
                        <a:rPr lang="en-US" altLang="ko-KR" sz="2000" dirty="0">
                          <a:effectLst/>
                        </a:rPr>
                        <a:t> </a:t>
                      </a:r>
                      <a:r>
                        <a:rPr lang="ko-KR" altLang="en-US" sz="2000" dirty="0">
                          <a:effectLst/>
                        </a:rPr>
                        <a:t>컴포넌트 왼쪽 상단에 있는 </a:t>
                      </a:r>
                      <a:r>
                        <a:rPr lang="en-US" altLang="ko-KR" sz="2000" dirty="0">
                          <a:effectLst/>
                        </a:rPr>
                        <a:t>Anchor Presets </a:t>
                      </a:r>
                      <a:r>
                        <a:rPr lang="ko-KR" altLang="en-US" sz="2000" dirty="0">
                          <a:effectLst/>
                        </a:rPr>
                        <a:t>상자를 클릭하십시오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087297"/>
                  </a:ext>
                </a:extLst>
              </a:tr>
              <a:tr h="21358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Anchors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>
                          <a:effectLst/>
                        </a:rPr>
                        <a:t>사각형 왼쪽 하단 모서리와 오른쪽 상단 모서리의 앵커 포인트입니다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73047"/>
                  </a:ext>
                </a:extLst>
              </a:tr>
              <a:tr h="57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        </a:t>
                      </a:r>
                      <a:r>
                        <a:rPr lang="en-US" sz="2000" b="1" dirty="0">
                          <a:effectLst/>
                        </a:rPr>
                        <a:t>Min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 dirty="0">
                          <a:effectLst/>
                        </a:rPr>
                        <a:t>상위 사각형 크기의 일부로 정의되는 사각형 왼쪽 하단 모서리의 앵커 포인트입니다</a:t>
                      </a:r>
                      <a:r>
                        <a:rPr lang="en-US" altLang="ko-KR" sz="2000" dirty="0">
                          <a:effectLst/>
                        </a:rPr>
                        <a:t>. 0,0</a:t>
                      </a:r>
                      <a:r>
                        <a:rPr lang="ko-KR" altLang="en-US" sz="2000" dirty="0">
                          <a:effectLst/>
                        </a:rPr>
                        <a:t>은 상위 사각형 왼쪽 하단 모서리의 앵커에 해당하고 </a:t>
                      </a:r>
                      <a:r>
                        <a:rPr lang="en-US" altLang="ko-KR" sz="2000" dirty="0">
                          <a:effectLst/>
                        </a:rPr>
                        <a:t>1,1</a:t>
                      </a:r>
                      <a:r>
                        <a:rPr lang="ko-KR" altLang="en-US" sz="2000" dirty="0">
                          <a:effectLst/>
                        </a:rPr>
                        <a:t>은 상위 사각형 오른쪽 상단 모서리의 앵커에 해당합니다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17302"/>
                  </a:ext>
                </a:extLst>
              </a:tr>
              <a:tr h="57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        </a:t>
                      </a:r>
                      <a:r>
                        <a:rPr lang="en-US" sz="2000" b="1" dirty="0">
                          <a:effectLst/>
                        </a:rPr>
                        <a:t>Max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 dirty="0">
                          <a:effectLst/>
                        </a:rPr>
                        <a:t>상위 사각형 크기의 일부로 정의되는 사각형 오른쪽 상단 모서리의 앵커 포인트입니다</a:t>
                      </a:r>
                      <a:r>
                        <a:rPr lang="en-US" altLang="ko-KR" sz="2000" dirty="0">
                          <a:effectLst/>
                        </a:rPr>
                        <a:t>. 0,0</a:t>
                      </a:r>
                      <a:r>
                        <a:rPr lang="ko-KR" altLang="en-US" sz="2000" dirty="0">
                          <a:effectLst/>
                        </a:rPr>
                        <a:t>은 상위 사각형 왼쪽 하단 모서리의 앵커에 해당하고 </a:t>
                      </a:r>
                      <a:r>
                        <a:rPr lang="en-US" altLang="ko-KR" sz="2000" dirty="0">
                          <a:effectLst/>
                        </a:rPr>
                        <a:t>1,1</a:t>
                      </a:r>
                      <a:r>
                        <a:rPr lang="ko-KR" altLang="en-US" sz="2000" dirty="0">
                          <a:effectLst/>
                        </a:rPr>
                        <a:t>은 상위 사각형 오른쪽 상단 모서리의 앵커에 해당합니다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08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7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DC02F-1642-4514-96D1-0F7928D5DB1E}"/>
              </a:ext>
            </a:extLst>
          </p:cNvPr>
          <p:cNvSpPr txBox="1"/>
          <p:nvPr/>
        </p:nvSpPr>
        <p:spPr>
          <a:xfrm>
            <a:off x="241300" y="1027612"/>
            <a:ext cx="11538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Rect</a:t>
            </a:r>
            <a:r>
              <a:rPr lang="en-US" altLang="ko-KR" sz="2400" b="1" dirty="0">
                <a:latin typeface="+mn-ea"/>
              </a:rPr>
              <a:t> Transform Properties</a:t>
            </a: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134E996-946D-449D-87CA-1F4250234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22315"/>
              </p:ext>
            </p:extLst>
          </p:nvPr>
        </p:nvGraphicFramePr>
        <p:xfrm>
          <a:off x="629392" y="1591444"/>
          <a:ext cx="11025556" cy="2901180"/>
        </p:xfrm>
        <a:graphic>
          <a:graphicData uri="http://schemas.openxmlformats.org/drawingml/2006/table">
            <a:tbl>
              <a:tblPr/>
              <a:tblGrid>
                <a:gridCol w="2086903">
                  <a:extLst>
                    <a:ext uri="{9D8B030D-6E8A-4147-A177-3AD203B41FA5}">
                      <a16:colId xmlns:a16="http://schemas.microsoft.com/office/drawing/2014/main" val="1291194469"/>
                    </a:ext>
                  </a:extLst>
                </a:gridCol>
                <a:gridCol w="8938653">
                  <a:extLst>
                    <a:ext uri="{9D8B030D-6E8A-4147-A177-3AD203B41FA5}">
                      <a16:colId xmlns:a16="http://schemas.microsoft.com/office/drawing/2014/main" val="555800044"/>
                    </a:ext>
                  </a:extLst>
                </a:gridCol>
              </a:tblGrid>
              <a:tr h="48657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Pivot</a:t>
                      </a:r>
                      <a:endParaRPr lang="en-US" sz="200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 dirty="0">
                          <a:effectLst/>
                        </a:rPr>
                        <a:t>피벗 포인트 주위로 사각형이 회전하며</a:t>
                      </a:r>
                      <a:r>
                        <a:rPr lang="en-US" altLang="ko-KR" sz="2000" dirty="0"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effectLst/>
                        </a:rPr>
                        <a:t>사각형 자체 크기의 일부로 정의됩니다</a:t>
                      </a:r>
                      <a:r>
                        <a:rPr lang="en-US" altLang="ko-KR" sz="2000" dirty="0">
                          <a:effectLst/>
                        </a:rPr>
                        <a:t>. 0,0</a:t>
                      </a:r>
                      <a:r>
                        <a:rPr lang="ko-KR" altLang="en-US" sz="2000" dirty="0">
                          <a:effectLst/>
                        </a:rPr>
                        <a:t>은 왼쪽 하단 모서리에 해당하고 </a:t>
                      </a:r>
                      <a:r>
                        <a:rPr lang="en-US" altLang="ko-KR" sz="2000" dirty="0">
                          <a:effectLst/>
                        </a:rPr>
                        <a:t>1,1</a:t>
                      </a:r>
                      <a:r>
                        <a:rPr lang="ko-KR" altLang="en-US" sz="2000" dirty="0">
                          <a:effectLst/>
                        </a:rPr>
                        <a:t>은 오른쪽 상단 모서리에 해당합니다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411659"/>
                  </a:ext>
                </a:extLst>
              </a:tr>
              <a:tr h="3045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Rotation</a:t>
                      </a:r>
                      <a:endParaRPr lang="en-US" sz="200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2000">
                          <a:effectLst/>
                        </a:rPr>
                        <a:t>X, Y </a:t>
                      </a:r>
                      <a:r>
                        <a:rPr lang="ko-KR" altLang="en-US" sz="2000">
                          <a:effectLst/>
                        </a:rPr>
                        <a:t>및 </a:t>
                      </a:r>
                      <a:r>
                        <a:rPr lang="en-US" altLang="ko-KR" sz="2000">
                          <a:effectLst/>
                        </a:rPr>
                        <a:t>Z </a:t>
                      </a:r>
                      <a:r>
                        <a:rPr lang="ko-KR" altLang="en-US" sz="2000">
                          <a:effectLst/>
                        </a:rPr>
                        <a:t>축을 따라 피벗 포인트를 중심으로 회전하는 오브젝트의 회전 각도</a:t>
                      </a:r>
                      <a:r>
                        <a:rPr lang="en-US" altLang="ko-KR" sz="2000">
                          <a:effectLst/>
                        </a:rPr>
                        <a:t>(˚ </a:t>
                      </a:r>
                      <a:r>
                        <a:rPr lang="ko-KR" altLang="en-US" sz="2000">
                          <a:effectLst/>
                        </a:rPr>
                        <a:t>단위</a:t>
                      </a:r>
                      <a:r>
                        <a:rPr lang="en-US" altLang="ko-KR" sz="2000">
                          <a:effectLst/>
                        </a:rPr>
                        <a:t>)</a:t>
                      </a:r>
                      <a:r>
                        <a:rPr lang="ko-KR" altLang="en-US" sz="2000">
                          <a:effectLst/>
                        </a:rPr>
                        <a:t>입니다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41820"/>
                  </a:ext>
                </a:extLst>
              </a:tr>
              <a:tr h="21358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Scale</a:t>
                      </a:r>
                      <a:endParaRPr lang="en-US" sz="200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2000">
                          <a:effectLst/>
                        </a:rPr>
                        <a:t>X, Y </a:t>
                      </a:r>
                      <a:r>
                        <a:rPr lang="ko-KR" altLang="en-US" sz="2000">
                          <a:effectLst/>
                        </a:rPr>
                        <a:t>및 </a:t>
                      </a:r>
                      <a:r>
                        <a:rPr lang="en-US" altLang="ko-KR" sz="2000">
                          <a:effectLst/>
                        </a:rPr>
                        <a:t>Z </a:t>
                      </a:r>
                      <a:r>
                        <a:rPr lang="ko-KR" altLang="en-US" sz="2000">
                          <a:effectLst/>
                        </a:rPr>
                        <a:t>차원에서 오브젝트에 적용되는 스케일 팩터입니다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81201"/>
                  </a:ext>
                </a:extLst>
              </a:tr>
              <a:tr h="3045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Blueprint Mode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 dirty="0">
                          <a:effectLst/>
                        </a:rPr>
                        <a:t>회전되고 </a:t>
                      </a:r>
                      <a:r>
                        <a:rPr lang="ko-KR" altLang="en-US" sz="2000" dirty="0" err="1">
                          <a:effectLst/>
                        </a:rPr>
                        <a:t>스케일되지</a:t>
                      </a:r>
                      <a:r>
                        <a:rPr lang="ko-KR" altLang="en-US" sz="2000" dirty="0">
                          <a:effectLst/>
                        </a:rPr>
                        <a:t> 않는 것처럼 </a:t>
                      </a:r>
                      <a:r>
                        <a:rPr lang="en-US" altLang="ko-KR" sz="2000" dirty="0" err="1">
                          <a:effectLst/>
                        </a:rPr>
                        <a:t>RectTransform</a:t>
                      </a:r>
                      <a:r>
                        <a:rPr lang="ko-KR" altLang="en-US" sz="2000" dirty="0">
                          <a:effectLst/>
                        </a:rPr>
                        <a:t>을 편집합니다</a:t>
                      </a:r>
                      <a:r>
                        <a:rPr lang="en-US" altLang="ko-KR" sz="2000" dirty="0">
                          <a:effectLst/>
                        </a:rPr>
                        <a:t>. </a:t>
                      </a:r>
                      <a:r>
                        <a:rPr lang="ko-KR" altLang="en-US" sz="2000" dirty="0">
                          <a:effectLst/>
                        </a:rPr>
                        <a:t>이 경우 </a:t>
                      </a:r>
                      <a:r>
                        <a:rPr lang="ko-KR" altLang="en-US" sz="2000" dirty="0" err="1">
                          <a:effectLst/>
                        </a:rPr>
                        <a:t>스내핑도</a:t>
                      </a:r>
                      <a:r>
                        <a:rPr lang="ko-KR" altLang="en-US" sz="2000" dirty="0">
                          <a:effectLst/>
                        </a:rPr>
                        <a:t> 활성화됩니다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3070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Raw Edit Mode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 dirty="0">
                          <a:effectLst/>
                        </a:rPr>
                        <a:t>활성화된 경우 피벗 및 앵커 값을 편집하면 사각형이 한 자리에 머무르도록 사각형의 포지션과 크기를 반대로 조정하지 않습니다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608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F4CB1300-39A4-4663-B5C8-689B33AD6B38}"/>
              </a:ext>
            </a:extLst>
          </p:cNvPr>
          <p:cNvGrpSpPr/>
          <p:nvPr/>
        </p:nvGrpSpPr>
        <p:grpSpPr>
          <a:xfrm>
            <a:off x="2215923" y="4611488"/>
            <a:ext cx="8220096" cy="1874455"/>
            <a:chOff x="2180297" y="4706281"/>
            <a:chExt cx="8220096" cy="187445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D5B4985-1F63-4236-9E6A-5B046BE4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0297" y="4711148"/>
              <a:ext cx="3915703" cy="186958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3802D97-F503-483C-AA87-335C5393C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690" y="4706281"/>
              <a:ext cx="3915703" cy="187445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D96ADB-2936-462A-A23A-F641346A29F4}"/>
                </a:ext>
              </a:extLst>
            </p:cNvPr>
            <p:cNvSpPr/>
            <p:nvPr/>
          </p:nvSpPr>
          <p:spPr>
            <a:xfrm>
              <a:off x="5605153" y="5296395"/>
              <a:ext cx="308759" cy="2277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7B7C16-CA18-4BD4-9764-09BBC469643C}"/>
                </a:ext>
              </a:extLst>
            </p:cNvPr>
            <p:cNvSpPr/>
            <p:nvPr/>
          </p:nvSpPr>
          <p:spPr>
            <a:xfrm>
              <a:off x="10153403" y="5296395"/>
              <a:ext cx="246990" cy="2277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701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8EEF4F-5DE2-4DB8-9478-93C7D1569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706" y="1765033"/>
            <a:ext cx="9866693" cy="39898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86431C-4F0D-4C08-9194-4AF4E2752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41" y="1246777"/>
            <a:ext cx="218152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8CEDE6-0354-492B-AB6C-F711899C9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14"/>
          <a:stretch/>
        </p:blipFill>
        <p:spPr>
          <a:xfrm>
            <a:off x="1617719" y="1145291"/>
            <a:ext cx="4010585" cy="1790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DD186B-845C-41FE-B578-CA48ACAC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12" y="3035340"/>
            <a:ext cx="4010491" cy="34350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180594-60E4-4520-88B0-5484B8F77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690" y="1145291"/>
            <a:ext cx="3982006" cy="1790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E674EB-B44F-4C96-B7CD-05F7212E97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08"/>
          <a:stretch/>
        </p:blipFill>
        <p:spPr>
          <a:xfrm>
            <a:off x="6484690" y="3029578"/>
            <a:ext cx="4010491" cy="34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4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AACB8-49AF-4D5D-85A3-9996FA893F79}"/>
              </a:ext>
            </a:extLst>
          </p:cNvPr>
          <p:cNvSpPr txBox="1"/>
          <p:nvPr/>
        </p:nvSpPr>
        <p:spPr>
          <a:xfrm>
            <a:off x="241300" y="1027612"/>
            <a:ext cx="115388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Render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b="1" dirty="0">
                <a:latin typeface="+mn-ea"/>
              </a:rPr>
              <a:t>Screen Space – Overlay</a:t>
            </a:r>
          </a:p>
          <a:p>
            <a:pPr lvl="2"/>
            <a:r>
              <a:rPr lang="ko-KR" altLang="en-US" sz="2000" dirty="0">
                <a:latin typeface="+mn-ea"/>
              </a:rPr>
              <a:t>기본 모드로</a:t>
            </a:r>
            <a:r>
              <a:rPr lang="en-US" altLang="ko-KR" sz="2000" dirty="0">
                <a:latin typeface="+mn-ea"/>
              </a:rPr>
              <a:t>, Unity</a:t>
            </a:r>
            <a:r>
              <a:rPr lang="ko-KR" altLang="en-US" sz="2000" dirty="0">
                <a:latin typeface="+mn-ea"/>
              </a:rPr>
              <a:t>에서 </a:t>
            </a:r>
            <a:r>
              <a:rPr lang="en-US" altLang="ko-KR" sz="2000" dirty="0">
                <a:latin typeface="+mn-ea"/>
              </a:rPr>
              <a:t>UI</a:t>
            </a:r>
            <a:r>
              <a:rPr lang="ko-KR" altLang="en-US" sz="2000" dirty="0">
                <a:latin typeface="+mn-ea"/>
              </a:rPr>
              <a:t>를 항상 게임 위에 표시합니다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정보를 제공하려면 </a:t>
            </a:r>
            <a:r>
              <a:rPr lang="en-US" altLang="ko-KR" sz="2000" dirty="0">
                <a:latin typeface="+mn-ea"/>
              </a:rPr>
              <a:t>UI</a:t>
            </a:r>
            <a:r>
              <a:rPr lang="ko-KR" altLang="en-US" sz="2000" dirty="0">
                <a:latin typeface="+mn-ea"/>
              </a:rPr>
              <a:t>를 항상 위에 표시하는 편이 효과적이므로 대부분의 애플리케이션에서 이 모드를 사용합니다</a:t>
            </a:r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b="1" dirty="0">
                <a:latin typeface="+mn-ea"/>
              </a:rPr>
              <a:t>Screen Space – Camera</a:t>
            </a:r>
          </a:p>
          <a:p>
            <a:pPr lvl="2"/>
            <a:r>
              <a:rPr lang="ko-KR" altLang="en-US" sz="2000" dirty="0">
                <a:latin typeface="+mn-ea"/>
              </a:rPr>
              <a:t>카메라와 정렬을 이룬 평면 위에 </a:t>
            </a:r>
            <a:r>
              <a:rPr lang="en-US" altLang="ko-KR" sz="2000" dirty="0">
                <a:latin typeface="+mn-ea"/>
              </a:rPr>
              <a:t>UI</a:t>
            </a:r>
            <a:r>
              <a:rPr lang="ko-KR" altLang="en-US" sz="2000" dirty="0">
                <a:latin typeface="+mn-ea"/>
              </a:rPr>
              <a:t>를 표시합니다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평면의 크기는 항상 화면을 가득 채우도록 지정되므로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카메라를 움직이면 평면도 카메라를 따라 움직이면서 </a:t>
            </a:r>
            <a:r>
              <a:rPr lang="en-US" altLang="ko-KR" sz="2000" dirty="0">
                <a:latin typeface="+mn-ea"/>
              </a:rPr>
              <a:t>Overlay</a:t>
            </a:r>
            <a:r>
              <a:rPr lang="ko-KR" altLang="en-US" sz="2000" dirty="0">
                <a:latin typeface="+mn-ea"/>
              </a:rPr>
              <a:t>와 동일하게 나타납니다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하지만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평면은 화면의 위가 아니라 월드 안에 그려지므로 월드의 오브젝트가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위에 그려질 수 있습니다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b="1" dirty="0">
                <a:latin typeface="+mn-ea"/>
              </a:rPr>
              <a:t>World Space</a:t>
            </a:r>
          </a:p>
          <a:p>
            <a:pPr lvl="2"/>
            <a:r>
              <a:rPr lang="ko-KR" altLang="en-US" sz="2000" dirty="0">
                <a:latin typeface="+mn-ea"/>
              </a:rPr>
              <a:t>월드 안 임의의 위치에 평면을 그립니다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예를 들어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이 평면은 게임 내 컴퓨터의 화면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월 등으로 사용하거나 캐릭터의 전면에서도 사용할 수 있습니다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거리가 멀어질수록 </a:t>
            </a:r>
            <a:r>
              <a:rPr lang="en-US" altLang="ko-KR" sz="2000" dirty="0">
                <a:latin typeface="+mn-ea"/>
              </a:rPr>
              <a:t>UI</a:t>
            </a:r>
            <a:r>
              <a:rPr lang="ko-KR" altLang="en-US" sz="2000" dirty="0">
                <a:latin typeface="+mn-ea"/>
              </a:rPr>
              <a:t>의 크기가 작아지므로 </a:t>
            </a:r>
            <a:r>
              <a:rPr lang="en-US" altLang="ko-KR" sz="2000" dirty="0">
                <a:latin typeface="+mn-ea"/>
              </a:rPr>
              <a:t>3D </a:t>
            </a:r>
            <a:r>
              <a:rPr lang="ko-KR" altLang="en-US" sz="2000" dirty="0">
                <a:latin typeface="+mn-ea"/>
              </a:rPr>
              <a:t>게임에서 더욱 유용한 모드입니다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89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AACB8-49AF-4D5D-85A3-9996FA893F79}"/>
              </a:ext>
            </a:extLst>
          </p:cNvPr>
          <p:cNvSpPr txBox="1"/>
          <p:nvPr/>
        </p:nvSpPr>
        <p:spPr>
          <a:xfrm>
            <a:off x="241300" y="1027612"/>
            <a:ext cx="1153885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Canvas Scaler</a:t>
            </a:r>
          </a:p>
          <a:p>
            <a:pPr lvl="1"/>
            <a:r>
              <a:rPr lang="ko-KR" altLang="en-US" dirty="0">
                <a:latin typeface="+mn-ea"/>
              </a:rPr>
              <a:t>화면 크기의 변화에 따른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의 확장 방식을 정의합니다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게임을 실행하는 플레이어에 따라 해상도는 </a:t>
            </a:r>
            <a:r>
              <a:rPr lang="en-US" altLang="ko-KR" dirty="0">
                <a:latin typeface="+mn-ea"/>
              </a:rPr>
              <a:t>800x600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1920x1080</a:t>
            </a:r>
            <a:r>
              <a:rPr lang="ko-KR" altLang="en-US" dirty="0">
                <a:latin typeface="+mn-ea"/>
              </a:rPr>
              <a:t>으로 맞출 수 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모바일 앱에서는 가로 또는 세로 모드를 사용할 수 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이러한 모든 옵션마다 서로 다른 화면 크기와 비율을 적용해야 합니다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b="1" dirty="0">
                <a:latin typeface="+mn-ea"/>
              </a:rPr>
              <a:t>Constant Size(Pixel </a:t>
            </a:r>
            <a:r>
              <a:rPr lang="ko-KR" altLang="en-US" sz="2000" b="1" dirty="0">
                <a:latin typeface="+mn-ea"/>
              </a:rPr>
              <a:t>또는 </a:t>
            </a:r>
            <a:r>
              <a:rPr lang="en-US" altLang="ko-KR" sz="2000" b="1" dirty="0">
                <a:latin typeface="+mn-ea"/>
              </a:rPr>
              <a:t>Physical)</a:t>
            </a:r>
          </a:p>
          <a:p>
            <a:pPr lvl="2"/>
            <a:r>
              <a:rPr lang="ko-KR" altLang="en-US" dirty="0">
                <a:latin typeface="+mn-ea"/>
              </a:rPr>
              <a:t>화면의 크기나 형태와 관계없이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가 동일한 크기를 유지합니다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어떤 </a:t>
            </a:r>
            <a:r>
              <a:rPr lang="ko-KR" altLang="en-US" dirty="0" err="1">
                <a:latin typeface="+mn-ea"/>
              </a:rPr>
              <a:t>화면에서든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를 읽을 수 있지만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화면이 작을수록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가 비교적 더 많은 공간을 차지하게 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화면이 너무 작으면 여러 요소가 </a:t>
            </a:r>
            <a:r>
              <a:rPr lang="ko-KR" altLang="en-US" dirty="0" err="1">
                <a:latin typeface="+mn-ea"/>
              </a:rPr>
              <a:t>오버랩될</a:t>
            </a:r>
            <a:r>
              <a:rPr lang="ko-KR" altLang="en-US" dirty="0">
                <a:latin typeface="+mn-ea"/>
              </a:rPr>
              <a:t> 수 없습니다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b="1" dirty="0">
                <a:latin typeface="+mn-ea"/>
              </a:rPr>
              <a:t>Scale with Screen Size</a:t>
            </a:r>
          </a:p>
          <a:p>
            <a:pPr lvl="2"/>
            <a:r>
              <a:rPr lang="ko-KR" altLang="en-US" dirty="0">
                <a:latin typeface="+mn-ea"/>
              </a:rPr>
              <a:t>사용자가 레퍼런스 해상도</a:t>
            </a:r>
            <a:r>
              <a:rPr lang="en-US" altLang="ko-KR" dirty="0">
                <a:latin typeface="+mn-ea"/>
              </a:rPr>
              <a:t>(Reference Resolution)</a:t>
            </a:r>
            <a:r>
              <a:rPr lang="ko-KR" altLang="en-US" dirty="0">
                <a:latin typeface="+mn-ea"/>
              </a:rPr>
              <a:t>로 설정한 화면 크기에 따라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가 확장됩니다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2"/>
            <a:r>
              <a:rPr lang="ko-KR" altLang="en-US" dirty="0">
                <a:latin typeface="+mn-ea"/>
              </a:rPr>
              <a:t>예를 들어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레퍼런스 해상도를 </a:t>
            </a:r>
            <a:r>
              <a:rPr lang="en-US" altLang="ko-KR" dirty="0">
                <a:latin typeface="+mn-ea"/>
              </a:rPr>
              <a:t>800x600</a:t>
            </a:r>
            <a:r>
              <a:rPr lang="ko-KR" altLang="en-US" dirty="0">
                <a:latin typeface="+mn-ea"/>
              </a:rPr>
              <a:t>으로 설정하고 화면 너비가 </a:t>
            </a:r>
            <a:r>
              <a:rPr lang="en-US" altLang="ko-KR" dirty="0">
                <a:latin typeface="+mn-ea"/>
              </a:rPr>
              <a:t>1600</a:t>
            </a:r>
            <a:r>
              <a:rPr lang="ko-KR" altLang="en-US" dirty="0">
                <a:latin typeface="+mn-ea"/>
              </a:rPr>
              <a:t>픽셀인 경우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는 두 배 더 크게 확장됩니다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이와 같이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는 화면 크기와 관계 없이 화면에서 항상 동일한 비율을 차지합니다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2"/>
            <a:r>
              <a:rPr lang="ko-KR" altLang="en-US" dirty="0">
                <a:latin typeface="+mn-ea"/>
              </a:rPr>
              <a:t>이 모드의 단점은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의 기본 크기가 큰 게임을 작은 화면에서 플레이할 경우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가 너무 작아져 읽기 힘들 수도 있다는 것입니다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또는</a:t>
            </a:r>
            <a:r>
              <a:rPr lang="en-US" altLang="ko-KR" dirty="0">
                <a:latin typeface="+mn-ea"/>
              </a:rPr>
              <a:t>, UI</a:t>
            </a:r>
            <a:r>
              <a:rPr lang="ko-KR" altLang="en-US" dirty="0">
                <a:latin typeface="+mn-ea"/>
              </a:rPr>
              <a:t>가 작은 화면에 맞게 조정된 게임을 큰 화면에서 플레이할 경우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가 흐릿해 보이거나 픽셀 단위로 보일 수도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4055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AACB8-49AF-4D5D-85A3-9996FA893F79}"/>
              </a:ext>
            </a:extLst>
          </p:cNvPr>
          <p:cNvSpPr txBox="1"/>
          <p:nvPr/>
        </p:nvSpPr>
        <p:spPr>
          <a:xfrm>
            <a:off x="241300" y="1027612"/>
            <a:ext cx="115388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Graphic </a:t>
            </a:r>
            <a:r>
              <a:rPr lang="en-US" altLang="ko-KR" sz="2400" b="1" dirty="0" err="1">
                <a:latin typeface="+mn-ea"/>
              </a:rPr>
              <a:t>Raycaster</a:t>
            </a:r>
            <a:endParaRPr lang="en-US" altLang="ko-KR" sz="2400" b="1" dirty="0">
              <a:latin typeface="+mn-ea"/>
            </a:endParaRPr>
          </a:p>
          <a:p>
            <a:pPr lvl="1"/>
            <a:r>
              <a:rPr lang="en-US" altLang="ko-KR" b="1" dirty="0">
                <a:latin typeface="+mn-ea"/>
              </a:rPr>
              <a:t>Canvas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sz="1800" b="1" dirty="0" err="1">
                <a:latin typeface="+mn-ea"/>
              </a:rPr>
              <a:t>Raycaster</a:t>
            </a:r>
            <a:r>
              <a:rPr lang="ko-KR" altLang="en-US" dirty="0">
                <a:latin typeface="+mn-ea"/>
              </a:rPr>
              <a:t>를 하는 데 사용합니다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sz="1800" b="1" dirty="0" err="1">
                <a:latin typeface="+mn-ea"/>
              </a:rPr>
              <a:t>Raycaster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b="1" dirty="0">
                <a:latin typeface="+mn-ea"/>
              </a:rPr>
              <a:t>Canvas</a:t>
            </a:r>
            <a:r>
              <a:rPr lang="ko-KR" altLang="en-US" dirty="0">
                <a:latin typeface="+mn-ea"/>
              </a:rPr>
              <a:t>의 모든 요소를 감시하여 그 중 하나에 충돌하였는지 여부를 결정합니다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b="1" dirty="0">
                <a:latin typeface="+mn-ea"/>
              </a:rPr>
              <a:t>Graphic </a:t>
            </a:r>
            <a:r>
              <a:rPr lang="en-US" altLang="ko-KR" sz="2000" b="1" dirty="0" err="1">
                <a:latin typeface="+mn-ea"/>
              </a:rPr>
              <a:t>Raycaster</a:t>
            </a:r>
            <a:r>
              <a:rPr lang="en-US" altLang="ko-KR" sz="2000" b="1" dirty="0">
                <a:latin typeface="+mn-ea"/>
              </a:rPr>
              <a:t> Properties</a:t>
            </a:r>
            <a:endParaRPr lang="ko-KR" altLang="en-US" sz="2000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95ED7F-38B9-47A0-8619-43714054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57676"/>
              </p:ext>
            </p:extLst>
          </p:nvPr>
        </p:nvGraphicFramePr>
        <p:xfrm>
          <a:off x="838984" y="2929380"/>
          <a:ext cx="9721834" cy="1108710"/>
        </p:xfrm>
        <a:graphic>
          <a:graphicData uri="http://schemas.openxmlformats.org/drawingml/2006/table">
            <a:tbl>
              <a:tblPr/>
              <a:tblGrid>
                <a:gridCol w="3750582">
                  <a:extLst>
                    <a:ext uri="{9D8B030D-6E8A-4147-A177-3AD203B41FA5}">
                      <a16:colId xmlns:a16="http://schemas.microsoft.com/office/drawing/2014/main" val="1779443046"/>
                    </a:ext>
                  </a:extLst>
                </a:gridCol>
                <a:gridCol w="5971252">
                  <a:extLst>
                    <a:ext uri="{9D8B030D-6E8A-4147-A177-3AD203B41FA5}">
                      <a16:colId xmlns:a16="http://schemas.microsoft.com/office/drawing/2014/main" val="1047956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Ignore Reversed Graphics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dirty="0" err="1">
                          <a:effectLst/>
                        </a:rPr>
                        <a:t>레이캐스터가</a:t>
                      </a:r>
                      <a:r>
                        <a:rPr lang="ko-KR" altLang="en-US" dirty="0">
                          <a:effectLst/>
                        </a:rPr>
                        <a:t> 후면 그래픽스를 무시할지 여부입니다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06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Blocked Objects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dirty="0">
                          <a:effectLst/>
                        </a:rPr>
                        <a:t>그래픽 </a:t>
                      </a:r>
                      <a:r>
                        <a:rPr lang="ko-KR" altLang="en-US" dirty="0" err="1">
                          <a:effectLst/>
                        </a:rPr>
                        <a:t>레이캐스트를</a:t>
                      </a:r>
                      <a:r>
                        <a:rPr lang="ko-KR" altLang="en-US" dirty="0">
                          <a:effectLst/>
                        </a:rPr>
                        <a:t> 막을 오브젝트 타입입니다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32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Blocking Mask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dirty="0">
                          <a:effectLst/>
                        </a:rPr>
                        <a:t>그래픽 </a:t>
                      </a:r>
                      <a:r>
                        <a:rPr lang="ko-KR" altLang="en-US" dirty="0" err="1">
                          <a:effectLst/>
                        </a:rPr>
                        <a:t>레이캐스트를</a:t>
                      </a:r>
                      <a:r>
                        <a:rPr lang="ko-KR" altLang="en-US" dirty="0">
                          <a:effectLst/>
                        </a:rPr>
                        <a:t> 막을 오브젝트 타입입니다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4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21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7F109-CAE1-4281-BBAA-BB6FB9B4C402}"/>
              </a:ext>
            </a:extLst>
          </p:cNvPr>
          <p:cNvSpPr txBox="1"/>
          <p:nvPr/>
        </p:nvSpPr>
        <p:spPr>
          <a:xfrm>
            <a:off x="241300" y="1027612"/>
            <a:ext cx="115388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Visual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Text( – Text Mesh Pro)</a:t>
            </a:r>
          </a:p>
          <a:p>
            <a:pPr lvl="2"/>
            <a:r>
              <a:rPr lang="ko-KR" altLang="en-US" b="0" i="0" dirty="0">
                <a:effectLst/>
                <a:latin typeface="Roboto" panose="02000000000000000000" pitchFamily="2" charset="0"/>
              </a:rPr>
              <a:t>레이블이라고도 하며 표시할 텍스트를 입력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Rich Text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설정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​Image</a:t>
            </a:r>
          </a:p>
          <a:p>
            <a:pPr lvl="2"/>
            <a:r>
              <a:rPr lang="en-US" altLang="ko-KR" dirty="0">
                <a:latin typeface="+mn-ea"/>
              </a:rPr>
              <a:t>Sprite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Raw Image</a:t>
            </a:r>
          </a:p>
          <a:p>
            <a:pPr lvl="2"/>
            <a:r>
              <a:rPr lang="en-US" altLang="ko-KR" dirty="0">
                <a:latin typeface="+mn-ea"/>
              </a:rPr>
              <a:t>Texture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Mask</a:t>
            </a:r>
          </a:p>
          <a:p>
            <a:pPr lvl="2"/>
            <a:r>
              <a:rPr lang="ko-KR" altLang="en-US" dirty="0">
                <a:latin typeface="+mn-ea"/>
              </a:rPr>
              <a:t>자식 요소를 부모의 형태대로 제약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즉 “</a:t>
            </a:r>
            <a:r>
              <a:rPr lang="ko-KR" altLang="en-US" dirty="0" err="1">
                <a:latin typeface="+mn-ea"/>
              </a:rPr>
              <a:t>마스킹</a:t>
            </a:r>
            <a:r>
              <a:rPr lang="ko-KR" altLang="en-US" dirty="0">
                <a:latin typeface="+mn-ea"/>
              </a:rPr>
              <a:t>”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따라서 자식이 부모보다 클 경우 부모에 들어맞는 자식의 일부분만이 보일 수 있게 됩니다</a:t>
            </a:r>
            <a:endParaRPr lang="en-US" altLang="ko-KR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Effects</a:t>
            </a:r>
          </a:p>
          <a:p>
            <a:pPr lvl="2"/>
            <a:r>
              <a:rPr lang="en-US" altLang="ko-KR" dirty="0">
                <a:latin typeface="+mn-ea"/>
              </a:rPr>
              <a:t>Shadow : Text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Image </a:t>
            </a:r>
            <a:r>
              <a:rPr lang="ko-KR" altLang="en-US" dirty="0">
                <a:latin typeface="+mn-ea"/>
              </a:rPr>
              <a:t>등의 그래픽 컴포넌트에 단순한 아웃라인 효과를 추가합니다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그래픽 컴포넌트와 동일한 게임 오브젝트에 있어야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Outline : </a:t>
            </a:r>
            <a:r>
              <a:rPr lang="ko-KR" altLang="en-US" dirty="0">
                <a:latin typeface="+mn-ea"/>
              </a:rPr>
              <a:t>텍스트와 </a:t>
            </a:r>
            <a:r>
              <a:rPr lang="ko-KR" altLang="en-US" dirty="0" err="1">
                <a:latin typeface="+mn-ea"/>
              </a:rPr>
              <a:t>이미지같은</a:t>
            </a:r>
            <a:r>
              <a:rPr lang="ko-KR" altLang="en-US" dirty="0">
                <a:latin typeface="+mn-ea"/>
              </a:rPr>
              <a:t> 그래픽 컴포넌트에 간단한 외곽선 효과를 추가합니다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그래픽 컴포넌트와 동일한 게임 오브젝트에 있어야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Position as UV1 : </a:t>
            </a:r>
            <a:r>
              <a:rPr lang="ko-KR" altLang="en-US" dirty="0">
                <a:latin typeface="+mn-ea"/>
              </a:rPr>
              <a:t>텍스트 및 이미지 그래픽스에 간단한 </a:t>
            </a:r>
            <a:r>
              <a:rPr lang="en-US" altLang="ko-KR" dirty="0">
                <a:latin typeface="+mn-ea"/>
              </a:rPr>
              <a:t>UV1 </a:t>
            </a:r>
            <a:r>
              <a:rPr lang="ko-KR" altLang="en-US" dirty="0">
                <a:latin typeface="+mn-ea"/>
              </a:rPr>
              <a:t>포지션 효과를 추가합니다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5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45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7F109-CAE1-4281-BBAA-BB6FB9B4C402}"/>
              </a:ext>
            </a:extLst>
          </p:cNvPr>
          <p:cNvSpPr txBox="1"/>
          <p:nvPr/>
        </p:nvSpPr>
        <p:spPr>
          <a:xfrm>
            <a:off x="241300" y="1027612"/>
            <a:ext cx="115388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Interaction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Button( – Text Mesh Pro)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Toggle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​Toggle Group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Slider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Scrollbar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Dropdown( – Text Mesh Pro)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Input Field( – Text Mesh Pro)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Scroll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(Scroll View)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391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F9706-672E-4AD6-9EDB-B754D2209558}"/>
              </a:ext>
            </a:extLst>
          </p:cNvPr>
          <p:cNvSpPr txBox="1"/>
          <p:nvPr/>
        </p:nvSpPr>
        <p:spPr>
          <a:xfrm>
            <a:off x="241300" y="1027612"/>
            <a:ext cx="1153885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요소 그리기 순서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의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요소는 계층 구조에 나타나는 것과 동일한 순서로 그려집니다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첫 번째 자식이 먼저 그려지고 두 번째 자식이 다음에 그려지는 식입니다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두 개의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요소가 겹칠 경우 이전 요소 위에 나중에 표시되는 요소가 표시됩니다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 다른 요소 위에 표시되는 요소를 변경하려면 계층 구조에서 요소를 끌어서 순서를 변경하기만 하면 됩니다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Transform </a:t>
            </a:r>
            <a:r>
              <a:rPr lang="ko-KR" altLang="en-US" sz="2000" dirty="0">
                <a:latin typeface="+mn-ea"/>
              </a:rPr>
              <a:t>구성 요소에서 </a:t>
            </a:r>
            <a:r>
              <a:rPr lang="en-US" altLang="ko-KR" sz="2000" dirty="0" err="1">
                <a:latin typeface="+mn-ea"/>
              </a:rPr>
              <a:t>SetAsFirstSibling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SetAsLastSibling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및 </a:t>
            </a:r>
            <a:r>
              <a:rPr lang="en-US" altLang="ko-KR" sz="2000" dirty="0" err="1">
                <a:latin typeface="+mn-ea"/>
              </a:rPr>
              <a:t>SetSiblingIndex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메서드를 사용하여 </a:t>
            </a:r>
            <a:r>
              <a:rPr lang="ko-KR" altLang="en-US" sz="2000" dirty="0" err="1">
                <a:latin typeface="+mn-ea"/>
              </a:rPr>
              <a:t>스크립팅에서</a:t>
            </a:r>
            <a:r>
              <a:rPr lang="ko-KR" altLang="en-US" sz="2000" dirty="0">
                <a:latin typeface="+mn-ea"/>
              </a:rPr>
              <a:t> 순서를 제어할 수도 있습니다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899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7F109-CAE1-4281-BBAA-BB6FB9B4C402}"/>
              </a:ext>
            </a:extLst>
          </p:cNvPr>
          <p:cNvSpPr txBox="1"/>
          <p:nvPr/>
        </p:nvSpPr>
        <p:spPr>
          <a:xfrm>
            <a:off x="0" y="1027612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Animation Integration</a:t>
            </a:r>
          </a:p>
          <a:p>
            <a:pPr lvl="1"/>
            <a:r>
              <a:rPr lang="en-US" altLang="ko-KR" sz="2000" dirty="0">
                <a:latin typeface="+mn-ea"/>
              </a:rPr>
              <a:t>Unity</a:t>
            </a:r>
            <a:r>
              <a:rPr lang="ko-KR" altLang="en-US" sz="2000" dirty="0">
                <a:latin typeface="+mn-ea"/>
              </a:rPr>
              <a:t>의 애니메이션 시스템을 사용하여 컨트롤 상태의 각 전환을 완벽하게 </a:t>
            </a:r>
            <a:r>
              <a:rPr lang="ko-KR" altLang="en-US" sz="2000" dirty="0" err="1">
                <a:latin typeface="+mn-ea"/>
              </a:rPr>
              <a:t>애니메이션화할</a:t>
            </a:r>
            <a:r>
              <a:rPr lang="ko-KR" altLang="en-US" sz="2000" dirty="0">
                <a:latin typeface="+mn-ea"/>
              </a:rPr>
              <a:t> 수 있습니다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717041-96E1-4655-9A2B-E9367E9C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8" y="1972758"/>
            <a:ext cx="5963482" cy="2133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D12532-4F8E-433F-9DE6-1B65720F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518" y="4427061"/>
            <a:ext cx="5944430" cy="18195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C19B3B-2C63-4B20-9BA6-A3E9D81AE4A5}"/>
              </a:ext>
            </a:extLst>
          </p:cNvPr>
          <p:cNvSpPr/>
          <p:nvPr/>
        </p:nvSpPr>
        <p:spPr>
          <a:xfrm>
            <a:off x="8179358" y="5948624"/>
            <a:ext cx="3475590" cy="2210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6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218B0A-B84F-4964-9C5C-66D77412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19" y="1130672"/>
            <a:ext cx="1030748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47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4B037-3D99-4F7F-9F9F-3710B34F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6" y="1652339"/>
            <a:ext cx="1129822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63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D3D09-74C7-4693-906A-BF2189881E74}"/>
              </a:ext>
            </a:extLst>
          </p:cNvPr>
          <p:cNvSpPr txBox="1"/>
          <p:nvPr/>
        </p:nvSpPr>
        <p:spPr>
          <a:xfrm>
            <a:off x="241300" y="1027612"/>
            <a:ext cx="1153885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Panel</a:t>
            </a:r>
          </a:p>
          <a:p>
            <a:pPr lvl="1"/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Transform, Image(Maskable)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Layout Group</a:t>
            </a:r>
          </a:p>
          <a:p>
            <a:pPr lvl="2"/>
            <a:r>
              <a:rPr lang="en-US" altLang="ko-KR" sz="2000" dirty="0">
                <a:latin typeface="+mn-ea"/>
              </a:rPr>
              <a:t>Grid Layout Group, Horizontal Layout Group, Vertical Layout Group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Layout Element</a:t>
            </a:r>
          </a:p>
          <a:p>
            <a:pPr lvl="2"/>
            <a:r>
              <a:rPr lang="en-US" altLang="ko-KR" sz="2000" dirty="0">
                <a:latin typeface="+mn-ea"/>
              </a:rPr>
              <a:t>Content Size Fitter, Aspect Ratio Fitter</a:t>
            </a:r>
          </a:p>
        </p:txBody>
      </p:sp>
    </p:spTree>
    <p:extLst>
      <p:ext uri="{BB962C8B-B14F-4D97-AF65-F5344CB8AC3E}">
        <p14:creationId xmlns:p14="http://schemas.microsoft.com/office/powerpoint/2010/main" val="4103944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46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135093"/>
            <a:ext cx="115388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UnityEngine.SceneManagement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err="1">
                <a:latin typeface="+mn-ea"/>
              </a:rPr>
              <a:t>SceneManager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런타임에 </a:t>
            </a:r>
            <a:r>
              <a:rPr lang="en-US" altLang="ko-KR" dirty="0">
                <a:latin typeface="+mn-ea"/>
              </a:rPr>
              <a:t>Scene </a:t>
            </a:r>
            <a:r>
              <a:rPr lang="ko-KR" altLang="en-US" dirty="0">
                <a:latin typeface="+mn-ea"/>
              </a:rPr>
              <a:t>을 관리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r>
              <a:rPr lang="en-US" altLang="ko-KR" sz="2000" dirty="0">
                <a:latin typeface="+mn-ea"/>
              </a:rPr>
              <a:t>Static Properties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C1F564D-9F32-403E-BD98-8DD7E16C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34416"/>
              </p:ext>
            </p:extLst>
          </p:nvPr>
        </p:nvGraphicFramePr>
        <p:xfrm>
          <a:off x="1327379" y="3284598"/>
          <a:ext cx="9534263" cy="739140"/>
        </p:xfrm>
        <a:graphic>
          <a:graphicData uri="http://schemas.openxmlformats.org/drawingml/2006/table">
            <a:tbl>
              <a:tblPr/>
              <a:tblGrid>
                <a:gridCol w="3438341">
                  <a:extLst>
                    <a:ext uri="{9D8B030D-6E8A-4147-A177-3AD203B41FA5}">
                      <a16:colId xmlns:a16="http://schemas.microsoft.com/office/drawing/2014/main" val="3249326207"/>
                    </a:ext>
                  </a:extLst>
                </a:gridCol>
                <a:gridCol w="6095922">
                  <a:extLst>
                    <a:ext uri="{9D8B030D-6E8A-4147-A177-3AD203B41FA5}">
                      <a16:colId xmlns:a16="http://schemas.microsoft.com/office/drawing/2014/main" val="4133031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 err="1">
                          <a:effectLst/>
                          <a:hlinkClick r:id="rId3"/>
                        </a:rPr>
                        <a:t>sceneCount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총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1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 err="1">
                          <a:effectLst/>
                          <a:hlinkClick r:id="rId4"/>
                        </a:rPr>
                        <a:t>sceneCountInBuildSettings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dirty="0">
                          <a:effectLst/>
                        </a:rPr>
                        <a:t>빌드 세팅에서 설정된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41399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53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241300" y="1073961"/>
            <a:ext cx="115388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2000" dirty="0">
                <a:latin typeface="+mn-ea"/>
              </a:rPr>
              <a:t>Static Method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FFB928F-4A4F-4690-9C6F-F9EB67B58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28520"/>
              </p:ext>
            </p:extLst>
          </p:nvPr>
        </p:nvGraphicFramePr>
        <p:xfrm>
          <a:off x="1006199" y="1633075"/>
          <a:ext cx="11185801" cy="4771515"/>
        </p:xfrm>
        <a:graphic>
          <a:graphicData uri="http://schemas.openxmlformats.org/drawingml/2006/table">
            <a:tbl>
              <a:tblPr/>
              <a:tblGrid>
                <a:gridCol w="3012196">
                  <a:extLst>
                    <a:ext uri="{9D8B030D-6E8A-4147-A177-3AD203B41FA5}">
                      <a16:colId xmlns:a16="http://schemas.microsoft.com/office/drawing/2014/main" val="2612025010"/>
                    </a:ext>
                  </a:extLst>
                </a:gridCol>
                <a:gridCol w="8173605">
                  <a:extLst>
                    <a:ext uri="{9D8B030D-6E8A-4147-A177-3AD203B41FA5}">
                      <a16:colId xmlns:a16="http://schemas.microsoft.com/office/drawing/2014/main" val="425875009"/>
                    </a:ext>
                  </a:extLst>
                </a:gridCol>
              </a:tblGrid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 err="1">
                          <a:effectLst/>
                          <a:hlinkClick r:id="rId3"/>
                        </a:rPr>
                        <a:t>CreateScene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런타임에 지정된 이름으로 빈 새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만듭니다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90284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4"/>
                        </a:rPr>
                        <a:t>GetActiveScene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활성화된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18077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5"/>
                        </a:rPr>
                        <a:t>GetSceneAt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SceneManager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목록에서 인덱스로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가져옵니다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890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6"/>
                        </a:rPr>
                        <a:t>GetSceneByBuildIndex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빌드 인덱스로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11978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7"/>
                        </a:rPr>
                        <a:t>GetSceneByName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이름으로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71470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8"/>
                        </a:rPr>
                        <a:t>GetSceneByPath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지정된 파일 경로로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351689"/>
                  </a:ext>
                </a:extLst>
              </a:tr>
              <a:tr h="222225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9"/>
                        </a:rPr>
                        <a:t>LoadScene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 또는 인덱스로 빌드 설정에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세팅된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로드합니다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7572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10"/>
                        </a:rPr>
                        <a:t>LoadSceneAsync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 또는 인덱스로 빌드 설정에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세팅된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비동기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백그라운드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로드합니다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03832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11"/>
                        </a:rPr>
                        <a:t>MergeScenes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ko-KR" sz="1800" dirty="0">
                          <a:effectLst/>
                        </a:rPr>
                        <a:t>Scene</a:t>
                      </a:r>
                      <a:r>
                        <a:rPr lang="ko-KR" altLang="en-US" sz="1800" dirty="0">
                          <a:effectLst/>
                        </a:rPr>
                        <a:t>을 병합합니다</a:t>
                      </a:r>
                      <a:r>
                        <a:rPr lang="en-US" altLang="ko-KR" sz="1800" dirty="0">
                          <a:effectLst/>
                        </a:rPr>
                        <a:t>.(</a:t>
                      </a:r>
                      <a:r>
                        <a:rPr lang="en-US" altLang="ko-KR" sz="1800" dirty="0" err="1">
                          <a:effectLst/>
                        </a:rPr>
                        <a:t>sourceScene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destinationScene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206672"/>
                  </a:ext>
                </a:extLst>
              </a:tr>
              <a:tr h="356691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 err="1">
                          <a:effectLst/>
                          <a:hlinkClick r:id="rId12"/>
                        </a:rPr>
                        <a:t>MoveGameObjectToScene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오브젝트를 현재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새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이동합니다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978031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13"/>
                        </a:rPr>
                        <a:t>SetActiveScene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활성화하도록 설정합니다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57221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 err="1">
                          <a:effectLst/>
                          <a:hlinkClick r:id="rId14"/>
                        </a:rPr>
                        <a:t>UnloadSceneAsync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관련된 모든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게임오브젝트를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파괴하고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SceneManager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제거합니다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1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875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26571" y="971925"/>
            <a:ext cx="115388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ko-KR" sz="2000" dirty="0">
              <a:latin typeface="+mn-ea"/>
            </a:endParaRPr>
          </a:p>
          <a:p>
            <a:pPr lvl="2"/>
            <a:r>
              <a:rPr lang="en-US" altLang="ko-KR" sz="2000" dirty="0">
                <a:latin typeface="+mn-ea"/>
              </a:rPr>
              <a:t>Events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C10259-D2A5-4288-A0EF-521B1349D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91311"/>
              </p:ext>
            </p:extLst>
          </p:nvPr>
        </p:nvGraphicFramePr>
        <p:xfrm>
          <a:off x="1306846" y="2048786"/>
          <a:ext cx="7333720" cy="1108710"/>
        </p:xfrm>
        <a:graphic>
          <a:graphicData uri="http://schemas.openxmlformats.org/drawingml/2006/table">
            <a:tbl>
              <a:tblPr/>
              <a:tblGrid>
                <a:gridCol w="2390684">
                  <a:extLst>
                    <a:ext uri="{9D8B030D-6E8A-4147-A177-3AD203B41FA5}">
                      <a16:colId xmlns:a16="http://schemas.microsoft.com/office/drawing/2014/main" val="3357748368"/>
                    </a:ext>
                  </a:extLst>
                </a:gridCol>
                <a:gridCol w="4943036">
                  <a:extLst>
                    <a:ext uri="{9D8B030D-6E8A-4147-A177-3AD203B41FA5}">
                      <a16:colId xmlns:a16="http://schemas.microsoft.com/office/drawing/2014/main" val="100678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effectLst/>
                          <a:hlinkClick r:id="rId3"/>
                        </a:rPr>
                        <a:t>activeSceneChanged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활성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변경될 때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42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effectLst/>
                          <a:hlinkClick r:id="rId4"/>
                        </a:rPr>
                        <a:t>sceneLoaded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때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47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 err="1">
                          <a:effectLst/>
                          <a:hlinkClick r:id="rId5"/>
                        </a:rPr>
                        <a:t>sceneUnloaded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언로드될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때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9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6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>
            <a:spLocks noGrp="1"/>
          </p:cNvSpPr>
          <p:nvPr>
            <p:ph type="title"/>
          </p:nvPr>
        </p:nvSpPr>
        <p:spPr>
          <a:xfrm>
            <a:off x="241300" y="211908"/>
            <a:ext cx="5854700" cy="69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코로나 유의 사항</a:t>
            </a:r>
            <a:endParaRPr/>
          </a:p>
        </p:txBody>
      </p:sp>
      <p:sp>
        <p:nvSpPr>
          <p:cNvPr id="245" name="Google Shape;245;p3"/>
          <p:cNvSpPr txBox="1">
            <a:spLocks noGrp="1"/>
          </p:cNvSpPr>
          <p:nvPr>
            <p:ph type="ftr" idx="11"/>
          </p:nvPr>
        </p:nvSpPr>
        <p:spPr>
          <a:xfrm>
            <a:off x="5786437" y="6613553"/>
            <a:ext cx="698253" cy="25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ck.ac.kr</a:t>
            </a:r>
            <a:endParaRPr/>
          </a:p>
        </p:txBody>
      </p:sp>
      <p:sp>
        <p:nvSpPr>
          <p:cNvPr id="246" name="Google Shape;246;p3"/>
          <p:cNvSpPr txBox="1">
            <a:spLocks noGrp="1"/>
          </p:cNvSpPr>
          <p:nvPr>
            <p:ph type="sldNum" idx="12"/>
          </p:nvPr>
        </p:nvSpPr>
        <p:spPr>
          <a:xfrm>
            <a:off x="11654948" y="6604808"/>
            <a:ext cx="537052" cy="25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247" name="Google Shape;247;p3"/>
          <p:cNvSpPr txBox="1"/>
          <p:nvPr/>
        </p:nvSpPr>
        <p:spPr>
          <a:xfrm>
            <a:off x="403412" y="1452282"/>
            <a:ext cx="11788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ko-KR" sz="3200">
                <a:solidFill>
                  <a:schemeClr val="dk1"/>
                </a:solidFill>
              </a:rPr>
              <a:t>2023학년도 1학기 방역 및 학사운영 방안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ko-KR" sz="2400" u="sng">
                <a:solidFill>
                  <a:schemeClr val="hlink"/>
                </a:solidFill>
                <a:hlinkClick r:id="rId3"/>
              </a:rPr>
              <a:t>https://www.ck.ac.kr/archives/193175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ko-KR" sz="3200">
                <a:solidFill>
                  <a:schemeClr val="dk1"/>
                </a:solidFill>
              </a:rPr>
              <a:t>2023학년도 1학기 국가공휴일 및 대학 행사 수업 대체 일정 공지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ko-KR" sz="2400" u="sng">
                <a:solidFill>
                  <a:schemeClr val="hlink"/>
                </a:solidFill>
                <a:hlinkClick r:id="rId4"/>
              </a:rPr>
              <a:t>https://www.ck.ac.kr/archives/193109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26571" y="1130638"/>
            <a:ext cx="1153885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Scene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2000" dirty="0">
                <a:latin typeface="+mn-ea"/>
              </a:rPr>
              <a:t>*</a:t>
            </a:r>
            <a:r>
              <a:rPr lang="en-US" altLang="ko-KR" sz="2000" dirty="0">
                <a:latin typeface="+mn-ea"/>
              </a:rPr>
              <a:t>.unity </a:t>
            </a:r>
            <a:r>
              <a:rPr lang="ko-KR" altLang="en-US" sz="2000" dirty="0">
                <a:latin typeface="+mn-ea"/>
              </a:rPr>
              <a:t>파일의 런타임 데이터 구조체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변수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en-US" altLang="ko-KR" sz="2000" dirty="0" err="1">
                <a:latin typeface="+mn-ea"/>
              </a:rPr>
              <a:t>buildIndex</a:t>
            </a:r>
            <a:r>
              <a:rPr lang="en-US" altLang="ko-KR" sz="2000" dirty="0">
                <a:latin typeface="+mn-ea"/>
              </a:rPr>
              <a:t>	</a:t>
            </a:r>
          </a:p>
          <a:p>
            <a:pPr lvl="2"/>
            <a:r>
              <a:rPr lang="en-US" altLang="ko-KR" sz="2000" dirty="0" err="1">
                <a:latin typeface="+mn-ea"/>
              </a:rPr>
              <a:t>isDirty</a:t>
            </a:r>
            <a:r>
              <a:rPr lang="en-US" altLang="ko-KR" sz="2000" dirty="0">
                <a:latin typeface="+mn-ea"/>
              </a:rPr>
              <a:t> - Scene</a:t>
            </a:r>
            <a:r>
              <a:rPr lang="ko-KR" altLang="en-US" sz="2000" dirty="0">
                <a:latin typeface="+mn-ea"/>
              </a:rPr>
              <a:t>이 수정되면 </a:t>
            </a:r>
            <a:r>
              <a:rPr lang="en-US" altLang="ko-KR" sz="2000" dirty="0">
                <a:latin typeface="+mn-ea"/>
              </a:rPr>
              <a:t>true</a:t>
            </a:r>
            <a:r>
              <a:rPr lang="ko-KR" altLang="en-US" sz="2000" dirty="0">
                <a:latin typeface="+mn-ea"/>
              </a:rPr>
              <a:t>를 반환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en-US" altLang="ko-KR" sz="2000" dirty="0" err="1">
                <a:latin typeface="+mn-ea"/>
              </a:rPr>
              <a:t>isLoaded</a:t>
            </a:r>
            <a:r>
              <a:rPr lang="en-US" altLang="ko-KR" sz="2000" dirty="0">
                <a:latin typeface="+mn-ea"/>
              </a:rPr>
              <a:t>	</a:t>
            </a:r>
          </a:p>
          <a:p>
            <a:pPr lvl="2"/>
            <a:r>
              <a:rPr lang="en-US" altLang="ko-KR" sz="2000" dirty="0">
                <a:latin typeface="+mn-ea"/>
              </a:rPr>
              <a:t>name	</a:t>
            </a:r>
          </a:p>
          <a:p>
            <a:pPr lvl="2"/>
            <a:r>
              <a:rPr lang="en-US" altLang="ko-KR" sz="2000" dirty="0">
                <a:latin typeface="+mn-ea"/>
              </a:rPr>
              <a:t>path	</a:t>
            </a:r>
          </a:p>
          <a:p>
            <a:pPr lvl="2"/>
            <a:r>
              <a:rPr lang="en-US" altLang="ko-KR" sz="2000" dirty="0" err="1">
                <a:latin typeface="+mn-ea"/>
              </a:rPr>
              <a:t>rootCount</a:t>
            </a:r>
            <a:r>
              <a:rPr lang="en-US" altLang="ko-KR" sz="2000" dirty="0">
                <a:latin typeface="+mn-ea"/>
              </a:rPr>
              <a:t>	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Public Method</a:t>
            </a:r>
          </a:p>
          <a:p>
            <a:pPr lvl="2"/>
            <a:r>
              <a:rPr lang="en-US" altLang="ko-KR" sz="2000" dirty="0" err="1">
                <a:latin typeface="+mn-ea"/>
              </a:rPr>
              <a:t>GetRootGameObjects</a:t>
            </a:r>
            <a:r>
              <a:rPr lang="en-US" altLang="ko-KR" sz="2000" dirty="0">
                <a:latin typeface="+mn-ea"/>
              </a:rPr>
              <a:t>	</a:t>
            </a:r>
          </a:p>
          <a:p>
            <a:pPr lvl="2"/>
            <a:r>
              <a:rPr lang="en-US" altLang="ko-KR" sz="2000" dirty="0" err="1">
                <a:latin typeface="+mn-ea"/>
              </a:rPr>
              <a:t>IsValid</a:t>
            </a:r>
            <a:r>
              <a:rPr lang="en-US" altLang="ko-KR" sz="2000" dirty="0">
                <a:latin typeface="+mn-ea"/>
              </a:rPr>
              <a:t>	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Operator</a:t>
            </a:r>
          </a:p>
          <a:p>
            <a:pPr lvl="2"/>
            <a:r>
              <a:rPr lang="en-US" altLang="ko-KR" sz="2000" dirty="0">
                <a:latin typeface="+mn-ea"/>
              </a:rPr>
              <a:t>operator !=	</a:t>
            </a:r>
          </a:p>
          <a:p>
            <a:pPr lvl="2"/>
            <a:r>
              <a:rPr lang="en-US" altLang="ko-KR" sz="2000" dirty="0">
                <a:latin typeface="+mn-ea"/>
              </a:rPr>
              <a:t>operator ==	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676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7ADF4D-8E9C-C5EE-77BC-BE9D0DE5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4" y="1268009"/>
            <a:ext cx="11663432" cy="3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05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B152D-413C-A77B-843D-0418CD0FF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4" b="60170"/>
          <a:stretch/>
        </p:blipFill>
        <p:spPr>
          <a:xfrm>
            <a:off x="391235" y="1050326"/>
            <a:ext cx="11409529" cy="54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91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B152D-413C-A77B-843D-0418CD0FF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82" b="22988"/>
          <a:stretch/>
        </p:blipFill>
        <p:spPr>
          <a:xfrm>
            <a:off x="391235" y="1149181"/>
            <a:ext cx="11409529" cy="53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14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B152D-413C-A77B-843D-0418CD0FF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25"/>
          <a:stretch/>
        </p:blipFill>
        <p:spPr>
          <a:xfrm>
            <a:off x="391235" y="1075024"/>
            <a:ext cx="11409529" cy="32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61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</a:t>
            </a:r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평가 과제물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03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평가 과제물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5D468-41EC-4867-968E-63B66287D11E}"/>
              </a:ext>
            </a:extLst>
          </p:cNvPr>
          <p:cNvSpPr txBox="1"/>
          <p:nvPr/>
        </p:nvSpPr>
        <p:spPr>
          <a:xfrm>
            <a:off x="241300" y="1224477"/>
            <a:ext cx="115388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2D </a:t>
            </a:r>
            <a:r>
              <a:rPr lang="ko-KR" altLang="en-US" sz="2400" b="1" dirty="0">
                <a:latin typeface="+mn-ea"/>
              </a:rPr>
              <a:t>러너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Scene </a:t>
            </a:r>
            <a:r>
              <a:rPr lang="ko-KR" altLang="en-US" sz="2000" b="1" dirty="0">
                <a:latin typeface="+mn-ea"/>
              </a:rPr>
              <a:t>구성</a:t>
            </a:r>
            <a:endParaRPr lang="en-US" altLang="ko-KR" sz="2000" b="1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시작 </a:t>
            </a:r>
            <a:r>
              <a:rPr lang="en-US" altLang="ko-KR" dirty="0">
                <a:latin typeface="+mn-ea"/>
              </a:rPr>
              <a:t>Scene(</a:t>
            </a:r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학번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게임</a:t>
            </a:r>
            <a:r>
              <a:rPr lang="en-US" altLang="ko-KR" dirty="0">
                <a:latin typeface="+mn-ea"/>
              </a:rPr>
              <a:t> Scene,(</a:t>
            </a:r>
            <a:r>
              <a:rPr lang="ko-KR" altLang="en-US" dirty="0">
                <a:latin typeface="+mn-ea"/>
              </a:rPr>
              <a:t>결과 씬</a:t>
            </a:r>
            <a:r>
              <a:rPr lang="en-US" altLang="ko-KR" dirty="0">
                <a:latin typeface="+mn-ea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한 개 이상 기능 추가 또는 기존 기능 변경</a:t>
            </a:r>
            <a:endParaRPr lang="en-US" altLang="ko-KR" sz="2000" b="1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추가 및 변경 기능 설명 </a:t>
            </a:r>
            <a:r>
              <a:rPr lang="en-US" altLang="ko-KR" dirty="0">
                <a:latin typeface="+mn-ea"/>
              </a:rPr>
              <a:t>PPT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제출물</a:t>
            </a:r>
            <a:endParaRPr lang="en-US" altLang="ko-KR" sz="2000" b="1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프로젝트 폴더</a:t>
            </a:r>
            <a:r>
              <a:rPr lang="en-US" altLang="ko-KR" dirty="0">
                <a:latin typeface="+mn-ea"/>
              </a:rPr>
              <a:t>(Assets, Packages, </a:t>
            </a:r>
            <a:r>
              <a:rPr lang="en-US" altLang="ko-KR" dirty="0" err="1">
                <a:latin typeface="+mn-ea"/>
              </a:rPr>
              <a:t>ProjectSettings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 </a:t>
            </a:r>
            <a:r>
              <a:rPr lang="ko-KR" altLang="en-US" dirty="0">
                <a:latin typeface="+mn-ea"/>
              </a:rPr>
              <a:t>추가 기능 설명 </a:t>
            </a:r>
            <a:r>
              <a:rPr lang="en-US" altLang="ko-KR" dirty="0">
                <a:latin typeface="+mn-ea"/>
              </a:rPr>
              <a:t>PPT</a:t>
            </a:r>
          </a:p>
          <a:p>
            <a:pPr lvl="2"/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학번</a:t>
            </a:r>
            <a:r>
              <a:rPr lang="en-US" altLang="ko-KR" dirty="0">
                <a:latin typeface="+mn-ea"/>
              </a:rPr>
              <a:t>).zip</a:t>
            </a:r>
          </a:p>
          <a:p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이메일 제출</a:t>
            </a:r>
            <a:endParaRPr lang="en-US" altLang="ko-KR" sz="2000" b="1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다음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강의 시간</a:t>
            </a:r>
            <a:r>
              <a:rPr lang="en-US" altLang="ko-KR" dirty="0">
                <a:latin typeface="+mn-ea"/>
              </a:rPr>
              <a:t> (4</a:t>
            </a:r>
            <a:r>
              <a:rPr lang="ko-KR" altLang="en-US" dirty="0">
                <a:latin typeface="+mn-ea"/>
              </a:rPr>
              <a:t>월</a:t>
            </a:r>
            <a:r>
              <a:rPr lang="en-US" altLang="ko-KR" dirty="0">
                <a:latin typeface="+mn-ea"/>
              </a:rPr>
              <a:t>26</a:t>
            </a:r>
            <a:r>
              <a:rPr lang="ko-KR" altLang="en-US" dirty="0">
                <a:latin typeface="+mn-ea"/>
              </a:rPr>
              <a:t>일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시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전까지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  <a:latin typeface="+mn-ea"/>
              </a:rPr>
              <a:t>ibanho@gmail.com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344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35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F00B8-690A-4409-A2E3-0582416D8DF7}"/>
              </a:ext>
            </a:extLst>
          </p:cNvPr>
          <p:cNvSpPr txBox="1"/>
          <p:nvPr/>
        </p:nvSpPr>
        <p:spPr>
          <a:xfrm>
            <a:off x="241300" y="1224477"/>
            <a:ext cx="11538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UnityEngine</a:t>
            </a:r>
            <a:r>
              <a:rPr lang="en-US" altLang="ko-KR" sz="2400" b="1" dirty="0">
                <a:latin typeface="+mn-ea"/>
              </a:rPr>
              <a:t> Editor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C# </a:t>
            </a:r>
            <a:r>
              <a:rPr lang="ko-KR" altLang="en-US" sz="2400" b="1" dirty="0">
                <a:latin typeface="+mn-ea"/>
              </a:rPr>
              <a:t>프로그래밍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탄막 슈팅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2D </a:t>
            </a:r>
            <a:r>
              <a:rPr lang="ko-KR" altLang="en-US" sz="2400" b="1" dirty="0">
                <a:latin typeface="+mn-ea"/>
              </a:rPr>
              <a:t>러너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중간 과제 제출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961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20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70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84D006-7B91-A012-1D01-56030DDE6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37" y="1123790"/>
            <a:ext cx="8222452" cy="529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35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A874-DC56-4F4D-54F3-17F85634D9F6}"/>
              </a:ext>
            </a:extLst>
          </p:cNvPr>
          <p:cNvSpPr txBox="1"/>
          <p:nvPr/>
        </p:nvSpPr>
        <p:spPr>
          <a:xfrm>
            <a:off x="241300" y="1195492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Window &gt; UI Toolkit &gt; UI Builder</a:t>
            </a:r>
            <a:endParaRPr lang="ko-KR" altLang="en-US" dirty="0"/>
          </a:p>
        </p:txBody>
      </p:sp>
      <p:pic>
        <p:nvPicPr>
          <p:cNvPr id="2052" name="Picture 4" descr="UI 빌더 파일 메뉴">
            <a:extLst>
              <a:ext uri="{FF2B5EF4-FFF2-40B4-BE49-F238E27FC236}">
                <a16:creationId xmlns:a16="http://schemas.microsoft.com/office/drawing/2014/main" id="{C4B7BA71-FBE3-0598-C1E6-38A89A95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67932"/>
            <a:ext cx="6440167" cy="28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라이브러리에서 드래그하여 새 요소 만들기">
            <a:extLst>
              <a:ext uri="{FF2B5EF4-FFF2-40B4-BE49-F238E27FC236}">
                <a16:creationId xmlns:a16="http://schemas.microsoft.com/office/drawing/2014/main" id="{F89BFEC4-0995-F22D-B39C-9C389C15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09" y="3239548"/>
            <a:ext cx="6608191" cy="324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3FDB53-F7D9-86F9-CACC-4F01051485A9}"/>
              </a:ext>
            </a:extLst>
          </p:cNvPr>
          <p:cNvSpPr txBox="1"/>
          <p:nvPr/>
        </p:nvSpPr>
        <p:spPr>
          <a:xfrm>
            <a:off x="241300" y="4675068"/>
            <a:ext cx="51012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게임 </a:t>
            </a:r>
            <a:r>
              <a:rPr lang="en-US" altLang="ko-KR" dirty="0"/>
              <a:t>UI</a:t>
            </a:r>
            <a:r>
              <a:rPr lang="ko-KR" altLang="en-US" dirty="0"/>
              <a:t>를 개발할 때는 항상 </a:t>
            </a:r>
            <a:r>
              <a:rPr lang="en-US" altLang="ko-KR" dirty="0"/>
              <a:t>UI </a:t>
            </a:r>
            <a:r>
              <a:rPr lang="ko-KR" altLang="en-US" dirty="0" err="1"/>
              <a:t>빌더</a:t>
            </a:r>
            <a:r>
              <a:rPr lang="ko-KR" altLang="en-US" dirty="0"/>
              <a:t> </a:t>
            </a:r>
            <a:r>
              <a:rPr lang="ko-KR" altLang="en-US" dirty="0" err="1"/>
              <a:t>뷰포트</a:t>
            </a:r>
            <a:r>
              <a:rPr lang="ko-KR" altLang="en-US" dirty="0"/>
              <a:t> 오른쪽 상단에 있는 </a:t>
            </a:r>
            <a:r>
              <a:rPr lang="en-US" altLang="ko-KR" dirty="0"/>
              <a:t>Unity Default Runtime Theme</a:t>
            </a:r>
            <a:r>
              <a:rPr lang="ko-KR" altLang="en-US" dirty="0"/>
              <a:t>을 선택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에디터 및 런타임 테마의 기본 폰트 크기와 컬러는 서로 다르며</a:t>
            </a:r>
            <a:r>
              <a:rPr lang="en-US" altLang="ko-KR" dirty="0"/>
              <a:t>, </a:t>
            </a:r>
            <a:r>
              <a:rPr lang="ko-KR" altLang="en-US" dirty="0"/>
              <a:t>이는 레이아웃에 영향을 미칩니다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3AFD4-0653-A37D-203A-B266A317532B}"/>
              </a:ext>
            </a:extLst>
          </p:cNvPr>
          <p:cNvSpPr txBox="1"/>
          <p:nvPr/>
        </p:nvSpPr>
        <p:spPr>
          <a:xfrm>
            <a:off x="6809259" y="1734598"/>
            <a:ext cx="5013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왼쪽 상단에 있는 </a:t>
            </a:r>
            <a:r>
              <a:rPr lang="en-US" altLang="ko-KR" dirty="0"/>
              <a:t>File &gt; New </a:t>
            </a:r>
            <a:r>
              <a:rPr lang="ko-KR" altLang="en-US" dirty="0"/>
              <a:t>를 사용하여 새 </a:t>
            </a:r>
            <a:r>
              <a:rPr lang="en-US" altLang="ko-KR" dirty="0"/>
              <a:t>UXML </a:t>
            </a:r>
            <a:r>
              <a:rPr lang="ko-KR" altLang="en-US" dirty="0"/>
              <a:t>문서를 생성</a:t>
            </a:r>
          </a:p>
        </p:txBody>
      </p:sp>
    </p:spTree>
    <p:extLst>
      <p:ext uri="{BB962C8B-B14F-4D97-AF65-F5344CB8AC3E}">
        <p14:creationId xmlns:p14="http://schemas.microsoft.com/office/powerpoint/2010/main" val="3087636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0417DA-513B-4D9E-4388-A90978337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72" y="1046708"/>
            <a:ext cx="4178300" cy="548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7F2C7-511D-8182-6F63-09DA33B49277}"/>
              </a:ext>
            </a:extLst>
          </p:cNvPr>
          <p:cNvSpPr txBox="1"/>
          <p:nvPr/>
        </p:nvSpPr>
        <p:spPr>
          <a:xfrm>
            <a:off x="115762" y="1123406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UnityDefaultRuntimeTheme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C41D3-2FE0-7B74-08EC-B71493DAF279}"/>
              </a:ext>
            </a:extLst>
          </p:cNvPr>
          <p:cNvSpPr txBox="1"/>
          <p:nvPr/>
        </p:nvSpPr>
        <p:spPr>
          <a:xfrm>
            <a:off x="115762" y="1649268"/>
            <a:ext cx="7452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Project Window</a:t>
            </a:r>
          </a:p>
          <a:p>
            <a:r>
              <a:rPr lang="en-US" altLang="ko-KR" dirty="0"/>
              <a:t>Create &gt; UI Toolkit &gt; Default Runtime Theme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73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매치 게임 뷰 활성화">
            <a:extLst>
              <a:ext uri="{FF2B5EF4-FFF2-40B4-BE49-F238E27FC236}">
                <a16:creationId xmlns:a16="http://schemas.microsoft.com/office/drawing/2014/main" id="{1711DFEA-0D66-EA5F-A1FD-359868441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4" y="1254443"/>
            <a:ext cx="11509263" cy="33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FF5E4-8217-8F6C-63E0-FE241BF12565}"/>
              </a:ext>
            </a:extLst>
          </p:cNvPr>
          <p:cNvSpPr txBox="1"/>
          <p:nvPr/>
        </p:nvSpPr>
        <p:spPr>
          <a:xfrm>
            <a:off x="303495" y="4963310"/>
            <a:ext cx="11509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Hierarchy </a:t>
            </a:r>
            <a:r>
              <a:rPr lang="ko-KR" altLang="en-US" dirty="0"/>
              <a:t>에서 </a:t>
            </a:r>
            <a:r>
              <a:rPr lang="en-US" altLang="ko-KR" dirty="0"/>
              <a:t>UXML </a:t>
            </a:r>
            <a:r>
              <a:rPr lang="ko-KR" altLang="en-US" dirty="0"/>
              <a:t>파일을 선택하고 </a:t>
            </a:r>
            <a:r>
              <a:rPr lang="en-US" altLang="ko-KR" dirty="0"/>
              <a:t>Match Game View </a:t>
            </a:r>
            <a:r>
              <a:rPr lang="ko-KR" altLang="en-US" dirty="0"/>
              <a:t>체크박스를 활성화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 설정되어 있지 않은 경우 </a:t>
            </a:r>
            <a:r>
              <a:rPr lang="en-US" altLang="ko-KR" dirty="0"/>
              <a:t>Unity </a:t>
            </a:r>
            <a:r>
              <a:rPr lang="ko-KR" altLang="en-US" dirty="0"/>
              <a:t>에디터를 가로 해상도로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450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라이브러리에서 드래그하여 새 요소 만들기">
            <a:extLst>
              <a:ext uri="{FF2B5EF4-FFF2-40B4-BE49-F238E27FC236}">
                <a16:creationId xmlns:a16="http://schemas.microsoft.com/office/drawing/2014/main" id="{D33DF974-1BF0-719A-03D8-648BDDA10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132523"/>
            <a:ext cx="3736340" cy="53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lex 프로퍼티 설정">
            <a:extLst>
              <a:ext uri="{FF2B5EF4-FFF2-40B4-BE49-F238E27FC236}">
                <a16:creationId xmlns:a16="http://schemas.microsoft.com/office/drawing/2014/main" id="{675CE1DE-712C-5ECF-8A4E-517C1867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50608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152DE-8353-0E52-87A3-15A21F25C7F1}"/>
              </a:ext>
            </a:extLst>
          </p:cNvPr>
          <p:cNvSpPr txBox="1"/>
          <p:nvPr/>
        </p:nvSpPr>
        <p:spPr>
          <a:xfrm>
            <a:off x="4335780" y="1300927"/>
            <a:ext cx="7452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새 요소는 화면 전체를 커버해야 하므로</a:t>
            </a:r>
            <a:r>
              <a:rPr lang="en-US" altLang="ko-KR" dirty="0"/>
              <a:t>, flex-grow </a:t>
            </a:r>
            <a:r>
              <a:rPr lang="ko-KR" altLang="en-US" dirty="0"/>
              <a:t>프로퍼티를 </a:t>
            </a:r>
            <a:r>
              <a:rPr lang="en-US" altLang="ko-KR" dirty="0"/>
              <a:t>1</a:t>
            </a:r>
            <a:r>
              <a:rPr lang="ko-KR" altLang="en-US" dirty="0"/>
              <a:t>로 설정해야 합니다</a:t>
            </a:r>
            <a:r>
              <a:rPr lang="en-US" altLang="ko-KR" dirty="0"/>
              <a:t>. </a:t>
            </a:r>
            <a:r>
              <a:rPr lang="ko-KR" altLang="en-US" dirty="0"/>
              <a:t>계층 구조에서 요소를 선택하고 오른쪽 </a:t>
            </a:r>
            <a:r>
              <a:rPr lang="ko-KR" altLang="en-US" dirty="0" err="1"/>
              <a:t>인스펙터</a:t>
            </a:r>
            <a:r>
              <a:rPr lang="ko-KR" altLang="en-US" dirty="0"/>
              <a:t> 패널에서 </a:t>
            </a:r>
            <a:r>
              <a:rPr lang="en-US" altLang="ko-KR" dirty="0"/>
              <a:t>Flex</a:t>
            </a:r>
            <a:r>
              <a:rPr lang="ko-KR" altLang="en-US" dirty="0"/>
              <a:t>라는 레이블이 있는 </a:t>
            </a:r>
            <a:r>
              <a:rPr lang="ko-KR" altLang="en-US" dirty="0" err="1"/>
              <a:t>폴드아웃을</a:t>
            </a:r>
            <a:r>
              <a:rPr lang="ko-KR" altLang="en-US" dirty="0"/>
              <a:t> 찾으십시오</a:t>
            </a:r>
            <a:r>
              <a:rPr lang="en-US" altLang="ko-KR" dirty="0"/>
              <a:t>. Grow</a:t>
            </a:r>
            <a:r>
              <a:rPr lang="ko-KR" altLang="en-US" dirty="0"/>
              <a:t>의 값을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변경하십시오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475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자식을 중앙에 정렬">
            <a:extLst>
              <a:ext uri="{FF2B5EF4-FFF2-40B4-BE49-F238E27FC236}">
                <a16:creationId xmlns:a16="http://schemas.microsoft.com/office/drawing/2014/main" id="{C2CBF4F2-2F81-EE47-2D38-B6CC32FD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21118"/>
            <a:ext cx="6705093" cy="187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루트 요소 배경색">
            <a:extLst>
              <a:ext uri="{FF2B5EF4-FFF2-40B4-BE49-F238E27FC236}">
                <a16:creationId xmlns:a16="http://schemas.microsoft.com/office/drawing/2014/main" id="{09E54DC9-48D5-C985-C929-50847323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41018"/>
            <a:ext cx="5767371" cy="23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4684A0-9EB5-E4AA-086F-346BB3B806A2}"/>
              </a:ext>
            </a:extLst>
          </p:cNvPr>
          <p:cNvSpPr txBox="1"/>
          <p:nvPr/>
        </p:nvSpPr>
        <p:spPr>
          <a:xfrm>
            <a:off x="7074438" y="1530051"/>
            <a:ext cx="4580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 </a:t>
            </a:r>
            <a:r>
              <a:rPr lang="en-US" altLang="ko-KR" dirty="0" err="1"/>
              <a:t>VisualElement</a:t>
            </a:r>
            <a:r>
              <a:rPr lang="ko-KR" altLang="en-US" dirty="0"/>
              <a:t>의 모든 자식을 화면 중앙에 정렬하려면 </a:t>
            </a:r>
            <a:r>
              <a:rPr lang="en-US" altLang="ko-KR" dirty="0" err="1"/>
              <a:t>VisualElement</a:t>
            </a:r>
            <a:r>
              <a:rPr lang="ko-KR" altLang="en-US" dirty="0"/>
              <a:t>의 </a:t>
            </a:r>
            <a:r>
              <a:rPr lang="en-US" altLang="ko-KR" dirty="0"/>
              <a:t>Align </a:t>
            </a:r>
            <a:r>
              <a:rPr lang="ko-KR" altLang="en-US" dirty="0"/>
              <a:t>프로퍼티를 변경하십시오</a:t>
            </a:r>
            <a:r>
              <a:rPr lang="en-US" altLang="ko-KR" dirty="0"/>
              <a:t>. Align Items</a:t>
            </a:r>
            <a:r>
              <a:rPr lang="ko-KR" altLang="en-US" dirty="0"/>
              <a:t>와 </a:t>
            </a:r>
            <a:r>
              <a:rPr lang="en-US" altLang="ko-KR" dirty="0"/>
              <a:t>Justify Content</a:t>
            </a:r>
            <a:r>
              <a:rPr lang="ko-KR" altLang="en-US" dirty="0"/>
              <a:t>를 모두 </a:t>
            </a:r>
            <a:r>
              <a:rPr lang="en-US" altLang="ko-KR" dirty="0"/>
              <a:t>center</a:t>
            </a:r>
            <a:r>
              <a:rPr lang="ko-KR" altLang="en-US" dirty="0"/>
              <a:t>로 설정해야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0E496-72CE-8865-8BD1-38101E56ABE8}"/>
              </a:ext>
            </a:extLst>
          </p:cNvPr>
          <p:cNvSpPr txBox="1"/>
          <p:nvPr/>
        </p:nvSpPr>
        <p:spPr>
          <a:xfrm>
            <a:off x="418093" y="4438837"/>
            <a:ext cx="5545137" cy="955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Background &gt; Color</a:t>
            </a:r>
            <a:r>
              <a:rPr lang="ko-KR" altLang="en-US" dirty="0"/>
              <a:t>에서 배경색을 선택할 수 있습니다</a:t>
            </a:r>
            <a:r>
              <a:rPr lang="en-US" altLang="ko-KR" dirty="0"/>
              <a:t>. </a:t>
            </a:r>
            <a:r>
              <a:rPr lang="ko-KR" altLang="en-US" dirty="0"/>
              <a:t>이 단계는 선택 사항입니다</a:t>
            </a:r>
            <a:r>
              <a:rPr lang="en-US" altLang="ko-KR" dirty="0"/>
              <a:t>. </a:t>
            </a:r>
            <a:r>
              <a:rPr lang="ko-KR" altLang="en-US" dirty="0"/>
              <a:t>이 예에서는 </a:t>
            </a:r>
            <a:r>
              <a:rPr lang="en-US" altLang="ko-KR" dirty="0"/>
              <a:t>#732526</a:t>
            </a:r>
            <a:r>
              <a:rPr lang="ko-KR" altLang="en-US" dirty="0"/>
              <a:t>을 컬러로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139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자식 VisualElement 추가">
            <a:extLst>
              <a:ext uri="{FF2B5EF4-FFF2-40B4-BE49-F238E27FC236}">
                <a16:creationId xmlns:a16="http://schemas.microsoft.com/office/drawing/2014/main" id="{63F3BD99-B781-6EA5-C99F-DE632747E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273449"/>
            <a:ext cx="5198916" cy="24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중앙 컨테이너 프로퍼티">
            <a:extLst>
              <a:ext uri="{FF2B5EF4-FFF2-40B4-BE49-F238E27FC236}">
                <a16:creationId xmlns:a16="http://schemas.microsoft.com/office/drawing/2014/main" id="{C78414C7-A356-DE3D-5278-BA9E72614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031" y="2477089"/>
            <a:ext cx="4767443" cy="402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2BC07-82AE-BC1C-3C37-3954BD28D129}"/>
              </a:ext>
            </a:extLst>
          </p:cNvPr>
          <p:cNvSpPr txBox="1"/>
          <p:nvPr/>
        </p:nvSpPr>
        <p:spPr>
          <a:xfrm>
            <a:off x="5562940" y="1272997"/>
            <a:ext cx="6387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VisualElement</a:t>
            </a:r>
            <a:r>
              <a:rPr lang="en-US" altLang="ko-KR" dirty="0"/>
              <a:t> </a:t>
            </a:r>
            <a:r>
              <a:rPr lang="ko-KR" altLang="en-US" dirty="0"/>
              <a:t>아래에 새 </a:t>
            </a:r>
            <a:r>
              <a:rPr lang="en-US" altLang="ko-KR" dirty="0" err="1"/>
              <a:t>VisualElement</a:t>
            </a:r>
            <a:r>
              <a:rPr lang="ko-KR" altLang="en-US" dirty="0"/>
              <a:t>를 만드십시오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UI</a:t>
            </a:r>
            <a:r>
              <a:rPr lang="ko-KR" altLang="en-US" dirty="0"/>
              <a:t>의 왼쪽 및 오른쪽 섹션을 위한 부모 컨테이너가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98BB0-4F12-2CE6-A9CB-D0EF99829D41}"/>
              </a:ext>
            </a:extLst>
          </p:cNvPr>
          <p:cNvSpPr txBox="1"/>
          <p:nvPr/>
        </p:nvSpPr>
        <p:spPr>
          <a:xfrm>
            <a:off x="1106377" y="4795799"/>
            <a:ext cx="5830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새 요소의 </a:t>
            </a:r>
            <a:r>
              <a:rPr lang="en-US" altLang="ko-KR" dirty="0"/>
              <a:t>flex-direction </a:t>
            </a:r>
            <a:r>
              <a:rPr lang="ko-KR" altLang="en-US" dirty="0"/>
              <a:t>프로퍼티를 </a:t>
            </a:r>
            <a:r>
              <a:rPr lang="en-US" altLang="ko-KR" dirty="0"/>
              <a:t>row</a:t>
            </a:r>
            <a:r>
              <a:rPr lang="ko-KR" altLang="en-US" dirty="0"/>
              <a:t>로 설정하십시오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: column). </a:t>
            </a:r>
            <a:r>
              <a:rPr lang="ko-KR" altLang="en-US" dirty="0"/>
              <a:t>또한 픽셀 높이를 </a:t>
            </a:r>
            <a:r>
              <a:rPr lang="en-US" altLang="ko-KR" dirty="0"/>
              <a:t>350</a:t>
            </a:r>
            <a:r>
              <a:rPr lang="ko-KR" altLang="en-US" dirty="0"/>
              <a:t>픽셀로 고정해야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18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안에 빈 요소가 있는 배경 컨테이너">
            <a:extLst>
              <a:ext uri="{FF2B5EF4-FFF2-40B4-BE49-F238E27FC236}">
                <a16:creationId xmlns:a16="http://schemas.microsoft.com/office/drawing/2014/main" id="{3065631D-925A-04B7-F7EA-21D84B50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167" y="1541332"/>
            <a:ext cx="7225665" cy="459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276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안에 빈 요소가 있는 배경 컨테이너">
            <a:extLst>
              <a:ext uri="{FF2B5EF4-FFF2-40B4-BE49-F238E27FC236}">
                <a16:creationId xmlns:a16="http://schemas.microsoft.com/office/drawing/2014/main" id="{4E1EC95F-BDC0-EBFA-A4CE-2A8D8B7CA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" y="1134333"/>
            <a:ext cx="8908006" cy="319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캐릭터 리스트의 크기 및 마진 폴드아웃">
            <a:extLst>
              <a:ext uri="{FF2B5EF4-FFF2-40B4-BE49-F238E27FC236}">
                <a16:creationId xmlns:a16="http://schemas.microsoft.com/office/drawing/2014/main" id="{386DFC7B-33E5-84FE-93F2-13BC6A94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61" y="2640974"/>
            <a:ext cx="4287202" cy="384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72F14-C7FC-AA47-F63C-D67186312704}"/>
              </a:ext>
            </a:extLst>
          </p:cNvPr>
          <p:cNvSpPr txBox="1"/>
          <p:nvPr/>
        </p:nvSpPr>
        <p:spPr>
          <a:xfrm>
            <a:off x="226219" y="4496437"/>
            <a:ext cx="7452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Library</a:t>
            </a:r>
            <a:r>
              <a:rPr lang="ko-KR" altLang="en-US" dirty="0"/>
              <a:t>에서 </a:t>
            </a:r>
            <a:r>
              <a:rPr lang="en-US" altLang="ko-KR" dirty="0" err="1"/>
              <a:t>ListView</a:t>
            </a:r>
            <a:r>
              <a:rPr lang="en-US" altLang="ko-KR" dirty="0"/>
              <a:t> </a:t>
            </a:r>
            <a:r>
              <a:rPr lang="ko-KR" altLang="en-US" dirty="0"/>
              <a:t>컨트롤을 선택하고 방금 만든 </a:t>
            </a:r>
            <a:r>
              <a:rPr lang="en-US" altLang="ko-KR" dirty="0" err="1"/>
              <a:t>VisualElement</a:t>
            </a:r>
            <a:r>
              <a:rPr lang="en-US" altLang="ko-KR" dirty="0"/>
              <a:t> </a:t>
            </a:r>
            <a:r>
              <a:rPr lang="ko-KR" altLang="en-US" dirty="0"/>
              <a:t>아래에 자식으로 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B1BD6-A76C-1158-BDDB-A52F8E1F0BCB}"/>
              </a:ext>
            </a:extLst>
          </p:cNvPr>
          <p:cNvSpPr txBox="1"/>
          <p:nvPr/>
        </p:nvSpPr>
        <p:spPr>
          <a:xfrm>
            <a:off x="241300" y="5120491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요소를 선택하고 </a:t>
            </a:r>
            <a:r>
              <a:rPr lang="ko-KR" altLang="en-US" dirty="0" err="1"/>
              <a:t>인스펙터의</a:t>
            </a:r>
            <a:r>
              <a:rPr lang="ko-KR" altLang="en-US" dirty="0"/>
              <a:t> </a:t>
            </a:r>
            <a:r>
              <a:rPr lang="en-US" altLang="ko-KR" dirty="0" err="1"/>
              <a:t>CharacterList</a:t>
            </a:r>
            <a:r>
              <a:rPr lang="en-US" altLang="ko-KR" dirty="0"/>
              <a:t> </a:t>
            </a:r>
            <a:r>
              <a:rPr lang="ko-KR" altLang="en-US" dirty="0"/>
              <a:t>이름을 할당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C8C44-CD1D-92F6-C5B0-E1833D105750}"/>
              </a:ext>
            </a:extLst>
          </p:cNvPr>
          <p:cNvSpPr txBox="1"/>
          <p:nvPr/>
        </p:nvSpPr>
        <p:spPr>
          <a:xfrm>
            <a:off x="241300" y="5550586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리스트의 너비를 </a:t>
            </a:r>
            <a:r>
              <a:rPr lang="en-US" altLang="ko-KR" dirty="0"/>
              <a:t>230</a:t>
            </a:r>
            <a:r>
              <a:rPr lang="ko-KR" altLang="en-US" dirty="0"/>
              <a:t>픽셀로 고정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C97CEB-33B1-539E-51A7-2E561BEDE332}"/>
              </a:ext>
            </a:extLst>
          </p:cNvPr>
          <p:cNvSpPr txBox="1"/>
          <p:nvPr/>
        </p:nvSpPr>
        <p:spPr>
          <a:xfrm>
            <a:off x="226219" y="5906119"/>
            <a:ext cx="7452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다음으로 만들 요소와 어느 정도 간격을 둘 수 있도록 오른쪽에 </a:t>
            </a:r>
            <a:r>
              <a:rPr lang="en-US" altLang="ko-KR" dirty="0"/>
              <a:t>6</a:t>
            </a:r>
            <a:r>
              <a:rPr lang="ko-KR" altLang="en-US" dirty="0"/>
              <a:t>픽셀 너비의 마진을 설정</a:t>
            </a:r>
          </a:p>
        </p:txBody>
      </p:sp>
    </p:spTree>
    <p:extLst>
      <p:ext uri="{BB962C8B-B14F-4D97-AF65-F5344CB8AC3E}">
        <p14:creationId xmlns:p14="http://schemas.microsoft.com/office/powerpoint/2010/main" val="2147739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 descr="스타일이 적용된 캐릭터 리스트">
            <a:extLst>
              <a:ext uri="{FF2B5EF4-FFF2-40B4-BE49-F238E27FC236}">
                <a16:creationId xmlns:a16="http://schemas.microsoft.com/office/drawing/2014/main" id="{CF71E657-A435-0E2F-0DBE-1ADA66C6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31" y="1122998"/>
            <a:ext cx="10874017" cy="44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6D0D8F-873F-9E49-6879-699E9F3E62FD}"/>
              </a:ext>
            </a:extLst>
          </p:cNvPr>
          <p:cNvSpPr txBox="1"/>
          <p:nvPr/>
        </p:nvSpPr>
        <p:spPr>
          <a:xfrm>
            <a:off x="476130" y="5779675"/>
            <a:ext cx="1103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배경색을 </a:t>
            </a:r>
            <a:r>
              <a:rPr lang="en-US" altLang="ko-KR" dirty="0"/>
              <a:t>#6E3925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테두리 컬러를 </a:t>
            </a:r>
            <a:r>
              <a:rPr lang="en-US" altLang="ko-KR" dirty="0"/>
              <a:t>#311A11</a:t>
            </a:r>
            <a:r>
              <a:rPr lang="ko-KR" altLang="en-US" dirty="0"/>
              <a:t>로 설정했으며</a:t>
            </a:r>
            <a:r>
              <a:rPr lang="en-US" altLang="ko-KR" dirty="0"/>
              <a:t>, </a:t>
            </a:r>
            <a:r>
              <a:rPr lang="ko-KR" altLang="en-US" dirty="0"/>
              <a:t>테두리 너비는 </a:t>
            </a:r>
            <a:r>
              <a:rPr lang="en-US" altLang="ko-KR" dirty="0"/>
              <a:t>4</a:t>
            </a:r>
            <a:r>
              <a:rPr lang="ko-KR" altLang="en-US" dirty="0"/>
              <a:t>픽셀로</a:t>
            </a:r>
            <a:r>
              <a:rPr lang="en-US" altLang="ko-KR" dirty="0"/>
              <a:t>, </a:t>
            </a:r>
            <a:r>
              <a:rPr lang="ko-KR" altLang="en-US" dirty="0"/>
              <a:t>반지름은 </a:t>
            </a:r>
            <a:r>
              <a:rPr lang="en-US" altLang="ko-KR" dirty="0"/>
              <a:t>15</a:t>
            </a:r>
            <a:r>
              <a:rPr lang="ko-KR" altLang="en-US" dirty="0"/>
              <a:t>픽셀로 설정</a:t>
            </a:r>
          </a:p>
        </p:txBody>
      </p:sp>
    </p:spTree>
    <p:extLst>
      <p:ext uri="{BB962C8B-B14F-4D97-AF65-F5344CB8AC3E}">
        <p14:creationId xmlns:p14="http://schemas.microsoft.com/office/powerpoint/2010/main" val="425705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091FC7-A4E2-4934-98BE-1DE63E87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16" y="1076972"/>
            <a:ext cx="6114367" cy="53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98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2" name="Picture 6" descr="Justify Content 프로퍼티">
            <a:extLst>
              <a:ext uri="{FF2B5EF4-FFF2-40B4-BE49-F238E27FC236}">
                <a16:creationId xmlns:a16="http://schemas.microsoft.com/office/drawing/2014/main" id="{BE6A4F99-66EE-DF01-4441-86245976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67" y="1276083"/>
            <a:ext cx="11081740" cy="29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E9FD47-596E-36D4-57AF-EE58BB1100FF}"/>
              </a:ext>
            </a:extLst>
          </p:cNvPr>
          <p:cNvSpPr txBox="1"/>
          <p:nvPr/>
        </p:nvSpPr>
        <p:spPr>
          <a:xfrm>
            <a:off x="241300" y="4436651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CharacterList</a:t>
            </a:r>
            <a:r>
              <a:rPr lang="ko-KR" altLang="en-US" dirty="0"/>
              <a:t>와 같은 부모 아래에 새 </a:t>
            </a:r>
            <a:r>
              <a:rPr lang="en-US" altLang="ko-KR" dirty="0" err="1"/>
              <a:t>VisualElement</a:t>
            </a:r>
            <a:r>
              <a:rPr lang="ko-KR" altLang="en-US" dirty="0"/>
              <a:t>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9DB3F-AE46-4D06-B871-DC7626BC9596}"/>
              </a:ext>
            </a:extLst>
          </p:cNvPr>
          <p:cNvSpPr txBox="1"/>
          <p:nvPr/>
        </p:nvSpPr>
        <p:spPr>
          <a:xfrm>
            <a:off x="241300" y="4822815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 </a:t>
            </a:r>
            <a:r>
              <a:rPr lang="en-US" altLang="ko-KR" dirty="0" err="1"/>
              <a:t>VisualElement</a:t>
            </a:r>
            <a:r>
              <a:rPr lang="ko-KR" altLang="en-US" dirty="0"/>
              <a:t>는 캐릭터 세부 사항 패널과 버튼을 포함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C0BFD-3764-4E07-DD99-F2A61C935A2E}"/>
              </a:ext>
            </a:extLst>
          </p:cNvPr>
          <p:cNvSpPr txBox="1"/>
          <p:nvPr/>
        </p:nvSpPr>
        <p:spPr>
          <a:xfrm>
            <a:off x="241300" y="5208979"/>
            <a:ext cx="1044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Align </a:t>
            </a:r>
            <a:r>
              <a:rPr lang="ko-KR" altLang="en-US" dirty="0" err="1"/>
              <a:t>폴드아웃</a:t>
            </a:r>
            <a:r>
              <a:rPr lang="ko-KR" altLang="en-US" dirty="0"/>
              <a:t> 아래에서 </a:t>
            </a:r>
            <a:r>
              <a:rPr lang="en-US" altLang="ko-KR" dirty="0"/>
              <a:t>Align Items </a:t>
            </a:r>
            <a:r>
              <a:rPr lang="ko-KR" altLang="en-US" dirty="0"/>
              <a:t>설정을 </a:t>
            </a:r>
            <a:r>
              <a:rPr lang="en-US" altLang="ko-KR" dirty="0"/>
              <a:t>flex-end</a:t>
            </a:r>
            <a:r>
              <a:rPr lang="ko-KR" altLang="en-US" dirty="0"/>
              <a:t>로</a:t>
            </a:r>
            <a:r>
              <a:rPr lang="en-US" altLang="ko-KR" dirty="0"/>
              <a:t>, Justify Content</a:t>
            </a:r>
            <a:r>
              <a:rPr lang="ko-KR" altLang="en-US" dirty="0"/>
              <a:t>를 </a:t>
            </a:r>
            <a:r>
              <a:rPr lang="en-US" altLang="ko-KR" dirty="0"/>
              <a:t>space-between</a:t>
            </a:r>
            <a:r>
              <a:rPr lang="ko-KR" altLang="en-US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2198186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캐릭터 세부 사항 컨테이너의 프로퍼티">
            <a:extLst>
              <a:ext uri="{FF2B5EF4-FFF2-40B4-BE49-F238E27FC236}">
                <a16:creationId xmlns:a16="http://schemas.microsoft.com/office/drawing/2014/main" id="{093F1034-BCE2-10C4-2612-57E8A771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182738"/>
            <a:ext cx="9021869" cy="396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48681-830D-1152-9254-88FD47B0FCBB}"/>
              </a:ext>
            </a:extLst>
          </p:cNvPr>
          <p:cNvSpPr txBox="1"/>
          <p:nvPr/>
        </p:nvSpPr>
        <p:spPr>
          <a:xfrm>
            <a:off x="177694" y="5163057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 새 컨테이너에 새로운 </a:t>
            </a:r>
            <a:r>
              <a:rPr lang="en-US" altLang="ko-KR" dirty="0" err="1"/>
              <a:t>VisualElement</a:t>
            </a:r>
            <a:r>
              <a:rPr lang="ko-KR" altLang="en-US" dirty="0"/>
              <a:t>를 추가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77326-B225-8521-8759-1191EF8899D7}"/>
              </a:ext>
            </a:extLst>
          </p:cNvPr>
          <p:cNvSpPr txBox="1"/>
          <p:nvPr/>
        </p:nvSpPr>
        <p:spPr>
          <a:xfrm>
            <a:off x="4914900" y="5163057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 </a:t>
            </a:r>
            <a:r>
              <a:rPr lang="en-US" altLang="ko-KR" dirty="0" err="1"/>
              <a:t>VisualElement</a:t>
            </a:r>
            <a:r>
              <a:rPr lang="ko-KR" altLang="en-US" dirty="0"/>
              <a:t>는 캐릭터 세부 사항 패널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1EDC90-300C-737C-79E7-2B69BEAB4F7B}"/>
              </a:ext>
            </a:extLst>
          </p:cNvPr>
          <p:cNvSpPr txBox="1"/>
          <p:nvPr/>
        </p:nvSpPr>
        <p:spPr>
          <a:xfrm>
            <a:off x="177694" y="5532389"/>
            <a:ext cx="10475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사용자가 왼쪽 리스트에서 캐릭터를 선택하면 이 패널은 캐릭터의 초상</a:t>
            </a:r>
            <a:r>
              <a:rPr lang="en-US" altLang="ko-KR" dirty="0"/>
              <a:t>, </a:t>
            </a:r>
            <a:r>
              <a:rPr lang="ko-KR" altLang="en-US" dirty="0"/>
              <a:t>이름과 클래스를 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43116-84C4-DAFD-61D8-48E3FFBD87C8}"/>
              </a:ext>
            </a:extLst>
          </p:cNvPr>
          <p:cNvSpPr txBox="1"/>
          <p:nvPr/>
        </p:nvSpPr>
        <p:spPr>
          <a:xfrm>
            <a:off x="177694" y="5901721"/>
            <a:ext cx="10475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너비를 </a:t>
            </a:r>
            <a:r>
              <a:rPr lang="en-US" altLang="ko-KR" dirty="0"/>
              <a:t>276</a:t>
            </a:r>
            <a:r>
              <a:rPr lang="ko-KR" altLang="en-US" dirty="0"/>
              <a:t>픽셀로 고정하고</a:t>
            </a:r>
            <a:r>
              <a:rPr lang="en-US" altLang="ko-KR" dirty="0"/>
              <a:t>, Align Items</a:t>
            </a:r>
            <a:r>
              <a:rPr lang="ko-KR" altLang="en-US" dirty="0"/>
              <a:t>와 </a:t>
            </a:r>
            <a:r>
              <a:rPr lang="en-US" altLang="ko-KR" dirty="0"/>
              <a:t>Justify Content</a:t>
            </a:r>
            <a:r>
              <a:rPr lang="ko-KR" altLang="en-US" dirty="0"/>
              <a:t>를 </a:t>
            </a:r>
            <a:r>
              <a:rPr lang="en-US" altLang="ko-KR" dirty="0"/>
              <a:t>center</a:t>
            </a:r>
            <a:r>
              <a:rPr lang="ko-KR" altLang="en-US" dirty="0"/>
              <a:t>로 전환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12DDF-9D29-FCF9-E3DB-326DCD596F73}"/>
              </a:ext>
            </a:extLst>
          </p:cNvPr>
          <p:cNvSpPr txBox="1"/>
          <p:nvPr/>
        </p:nvSpPr>
        <p:spPr>
          <a:xfrm>
            <a:off x="7751974" y="5901721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픽셀 너비의 패딩을 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0E22A6-DA01-F99F-CD0E-55DDA4584B49}"/>
              </a:ext>
            </a:extLst>
          </p:cNvPr>
          <p:cNvSpPr txBox="1"/>
          <p:nvPr/>
        </p:nvSpPr>
        <p:spPr>
          <a:xfrm>
            <a:off x="177694" y="6219794"/>
            <a:ext cx="786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배경색을 </a:t>
            </a:r>
            <a:r>
              <a:rPr lang="en-US" altLang="ko-KR" dirty="0"/>
              <a:t>#AA5939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테두리 컬러를 </a:t>
            </a:r>
            <a:r>
              <a:rPr lang="en-US" altLang="ko-KR" dirty="0"/>
              <a:t>#311A11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459DA0-DF5C-985B-22BE-C84EA43F0D79}"/>
              </a:ext>
            </a:extLst>
          </p:cNvPr>
          <p:cNvSpPr txBox="1"/>
          <p:nvPr/>
        </p:nvSpPr>
        <p:spPr>
          <a:xfrm>
            <a:off x="5067300" y="6250716"/>
            <a:ext cx="786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너비와 반지름을 각각 </a:t>
            </a:r>
            <a:r>
              <a:rPr lang="en-US" altLang="ko-KR" dirty="0"/>
              <a:t>4px</a:t>
            </a:r>
            <a:r>
              <a:rPr lang="ko-KR" altLang="en-US" dirty="0"/>
              <a:t>와 </a:t>
            </a:r>
            <a:r>
              <a:rPr lang="en-US" altLang="ko-KR" dirty="0"/>
              <a:t>15px</a:t>
            </a:r>
            <a:r>
              <a:rPr lang="ko-KR" altLang="en-US" dirty="0"/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1667580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빈 캐릭터 세부 사항 패널">
            <a:extLst>
              <a:ext uri="{FF2B5EF4-FFF2-40B4-BE49-F238E27FC236}">
                <a16:creationId xmlns:a16="http://schemas.microsoft.com/office/drawing/2014/main" id="{975C827F-E008-8FF5-9187-A793B434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13" y="1047450"/>
            <a:ext cx="7988300" cy="54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123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캐릭터 초상의 배경 프레임">
            <a:extLst>
              <a:ext uri="{FF2B5EF4-FFF2-40B4-BE49-F238E27FC236}">
                <a16:creationId xmlns:a16="http://schemas.microsoft.com/office/drawing/2014/main" id="{5891DCE2-6EB8-3B92-2394-3F987B934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6" y="1384668"/>
            <a:ext cx="11348629" cy="305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D003D7-3E2B-F2CA-D2EC-96746D803E7F}"/>
              </a:ext>
            </a:extLst>
          </p:cNvPr>
          <p:cNvSpPr txBox="1"/>
          <p:nvPr/>
        </p:nvSpPr>
        <p:spPr>
          <a:xfrm>
            <a:off x="201826" y="4552875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새 </a:t>
            </a:r>
            <a:r>
              <a:rPr lang="en-US" altLang="ko-KR" dirty="0" err="1"/>
              <a:t>VisualElement</a:t>
            </a:r>
            <a:r>
              <a:rPr lang="ko-KR" altLang="en-US" dirty="0"/>
              <a:t>를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08BA8-73CF-733D-670A-C3E22BF18647}"/>
              </a:ext>
            </a:extLst>
          </p:cNvPr>
          <p:cNvSpPr txBox="1"/>
          <p:nvPr/>
        </p:nvSpPr>
        <p:spPr>
          <a:xfrm>
            <a:off x="2758510" y="4552875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120x120</a:t>
            </a:r>
            <a:r>
              <a:rPr lang="ko-KR" altLang="en-US" dirty="0"/>
              <a:t>픽셀의 고정된 크기를 할당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B7E5D-D7A2-C554-D692-42EAF1AE9396}"/>
              </a:ext>
            </a:extLst>
          </p:cNvPr>
          <p:cNvSpPr txBox="1"/>
          <p:nvPr/>
        </p:nvSpPr>
        <p:spPr>
          <a:xfrm>
            <a:off x="6484690" y="4552875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픽셀의 패딩을 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91A64-B697-7536-AAF3-44458DC40636}"/>
              </a:ext>
            </a:extLst>
          </p:cNvPr>
          <p:cNvSpPr txBox="1"/>
          <p:nvPr/>
        </p:nvSpPr>
        <p:spPr>
          <a:xfrm>
            <a:off x="201826" y="4917917"/>
            <a:ext cx="10542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테두리가 </a:t>
            </a:r>
            <a:r>
              <a:rPr lang="en-US" altLang="ko-KR" dirty="0"/>
              <a:t>#311A11</a:t>
            </a:r>
            <a:r>
              <a:rPr lang="ko-KR" altLang="en-US" dirty="0"/>
              <a:t>이고 배경색이 </a:t>
            </a:r>
            <a:r>
              <a:rPr lang="en-US" altLang="ko-KR" dirty="0"/>
              <a:t>#FF8554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너비와 반지름이 각각 </a:t>
            </a:r>
            <a:r>
              <a:rPr lang="en-US" altLang="ko-KR" dirty="0"/>
              <a:t>2</a:t>
            </a:r>
            <a:r>
              <a:rPr lang="ko-KR" altLang="en-US" dirty="0"/>
              <a:t>픽셀</a:t>
            </a:r>
            <a:r>
              <a:rPr lang="en-US" altLang="ko-KR" dirty="0"/>
              <a:t>, 15</a:t>
            </a:r>
            <a:r>
              <a:rPr lang="ko-KR" altLang="en-US" dirty="0"/>
              <a:t>픽셀</a:t>
            </a:r>
          </a:p>
        </p:txBody>
      </p:sp>
    </p:spTree>
    <p:extLst>
      <p:ext uri="{BB962C8B-B14F-4D97-AF65-F5344CB8AC3E}">
        <p14:creationId xmlns:p14="http://schemas.microsoft.com/office/powerpoint/2010/main" val="42879723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13314" name="Picture 2" descr="초상 이미지를 위한 VisualElement">
            <a:extLst>
              <a:ext uri="{FF2B5EF4-FFF2-40B4-BE49-F238E27FC236}">
                <a16:creationId xmlns:a16="http://schemas.microsoft.com/office/drawing/2014/main" id="{CEF67A89-F227-7539-B117-C7F8B311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1" y="1148195"/>
            <a:ext cx="8293100" cy="439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6C4B51-06B6-10D3-2515-D9F69697C3AC}"/>
              </a:ext>
            </a:extLst>
          </p:cNvPr>
          <p:cNvSpPr txBox="1"/>
          <p:nvPr/>
        </p:nvSpPr>
        <p:spPr>
          <a:xfrm>
            <a:off x="241300" y="5601250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새 </a:t>
            </a:r>
            <a:r>
              <a:rPr lang="en-US" altLang="ko-KR" dirty="0" err="1"/>
              <a:t>VisualElement</a:t>
            </a:r>
            <a:r>
              <a:rPr lang="ko-KR" altLang="en-US" dirty="0"/>
              <a:t>를 자식으로 추가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A085-0FE6-97C8-978F-1A6AE1AB0102}"/>
              </a:ext>
            </a:extLst>
          </p:cNvPr>
          <p:cNvSpPr txBox="1"/>
          <p:nvPr/>
        </p:nvSpPr>
        <p:spPr>
          <a:xfrm>
            <a:off x="3817620" y="5601250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이름을 </a:t>
            </a:r>
            <a:r>
              <a:rPr lang="en-US" altLang="ko-KR" dirty="0" err="1"/>
              <a:t>CharacterPortrait</a:t>
            </a:r>
            <a:r>
              <a:rPr lang="ko-KR" altLang="en-US" dirty="0"/>
              <a:t>로 지정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DA3CD2-E6F4-F9B6-8E32-899D0620F33A}"/>
              </a:ext>
            </a:extLst>
          </p:cNvPr>
          <p:cNvSpPr txBox="1"/>
          <p:nvPr/>
        </p:nvSpPr>
        <p:spPr>
          <a:xfrm>
            <a:off x="224791" y="5970582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Flex &gt; Grow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6CDF3-3FDC-97ED-1382-B76B521C529C}"/>
              </a:ext>
            </a:extLst>
          </p:cNvPr>
          <p:cNvSpPr txBox="1"/>
          <p:nvPr/>
        </p:nvSpPr>
        <p:spPr>
          <a:xfrm>
            <a:off x="2815590" y="5970582"/>
            <a:ext cx="765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Background &gt; Scale Mode</a:t>
            </a:r>
            <a:r>
              <a:rPr lang="ko-KR" altLang="en-US" dirty="0"/>
              <a:t>에서 확대</a:t>
            </a:r>
            <a:r>
              <a:rPr lang="en-US" altLang="ko-KR" dirty="0"/>
              <a:t>/</a:t>
            </a:r>
            <a:r>
              <a:rPr lang="ko-KR" altLang="en-US" dirty="0"/>
              <a:t>축소 모드를 </a:t>
            </a:r>
            <a:r>
              <a:rPr lang="en-US" altLang="ko-KR" dirty="0"/>
              <a:t>scale-to-fit</a:t>
            </a:r>
            <a:r>
              <a:rPr lang="ko-KR" altLang="en-US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242845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12290" name="Picture 2" descr="이름과 클래스를 위한 레이블 추가">
            <a:extLst>
              <a:ext uri="{FF2B5EF4-FFF2-40B4-BE49-F238E27FC236}">
                <a16:creationId xmlns:a16="http://schemas.microsoft.com/office/drawing/2014/main" id="{1429CF59-CCF5-CFE3-90E2-590C41676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7" y="1057936"/>
            <a:ext cx="3278505" cy="545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폰트 설정 변경">
            <a:extLst>
              <a:ext uri="{FF2B5EF4-FFF2-40B4-BE49-F238E27FC236}">
                <a16:creationId xmlns:a16="http://schemas.microsoft.com/office/drawing/2014/main" id="{A49320DD-F733-8965-BC26-6CC45CA0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038" y="3420601"/>
            <a:ext cx="6921907" cy="309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11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 descr="완성된 캐릭터 세부 사항 패널">
            <a:extLst>
              <a:ext uri="{FF2B5EF4-FFF2-40B4-BE49-F238E27FC236}">
                <a16:creationId xmlns:a16="http://schemas.microsoft.com/office/drawing/2014/main" id="{2E54D158-8BD6-92F0-BABC-9577160E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04" y="1059809"/>
            <a:ext cx="8738235" cy="547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782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캐릭터 선택 버튼 추가">
            <a:extLst>
              <a:ext uri="{FF2B5EF4-FFF2-40B4-BE49-F238E27FC236}">
                <a16:creationId xmlns:a16="http://schemas.microsoft.com/office/drawing/2014/main" id="{14B7C4A5-D366-16DC-80FA-0352DB60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34" y="1059778"/>
            <a:ext cx="9769571" cy="54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484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최종 메인 뷰 레이아웃">
            <a:extLst>
              <a:ext uri="{FF2B5EF4-FFF2-40B4-BE49-F238E27FC236}">
                <a16:creationId xmlns:a16="http://schemas.microsoft.com/office/drawing/2014/main" id="{7CD1DD9F-3BCD-3C1B-2C29-2B892D9B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55" y="1098464"/>
            <a:ext cx="8367089" cy="538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90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기본 PanelSettings 변경 불필요">
            <a:extLst>
              <a:ext uri="{FF2B5EF4-FFF2-40B4-BE49-F238E27FC236}">
                <a16:creationId xmlns:a16="http://schemas.microsoft.com/office/drawing/2014/main" id="{5D0F5F66-5B9D-7A12-AB36-F07B90A0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761" y="1502449"/>
            <a:ext cx="7620781" cy="50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새 패널 설정 에셋 만들기">
            <a:extLst>
              <a:ext uri="{FF2B5EF4-FFF2-40B4-BE49-F238E27FC236}">
                <a16:creationId xmlns:a16="http://schemas.microsoft.com/office/drawing/2014/main" id="{898D5509-C437-28DD-B40C-F6B9CB03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705142"/>
            <a:ext cx="5181507" cy="231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F5D47-EF03-FE18-C5F6-49EFC67C7CF0}"/>
              </a:ext>
            </a:extLst>
          </p:cNvPr>
          <p:cNvSpPr txBox="1"/>
          <p:nvPr/>
        </p:nvSpPr>
        <p:spPr>
          <a:xfrm>
            <a:off x="31538" y="1133117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Create &gt; UI Toolkit &gt; Panel Settings Asset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82B47-993B-DDE8-05C9-859E25AACED6}"/>
              </a:ext>
            </a:extLst>
          </p:cNvPr>
          <p:cNvSpPr txBox="1"/>
          <p:nvPr/>
        </p:nvSpPr>
        <p:spPr>
          <a:xfrm>
            <a:off x="153458" y="5136599"/>
            <a:ext cx="4264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새로 만든 파일의 이름을 </a:t>
            </a:r>
            <a:r>
              <a:rPr lang="en-US" altLang="ko-KR" dirty="0" err="1"/>
              <a:t>GameUI_Panel</a:t>
            </a:r>
            <a:r>
              <a:rPr lang="ko-KR" altLang="en-US" dirty="0"/>
              <a:t>로 지정</a:t>
            </a:r>
          </a:p>
        </p:txBody>
      </p:sp>
    </p:spTree>
    <p:extLst>
      <p:ext uri="{BB962C8B-B14F-4D97-AF65-F5344CB8AC3E}">
        <p14:creationId xmlns:p14="http://schemas.microsoft.com/office/powerpoint/2010/main" val="155478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3B056C-44C1-4398-9843-3D476DE94E04}"/>
              </a:ext>
            </a:extLst>
          </p:cNvPr>
          <p:cNvSpPr txBox="1"/>
          <p:nvPr/>
        </p:nvSpPr>
        <p:spPr>
          <a:xfrm>
            <a:off x="3739959" y="3401877"/>
            <a:ext cx="806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평가 과제물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3667E-CDFE-44F8-9F32-D0D35EC7E78B}"/>
              </a:ext>
            </a:extLst>
          </p:cNvPr>
          <p:cNvSpPr txBox="1"/>
          <p:nvPr/>
        </p:nvSpPr>
        <p:spPr>
          <a:xfrm>
            <a:off x="3739959" y="2305132"/>
            <a:ext cx="702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2231696-325C-4264-BF4F-FC04CBAAC9B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13503" y="1921673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CBB4CE-DBE6-4C9F-A1A7-2138DD99AF6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13503" y="2984943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8B83ECC-B62C-4756-9878-1EB55CA838D0}"/>
              </a:ext>
            </a:extLst>
          </p:cNvPr>
          <p:cNvCxnSpPr>
            <a:cxnSpLocks/>
          </p:cNvCxnSpPr>
          <p:nvPr/>
        </p:nvCxnSpPr>
        <p:spPr>
          <a:xfrm>
            <a:off x="3613503" y="4048210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4A6D70-921D-443E-8515-AC1A759D27E0}"/>
              </a:ext>
            </a:extLst>
          </p:cNvPr>
          <p:cNvSpPr txBox="1"/>
          <p:nvPr/>
        </p:nvSpPr>
        <p:spPr>
          <a:xfrm>
            <a:off x="3739959" y="4418259"/>
            <a:ext cx="673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2CF2FF-84F1-494F-8675-F4D31B85E57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261303" y="2244838"/>
            <a:ext cx="0" cy="416939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2AE07-431C-4A1E-8352-8C31FFD83075}"/>
              </a:ext>
            </a:extLst>
          </p:cNvPr>
          <p:cNvSpPr/>
          <p:nvPr/>
        </p:nvSpPr>
        <p:spPr>
          <a:xfrm>
            <a:off x="2909103" y="1598507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CC75B-BCBF-407E-8B99-EA1696338540}"/>
              </a:ext>
            </a:extLst>
          </p:cNvPr>
          <p:cNvSpPr/>
          <p:nvPr/>
        </p:nvSpPr>
        <p:spPr>
          <a:xfrm>
            <a:off x="2909103" y="2661777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2668C34-E3AD-4296-8049-FC52DDD8ACA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61303" y="3308108"/>
            <a:ext cx="0" cy="416935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083D69-AF83-460D-B4FB-43A186D4551E}"/>
              </a:ext>
            </a:extLst>
          </p:cNvPr>
          <p:cNvSpPr/>
          <p:nvPr/>
        </p:nvSpPr>
        <p:spPr>
          <a:xfrm>
            <a:off x="2909103" y="3725043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663B2C-57E7-4366-8971-CCF4062A91A2}"/>
              </a:ext>
            </a:extLst>
          </p:cNvPr>
          <p:cNvSpPr/>
          <p:nvPr/>
        </p:nvSpPr>
        <p:spPr>
          <a:xfrm>
            <a:off x="2909103" y="4788310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9FDE2A6-74E0-4016-8213-000A0FCFE687}"/>
              </a:ext>
            </a:extLst>
          </p:cNvPr>
          <p:cNvCxnSpPr>
            <a:cxnSpLocks/>
          </p:cNvCxnSpPr>
          <p:nvPr/>
        </p:nvCxnSpPr>
        <p:spPr>
          <a:xfrm>
            <a:off x="3261303" y="4371374"/>
            <a:ext cx="0" cy="416935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E4E104-D64C-47EF-B174-0C01E621F6B8}"/>
              </a:ext>
            </a:extLst>
          </p:cNvPr>
          <p:cNvCxnSpPr>
            <a:cxnSpLocks/>
          </p:cNvCxnSpPr>
          <p:nvPr/>
        </p:nvCxnSpPr>
        <p:spPr>
          <a:xfrm>
            <a:off x="3516521" y="5111475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29DC084-B371-4C6A-8F6E-DBA492D1EF27}"/>
              </a:ext>
            </a:extLst>
          </p:cNvPr>
          <p:cNvSpPr txBox="1"/>
          <p:nvPr/>
        </p:nvSpPr>
        <p:spPr>
          <a:xfrm>
            <a:off x="3739959" y="1248531"/>
            <a:ext cx="702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396E2-56B5-C5DE-AB24-2FB0D1A619E1}"/>
              </a:ext>
            </a:extLst>
          </p:cNvPr>
          <p:cNvSpPr txBox="1"/>
          <p:nvPr/>
        </p:nvSpPr>
        <p:spPr>
          <a:xfrm>
            <a:off x="3613503" y="5804104"/>
            <a:ext cx="673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부록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UI Toolkit Sample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975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4" name="Picture 4" descr="UI Document 컴포넌트">
            <a:extLst>
              <a:ext uri="{FF2B5EF4-FFF2-40B4-BE49-F238E27FC236}">
                <a16:creationId xmlns:a16="http://schemas.microsoft.com/office/drawing/2014/main" id="{128905F7-D123-9CA0-3B7D-02C58868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87" y="1108649"/>
            <a:ext cx="7291387" cy="51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5D18D-EF64-88D1-6203-55AD13A5DF18}"/>
              </a:ext>
            </a:extLst>
          </p:cNvPr>
          <p:cNvSpPr txBox="1"/>
          <p:nvPr/>
        </p:nvSpPr>
        <p:spPr>
          <a:xfrm>
            <a:off x="402486" y="1222868"/>
            <a:ext cx="7452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게임 오브젝트를 만들어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해당 게임 오브젝트에 </a:t>
            </a:r>
            <a:endParaRPr lang="en-US" altLang="ko-KR" dirty="0"/>
          </a:p>
          <a:p>
            <a:r>
              <a:rPr lang="en-US" altLang="ko-KR" dirty="0" err="1"/>
              <a:t>UIDocument</a:t>
            </a:r>
            <a:r>
              <a:rPr lang="en-US" altLang="ko-KR" dirty="0"/>
              <a:t> </a:t>
            </a:r>
            <a:r>
              <a:rPr lang="ko-KR" altLang="en-US" dirty="0"/>
              <a:t>컴포넌트를 부착</a:t>
            </a:r>
          </a:p>
        </p:txBody>
      </p:sp>
    </p:spTree>
    <p:extLst>
      <p:ext uri="{BB962C8B-B14F-4D97-AF65-F5344CB8AC3E}">
        <p14:creationId xmlns:p14="http://schemas.microsoft.com/office/powerpoint/2010/main" val="3196837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78" name="Picture 2" descr="런타임 시 표시되는 UI">
            <a:extLst>
              <a:ext uri="{FF2B5EF4-FFF2-40B4-BE49-F238E27FC236}">
                <a16:creationId xmlns:a16="http://schemas.microsoft.com/office/drawing/2014/main" id="{CCAE2790-9775-34D2-668D-80285DE0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8" y="1022908"/>
            <a:ext cx="7613546" cy="55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16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EE36D-8DD9-A526-3136-3BCC562557AD}"/>
              </a:ext>
            </a:extLst>
          </p:cNvPr>
          <p:cNvSpPr txBox="1"/>
          <p:nvPr/>
        </p:nvSpPr>
        <p:spPr>
          <a:xfrm>
            <a:off x="0" y="1013988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Assets/Scripts/</a:t>
            </a:r>
            <a:r>
              <a:rPr lang="en-US" altLang="ko-KR" dirty="0" err="1"/>
              <a:t>CharacterData.cs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6D1089-6646-EA52-96BB-4FD9FD89A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25"/>
          <a:stretch/>
        </p:blipFill>
        <p:spPr>
          <a:xfrm>
            <a:off x="106680" y="1488358"/>
            <a:ext cx="1107948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294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530" name="Picture 2" descr="새 생성 메뉴 엔트리">
            <a:extLst>
              <a:ext uri="{FF2B5EF4-FFF2-40B4-BE49-F238E27FC236}">
                <a16:creationId xmlns:a16="http://schemas.microsoft.com/office/drawing/2014/main" id="{7C960500-733B-0029-2998-DD0299F95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049198"/>
            <a:ext cx="8617593" cy="16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몇 개의 샘플 캐릭터 만들기">
            <a:extLst>
              <a:ext uri="{FF2B5EF4-FFF2-40B4-BE49-F238E27FC236}">
                <a16:creationId xmlns:a16="http://schemas.microsoft.com/office/drawing/2014/main" id="{C509403F-8772-1E41-C5D6-397BE605C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6" y="3072662"/>
            <a:ext cx="11473338" cy="341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839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F00B2-D0F6-9174-AC68-8AA8DAD3CFD3}"/>
              </a:ext>
            </a:extLst>
          </p:cNvPr>
          <p:cNvSpPr txBox="1"/>
          <p:nvPr/>
        </p:nvSpPr>
        <p:spPr>
          <a:xfrm>
            <a:off x="0" y="1013988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리스트 엔트리 </a:t>
            </a:r>
            <a:r>
              <a:rPr lang="en-US" altLang="ko-KR" dirty="0"/>
              <a:t>UI </a:t>
            </a:r>
            <a:r>
              <a:rPr lang="ko-KR" altLang="en-US" dirty="0"/>
              <a:t>템플릿 만들기</a:t>
            </a:r>
          </a:p>
        </p:txBody>
      </p:sp>
      <p:pic>
        <p:nvPicPr>
          <p:cNvPr id="21506" name="Picture 2" descr="캐릭터 이름이 표시된 리스트 엔트리">
            <a:extLst>
              <a:ext uri="{FF2B5EF4-FFF2-40B4-BE49-F238E27FC236}">
                <a16:creationId xmlns:a16="http://schemas.microsoft.com/office/drawing/2014/main" id="{EB7030AD-830B-3EA6-2156-5F415D829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29728"/>
            <a:ext cx="49434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UI 빌더에서 새 UXML 템플릿 만들기">
            <a:extLst>
              <a:ext uri="{FF2B5EF4-FFF2-40B4-BE49-F238E27FC236}">
                <a16:creationId xmlns:a16="http://schemas.microsoft.com/office/drawing/2014/main" id="{7BA4CA0A-7192-5BFE-FBC6-D6AA6E43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" y="2519362"/>
            <a:ext cx="8678863" cy="377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9122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698" name="Picture 2" descr="배경 VisualElement">
            <a:extLst>
              <a:ext uri="{FF2B5EF4-FFF2-40B4-BE49-F238E27FC236}">
                <a16:creationId xmlns:a16="http://schemas.microsoft.com/office/drawing/2014/main" id="{AA031D59-2EA1-4025-6E39-27D1E6798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97" y="1119584"/>
            <a:ext cx="11803405" cy="34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765E86-C462-5427-6315-99B531F3AEF0}"/>
              </a:ext>
            </a:extLst>
          </p:cNvPr>
          <p:cNvSpPr txBox="1"/>
          <p:nvPr/>
        </p:nvSpPr>
        <p:spPr>
          <a:xfrm>
            <a:off x="194297" y="4625442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배경을 위한 </a:t>
            </a:r>
            <a:r>
              <a:rPr lang="en-US" altLang="ko-KR" dirty="0" err="1"/>
              <a:t>VisualElement</a:t>
            </a:r>
            <a:r>
              <a:rPr lang="ko-KR" altLang="en-US" dirty="0"/>
              <a:t>를 추가하고</a:t>
            </a:r>
            <a:r>
              <a:rPr lang="en-US" altLang="ko-KR" dirty="0"/>
              <a:t>, </a:t>
            </a:r>
            <a:r>
              <a:rPr lang="ko-KR" altLang="en-US" dirty="0"/>
              <a:t>높이를 </a:t>
            </a:r>
            <a:r>
              <a:rPr lang="en-US" altLang="ko-KR" dirty="0"/>
              <a:t>41</a:t>
            </a:r>
            <a:r>
              <a:rPr lang="ko-KR" altLang="en-US" dirty="0"/>
              <a:t>픽셀로 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BD96B-C77B-3F57-8103-8A720EE4C41D}"/>
              </a:ext>
            </a:extLst>
          </p:cNvPr>
          <p:cNvSpPr txBox="1"/>
          <p:nvPr/>
        </p:nvSpPr>
        <p:spPr>
          <a:xfrm>
            <a:off x="188530" y="4976342"/>
            <a:ext cx="10144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Align </a:t>
            </a:r>
            <a:r>
              <a:rPr lang="ko-KR" altLang="en-US" dirty="0" err="1"/>
              <a:t>폴드아웃을</a:t>
            </a:r>
            <a:r>
              <a:rPr lang="ko-KR" altLang="en-US" dirty="0"/>
              <a:t> 열고 </a:t>
            </a:r>
            <a:r>
              <a:rPr lang="en-US" altLang="ko-KR" dirty="0"/>
              <a:t>Align Items</a:t>
            </a:r>
            <a:r>
              <a:rPr lang="ko-KR" altLang="en-US" dirty="0"/>
              <a:t>를 </a:t>
            </a:r>
            <a:r>
              <a:rPr lang="en-US" altLang="ko-KR" dirty="0"/>
              <a:t>left</a:t>
            </a:r>
            <a:r>
              <a:rPr lang="ko-KR" altLang="en-US" dirty="0"/>
              <a:t>로</a:t>
            </a:r>
            <a:r>
              <a:rPr lang="en-US" altLang="ko-KR" dirty="0"/>
              <a:t>, Justify Content</a:t>
            </a:r>
            <a:r>
              <a:rPr lang="ko-KR" altLang="en-US" dirty="0"/>
              <a:t>를 </a:t>
            </a:r>
            <a:r>
              <a:rPr lang="en-US" altLang="ko-KR" dirty="0"/>
              <a:t>center</a:t>
            </a:r>
            <a:r>
              <a:rPr lang="ko-KR" altLang="en-US" dirty="0"/>
              <a:t>로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31A20-23F1-744A-61A6-EDD7C63ED7B9}"/>
              </a:ext>
            </a:extLst>
          </p:cNvPr>
          <p:cNvSpPr txBox="1"/>
          <p:nvPr/>
        </p:nvSpPr>
        <p:spPr>
          <a:xfrm>
            <a:off x="194297" y="5345674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픽셀의 왼쪽 패딩을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615FD-ABA2-22F5-D9E7-63A0C3432950}"/>
              </a:ext>
            </a:extLst>
          </p:cNvPr>
          <p:cNvSpPr txBox="1"/>
          <p:nvPr/>
        </p:nvSpPr>
        <p:spPr>
          <a:xfrm>
            <a:off x="188530" y="5715006"/>
            <a:ext cx="10899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배경색을 </a:t>
            </a:r>
            <a:r>
              <a:rPr lang="en-US" altLang="ko-KR" dirty="0"/>
              <a:t>#AA5939</a:t>
            </a:r>
            <a:r>
              <a:rPr lang="ko-KR" altLang="en-US" dirty="0"/>
              <a:t>로 설정하고 너비가 </a:t>
            </a:r>
            <a:r>
              <a:rPr lang="en-US" altLang="ko-KR" dirty="0"/>
              <a:t>2</a:t>
            </a:r>
            <a:r>
              <a:rPr lang="ko-KR" altLang="en-US" dirty="0"/>
              <a:t>픽셀</a:t>
            </a:r>
            <a:r>
              <a:rPr lang="en-US" altLang="ko-KR" dirty="0"/>
              <a:t>, </a:t>
            </a:r>
            <a:r>
              <a:rPr lang="ko-KR" altLang="en-US" dirty="0"/>
              <a:t>반지름이 </a:t>
            </a:r>
            <a:r>
              <a:rPr lang="en-US" altLang="ko-KR" dirty="0"/>
              <a:t>15</a:t>
            </a:r>
            <a:r>
              <a:rPr lang="ko-KR" altLang="en-US" dirty="0"/>
              <a:t>픽셀이며 컬러가 </a:t>
            </a:r>
            <a:r>
              <a:rPr lang="en-US" altLang="ko-KR" dirty="0"/>
              <a:t>#311A11</a:t>
            </a:r>
            <a:r>
              <a:rPr lang="ko-KR" altLang="en-US" dirty="0"/>
              <a:t>로 설정된 테두리를 추가</a:t>
            </a:r>
          </a:p>
        </p:txBody>
      </p:sp>
    </p:spTree>
    <p:extLst>
      <p:ext uri="{BB962C8B-B14F-4D97-AF65-F5344CB8AC3E}">
        <p14:creationId xmlns:p14="http://schemas.microsoft.com/office/powerpoint/2010/main" val="3389312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4" descr="캐릭터 이름을 위한 레이블 추가">
            <a:extLst>
              <a:ext uri="{FF2B5EF4-FFF2-40B4-BE49-F238E27FC236}">
                <a16:creationId xmlns:a16="http://schemas.microsoft.com/office/drawing/2014/main" id="{0F82F215-CB8E-4732-92A1-6024CD22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1199614"/>
            <a:ext cx="11761301" cy="407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FA645-5868-9910-E1DD-F3376274E699}"/>
              </a:ext>
            </a:extLst>
          </p:cNvPr>
          <p:cNvSpPr txBox="1"/>
          <p:nvPr/>
        </p:nvSpPr>
        <p:spPr>
          <a:xfrm>
            <a:off x="241299" y="6203946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Assets/UI/ListEntry.uxml</a:t>
            </a:r>
            <a:r>
              <a:rPr lang="ko-KR" altLang="en-US"/>
              <a:t>로 저장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DE68D-FD4C-5219-9EBA-E7C4F527EE8A}"/>
              </a:ext>
            </a:extLst>
          </p:cNvPr>
          <p:cNvSpPr txBox="1"/>
          <p:nvPr/>
        </p:nvSpPr>
        <p:spPr>
          <a:xfrm>
            <a:off x="241299" y="5486881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VisualElement</a:t>
            </a:r>
            <a:r>
              <a:rPr lang="ko-KR" altLang="en-US"/>
              <a:t>의 자식으로 레이블을 추가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2DD9F-CB37-69E6-C102-18111B1E6BB1}"/>
              </a:ext>
            </a:extLst>
          </p:cNvPr>
          <p:cNvSpPr txBox="1"/>
          <p:nvPr/>
        </p:nvSpPr>
        <p:spPr>
          <a:xfrm>
            <a:off x="4550240" y="5486881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이름을 </a:t>
            </a:r>
            <a:r>
              <a:rPr lang="en-US" altLang="ko-KR" dirty="0" err="1"/>
              <a:t>CharacterName</a:t>
            </a:r>
            <a:r>
              <a:rPr lang="ko-KR" altLang="en-US" dirty="0"/>
              <a:t>으로 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E9CA7-6171-88EC-5570-8B2AD9395283}"/>
              </a:ext>
            </a:extLst>
          </p:cNvPr>
          <p:cNvSpPr txBox="1"/>
          <p:nvPr/>
        </p:nvSpPr>
        <p:spPr>
          <a:xfrm>
            <a:off x="241299" y="5833981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Font Style</a:t>
            </a:r>
            <a:r>
              <a:rPr lang="ko-KR" altLang="en-US" dirty="0"/>
              <a:t>을 </a:t>
            </a:r>
            <a:r>
              <a:rPr lang="en-US" altLang="ko-KR" dirty="0"/>
              <a:t>bold</a:t>
            </a:r>
            <a:r>
              <a:rPr lang="ko-KR" altLang="en-US" dirty="0"/>
              <a:t>로 설정하고 폰트 크기는 </a:t>
            </a:r>
            <a:r>
              <a:rPr lang="en-US" altLang="ko-KR" dirty="0"/>
              <a:t>18</a:t>
            </a:r>
            <a:r>
              <a:rPr lang="ko-KR" altLang="en-US" dirty="0"/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18712688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24975-3B4E-6855-DAB6-78895435B844}"/>
              </a:ext>
            </a:extLst>
          </p:cNvPr>
          <p:cNvSpPr txBox="1"/>
          <p:nvPr/>
        </p:nvSpPr>
        <p:spPr>
          <a:xfrm>
            <a:off x="241300" y="1013988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/>
              <a:t>Assets/Scripts/UI/CharacterListEntryController.cs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395AD-D03D-5DA3-4AEB-5E8AAECCB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5"/>
          <a:stretch/>
        </p:blipFill>
        <p:spPr>
          <a:xfrm>
            <a:off x="241300" y="1490983"/>
            <a:ext cx="10411460" cy="496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093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74198-6377-3555-08CD-9C83852A733A}"/>
              </a:ext>
            </a:extLst>
          </p:cNvPr>
          <p:cNvSpPr txBox="1"/>
          <p:nvPr/>
        </p:nvSpPr>
        <p:spPr>
          <a:xfrm>
            <a:off x="241300" y="108787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/>
              <a:t>Assets/Scripts/UI/CharacterListController.cs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2B28E8-9BF1-A9CB-BCA1-941E988AF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00"/>
          <a:stretch/>
        </p:blipFill>
        <p:spPr>
          <a:xfrm>
            <a:off x="241300" y="1638755"/>
            <a:ext cx="1060704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00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6D7CE-724E-DE0F-2886-16F284C35293}"/>
              </a:ext>
            </a:extLst>
          </p:cNvPr>
          <p:cNvSpPr txBox="1"/>
          <p:nvPr/>
        </p:nvSpPr>
        <p:spPr>
          <a:xfrm>
            <a:off x="114300" y="1013988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/>
              <a:t> Assets/Scripts/UI/MainView.cs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446647-4B91-3163-F7BD-5A59593EC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36" r="9313"/>
          <a:stretch/>
        </p:blipFill>
        <p:spPr>
          <a:xfrm>
            <a:off x="114300" y="1468555"/>
            <a:ext cx="8915400" cy="50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9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4018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26626" name="Picture 2" descr="메인 뷰 스크립트 추가 및 레퍼런스 할당">
            <a:extLst>
              <a:ext uri="{FF2B5EF4-FFF2-40B4-BE49-F238E27FC236}">
                <a16:creationId xmlns:a16="http://schemas.microsoft.com/office/drawing/2014/main" id="{42D99E15-A9D6-4D1D-B6E7-B1496557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104900"/>
            <a:ext cx="8399780" cy="542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47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B464C-150C-3843-0D25-04574F02C6C6}"/>
              </a:ext>
            </a:extLst>
          </p:cNvPr>
          <p:cNvSpPr txBox="1"/>
          <p:nvPr/>
        </p:nvSpPr>
        <p:spPr>
          <a:xfrm>
            <a:off x="241300" y="104977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CharacterListController</a:t>
            </a:r>
            <a:r>
              <a:rPr lang="en-US" altLang="ko-KR" dirty="0"/>
              <a:t> .cs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18F27D-27C1-3240-1AD2-3D58B5C9A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8" b="83348"/>
          <a:stretch/>
        </p:blipFill>
        <p:spPr>
          <a:xfrm>
            <a:off x="241300" y="1569721"/>
            <a:ext cx="11555997" cy="48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27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18F27D-27C1-3240-1AD2-3D58B5C9A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57" b="65952"/>
          <a:stretch/>
        </p:blipFill>
        <p:spPr>
          <a:xfrm>
            <a:off x="241300" y="1021081"/>
            <a:ext cx="11555997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708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18F27D-27C1-3240-1AD2-3D58B5C9A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00" b="49539"/>
          <a:stretch/>
        </p:blipFill>
        <p:spPr>
          <a:xfrm>
            <a:off x="241300" y="1143001"/>
            <a:ext cx="11555997" cy="51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721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18F27D-27C1-3240-1AD2-3D58B5C9A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13" b="32340"/>
          <a:stretch/>
        </p:blipFill>
        <p:spPr>
          <a:xfrm>
            <a:off x="241300" y="1112521"/>
            <a:ext cx="11555997" cy="53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58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18F27D-27C1-3240-1AD2-3D58B5C9A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60" b="15190"/>
          <a:stretch/>
        </p:blipFill>
        <p:spPr>
          <a:xfrm>
            <a:off x="241300" y="1127761"/>
            <a:ext cx="11555997" cy="5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029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18F27D-27C1-3240-1AD2-3D58B5C9A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760" b="1"/>
          <a:stretch/>
        </p:blipFill>
        <p:spPr>
          <a:xfrm>
            <a:off x="241300" y="1112520"/>
            <a:ext cx="11555997" cy="47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039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Toolkit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33794" name="Picture 2" descr="더 이상 비어있지 않은 캐릭터 리스트">
            <a:extLst>
              <a:ext uri="{FF2B5EF4-FFF2-40B4-BE49-F238E27FC236}">
                <a16:creationId xmlns:a16="http://schemas.microsoft.com/office/drawing/2014/main" id="{DB757A99-F063-B3CB-44CB-25B5C80D4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73" y="1002030"/>
            <a:ext cx="7648582" cy="556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7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135093"/>
            <a:ext cx="1153885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UNITY UI</a:t>
            </a:r>
          </a:p>
          <a:p>
            <a:pPr lvl="1"/>
            <a:r>
              <a:rPr lang="en-US" altLang="ko-KR" sz="2000" b="1" dirty="0" err="1">
                <a:latin typeface="+mn-ea"/>
              </a:rPr>
              <a:t>com.unity.ugui</a:t>
            </a:r>
            <a:endParaRPr lang="en-US" altLang="ko-KR" sz="2000" b="1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Unity UI</a:t>
            </a:r>
            <a:r>
              <a:rPr lang="ko-KR" altLang="en-US" sz="2000" dirty="0">
                <a:latin typeface="+mn-ea"/>
              </a:rPr>
              <a:t>는 게임 및 애플리케이션용 사용자 인터페이스를 개발하기 위한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 err="1">
                <a:latin typeface="+mn-ea"/>
              </a:rPr>
              <a:t>툴킷입니다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구성 요소와 게임 보기를 사용하여 사용자 인터페이스를 정렬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위치 지정 및 스타일 지정하는 </a:t>
            </a:r>
            <a:r>
              <a:rPr lang="en-US" altLang="ko-KR" sz="2000" dirty="0" err="1">
                <a:latin typeface="+mn-ea"/>
              </a:rPr>
              <a:t>GameObject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기반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시스템입니다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​ Unity UI</a:t>
            </a:r>
            <a:r>
              <a:rPr lang="ko-KR" altLang="en-US" sz="2000" dirty="0">
                <a:latin typeface="+mn-ea"/>
              </a:rPr>
              <a:t>를 사용하여 </a:t>
            </a:r>
            <a:r>
              <a:rPr lang="en-US" altLang="ko-KR" sz="2000" dirty="0">
                <a:latin typeface="+mn-ea"/>
              </a:rPr>
              <a:t>Unity </a:t>
            </a:r>
            <a:r>
              <a:rPr lang="ko-KR" altLang="en-US" sz="2000" dirty="0">
                <a:latin typeface="+mn-ea"/>
              </a:rPr>
              <a:t>에디터에서 사용자 인터페이스를 생성하거나 변경할 수 없습니다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83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241300" y="1027612"/>
            <a:ext cx="115388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Canvas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Canvas </a:t>
            </a:r>
            <a:r>
              <a:rPr lang="ko-KR" altLang="en-US" sz="2000" dirty="0">
                <a:latin typeface="+mn-ea"/>
              </a:rPr>
              <a:t>는 모든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요소가 있어야 하는 영역입니다 </a:t>
            </a:r>
            <a:r>
              <a:rPr lang="en-US" altLang="ko-KR" sz="2000" dirty="0">
                <a:latin typeface="+mn-ea"/>
              </a:rPr>
              <a:t>. Canvas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Canvas </a:t>
            </a:r>
            <a:r>
              <a:rPr lang="ko-KR" altLang="en-US" sz="2000" dirty="0">
                <a:latin typeface="+mn-ea"/>
              </a:rPr>
              <a:t>구성 요소가 있는 게임 개체이며 모든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요소는 이러한 </a:t>
            </a: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의 자식이어야 합니다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는 다른 게임 오브젝트와 동일한 방식으로 생성합니다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계층 창에서 빈 공간을 마우스 오른쪽 단추를 클릭하거나 계층 창 맨 위의 </a:t>
            </a:r>
            <a:r>
              <a:rPr lang="en-US" altLang="ko-KR" sz="2000" dirty="0">
                <a:latin typeface="+mn-ea"/>
              </a:rPr>
              <a:t>Create </a:t>
            </a:r>
            <a:r>
              <a:rPr lang="ko-KR" altLang="en-US" sz="2000" dirty="0">
                <a:latin typeface="+mn-ea"/>
              </a:rPr>
              <a:t>버튼을 클릭한 후 </a:t>
            </a:r>
            <a:r>
              <a:rPr lang="en-US" altLang="ko-KR" sz="2000" dirty="0">
                <a:latin typeface="+mn-ea"/>
              </a:rPr>
              <a:t>UI &gt; Canvas</a:t>
            </a:r>
            <a:r>
              <a:rPr lang="ko-KR" altLang="en-US" sz="2000" dirty="0">
                <a:latin typeface="+mn-ea"/>
              </a:rPr>
              <a:t>를 선택하면 됩니다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​UI &gt; Image </a:t>
            </a:r>
            <a:r>
              <a:rPr lang="ko-KR" altLang="en-US" sz="2000" dirty="0">
                <a:latin typeface="+mn-ea"/>
              </a:rPr>
              <a:t>메뉴를 사용하여 </a:t>
            </a:r>
            <a:r>
              <a:rPr lang="en-US" altLang="ko-KR" sz="2000" dirty="0">
                <a:latin typeface="+mn-ea"/>
              </a:rPr>
              <a:t>Image</a:t>
            </a:r>
            <a:r>
              <a:rPr lang="ko-KR" altLang="en-US" sz="2000" dirty="0">
                <a:latin typeface="+mn-ea"/>
              </a:rPr>
              <a:t>와 같은 새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요소를 생성하면 장면에 </a:t>
            </a: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가 아직 없는 경우 자동으로 </a:t>
            </a: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가 생성됩니다</a:t>
            </a:r>
            <a:r>
              <a:rPr lang="en-US" altLang="ko-KR" sz="2000" dirty="0">
                <a:latin typeface="+mn-ea"/>
              </a:rPr>
              <a:t>. UI </a:t>
            </a:r>
            <a:r>
              <a:rPr lang="ko-KR" altLang="en-US" sz="2000" dirty="0">
                <a:latin typeface="+mn-ea"/>
              </a:rPr>
              <a:t>요소는 이 </a:t>
            </a: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의 자식으로 생성됩니다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캔버스 영역은 장면 보기에서 사각형으로 표시됩니다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이렇게 하면 게임 보기를 항상 표시할 필요 없이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요소를 쉽게 배치할 수 있습니다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를 생성할 경우 </a:t>
            </a:r>
            <a:r>
              <a:rPr lang="ko-KR" altLang="en-US" sz="2000" dirty="0" err="1">
                <a:latin typeface="+mn-ea"/>
              </a:rPr>
              <a:t>씬에는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EventSystem</a:t>
            </a:r>
            <a:r>
              <a:rPr lang="ko-KR" altLang="en-US" sz="2000" dirty="0">
                <a:latin typeface="+mn-ea"/>
              </a:rPr>
              <a:t>이라고 하는 다른 게임 오브젝트도 함께 추가됩니다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 게임 오브젝트에는 </a:t>
            </a:r>
            <a:r>
              <a:rPr lang="en-US" altLang="ko-KR" sz="2000" dirty="0">
                <a:latin typeface="+mn-ea"/>
              </a:rPr>
              <a:t>UI</a:t>
            </a:r>
            <a:r>
              <a:rPr lang="ko-KR" altLang="en-US" sz="2000" dirty="0">
                <a:latin typeface="+mn-ea"/>
              </a:rPr>
              <a:t>를 사용한 이벤트 및 상호 작용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마우스 클릭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 처리하는 특수 컴포넌트가 포함되어 있습니다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en-US" altLang="ko-KR" sz="2000" dirty="0" err="1">
                <a:latin typeface="+mn-ea"/>
              </a:rPr>
              <a:t>EventSystem</a:t>
            </a:r>
            <a:r>
              <a:rPr lang="ko-KR" altLang="en-US" sz="2000" dirty="0">
                <a:latin typeface="+mn-ea"/>
              </a:rPr>
              <a:t>은 사용하지 않더라도 씬 안에 그대로 두어야 하며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그러지 않으면 </a:t>
            </a: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에서 경고를 기록합니다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40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4F141B"/>
      </a:dk1>
      <a:lt1>
        <a:sysClr val="window" lastClr="FFFFFF"/>
      </a:lt1>
      <a:dk2>
        <a:srgbClr val="9F2936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게임엔진프로그래밍응용.potx" id="{6E233784-B018-46F0-90B0-5EC15C3A8D48}" vid="{DBE94DCB-995E-4630-BC82-85078FFBDC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8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D6DFF01-0230-4423-8D42-30A6F9295892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8420</TotalTime>
  <Words>3386</Words>
  <Application>Microsoft Office PowerPoint</Application>
  <PresentationFormat>와이드스크린</PresentationFormat>
  <Paragraphs>654</Paragraphs>
  <Slides>77</Slides>
  <Notes>75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2" baseType="lpstr">
      <vt:lpstr>Noto Sans Symbols</vt:lpstr>
      <vt:lpstr>나눔고딕</vt:lpstr>
      <vt:lpstr>Arial</vt:lpstr>
      <vt:lpstr>Roboto</vt:lpstr>
      <vt:lpstr>Office 테마</vt:lpstr>
      <vt:lpstr>게임엔진프로그래밍응용</vt:lpstr>
      <vt:lpstr>코로나 유의사항</vt:lpstr>
      <vt:lpstr>코로나 유의 사항</vt:lpstr>
      <vt:lpstr>온라인 수업 저작권 유의 사항</vt:lpstr>
      <vt:lpstr>온라인 수업 저작권 유의 사항</vt:lpstr>
      <vt:lpstr>PowerPoint 프레젠테이션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SceneManagement</vt:lpstr>
      <vt:lpstr>SceneManagement</vt:lpstr>
      <vt:lpstr>SceneManagement</vt:lpstr>
      <vt:lpstr>SceneManagement</vt:lpstr>
      <vt:lpstr>SceneManagement</vt:lpstr>
      <vt:lpstr>SceneManagement</vt:lpstr>
      <vt:lpstr>SceneManagement</vt:lpstr>
      <vt:lpstr>SceneManagement</vt:lpstr>
      <vt:lpstr>SceneManagement</vt:lpstr>
      <vt:lpstr>중간 평가 과제물</vt:lpstr>
      <vt:lpstr>중간 평가 과제물</vt:lpstr>
      <vt:lpstr>Q &amp; A</vt:lpstr>
      <vt:lpstr>Q &amp; A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  <vt:lpstr>UI Toolkit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위정아</dc:creator>
  <cp:lastModifiedBy>반경진</cp:lastModifiedBy>
  <cp:revision>771</cp:revision>
  <dcterms:created xsi:type="dcterms:W3CDTF">2019-01-31T17:37:45Z</dcterms:created>
  <dcterms:modified xsi:type="dcterms:W3CDTF">2023-04-15T03:49:47Z</dcterms:modified>
</cp:coreProperties>
</file>