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30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310" r:id="rId12"/>
    <p:sldId id="270" r:id="rId13"/>
    <p:sldId id="271" r:id="rId14"/>
    <p:sldId id="272" r:id="rId15"/>
    <p:sldId id="276" r:id="rId16"/>
    <p:sldId id="277" r:id="rId17"/>
    <p:sldId id="278" r:id="rId18"/>
    <p:sldId id="292" r:id="rId19"/>
    <p:sldId id="293" r:id="rId20"/>
    <p:sldId id="294" r:id="rId21"/>
    <p:sldId id="295" r:id="rId22"/>
    <p:sldId id="297" r:id="rId23"/>
    <p:sldId id="286" r:id="rId24"/>
    <p:sldId id="287" r:id="rId25"/>
    <p:sldId id="308" r:id="rId26"/>
    <p:sldId id="298" r:id="rId27"/>
    <p:sldId id="307" r:id="rId28"/>
    <p:sldId id="305" r:id="rId29"/>
    <p:sldId id="289" r:id="rId30"/>
    <p:sldId id="304" r:id="rId31"/>
    <p:sldId id="311" r:id="rId32"/>
    <p:sldId id="313" r:id="rId33"/>
    <p:sldId id="312" r:id="rId34"/>
    <p:sldId id="300" r:id="rId35"/>
    <p:sldId id="301" r:id="rId36"/>
    <p:sldId id="302" r:id="rId37"/>
    <p:sldId id="314" r:id="rId38"/>
    <p:sldId id="316" r:id="rId39"/>
    <p:sldId id="306" r:id="rId40"/>
    <p:sldId id="299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94141"/>
  </p:normalViewPr>
  <p:slideViewPr>
    <p:cSldViewPr>
      <p:cViewPr varScale="1">
        <p:scale>
          <a:sx n="123" d="100"/>
          <a:sy n="123" d="100"/>
        </p:scale>
        <p:origin x="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0AD5B-5082-6949-89D1-F36C6807B17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67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2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3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011D6-2547-8F43-8B6E-7BB31C3438A6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14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B2600-0EEB-7641-BCA4-FDED515382A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37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C87E-CEDF-3044-BFFD-D17ED5A6C49F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0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2BAB2-EC5A-F346-BF62-76F5B68F5272}" type="slidenum">
              <a:rPr lang="en-US"/>
              <a:pPr/>
              <a:t>12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73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280E-3806-E74A-B19D-74AC57F5B3D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99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 that it’s not the string “None” that’s returned but the NoneType value None. print() converts it to a string for printing.</a:t>
            </a:r>
          </a:p>
        </p:txBody>
      </p:sp>
    </p:spTree>
    <p:extLst>
      <p:ext uri="{BB962C8B-B14F-4D97-AF65-F5344CB8AC3E}">
        <p14:creationId xmlns:p14="http://schemas.microsoft.com/office/powerpoint/2010/main" val="143031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99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docstring is a string literal that occurs as the first statement in a module, function, class, or method definition. Such a docstring becomes the __doc__ special attribute of that object.</a:t>
            </a:r>
          </a:p>
        </p:txBody>
      </p:sp>
    </p:spTree>
    <p:extLst>
      <p:ext uri="{BB962C8B-B14F-4D97-AF65-F5344CB8AC3E}">
        <p14:creationId xmlns:p14="http://schemas.microsoft.com/office/powerpoint/2010/main" val="38602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466726"/>
            <a:ext cx="6990209" cy="2133600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7056784" cy="2304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1D9E-50F5-8C4D-AA34-1D71A32F9BA9}" type="datetime1">
              <a:rPr lang="en-AU" smtClean="0"/>
              <a:t>18/1/18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1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540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4AC-AFA1-3F4E-8280-844AD2331AC8}" type="datetime1">
              <a:rPr lang="en-AU" smtClean="0"/>
              <a:t>18/1/18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91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0E6-7D4C-E44D-9FCD-DAA80922CAC3}" type="datetime1">
              <a:rPr lang="en-AU" smtClean="0"/>
              <a:t>18/1/18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10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6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30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1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600" b="1">
                <a:solidFill>
                  <a:srgbClr val="333399"/>
                </a:solidFill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137478"/>
            <a:ext cx="8928992" cy="5132701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1pPr>
            <a:lvl2pPr marL="742950" indent="-285750"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2pPr>
            <a:lvl3pPr marL="1143000" indent="-228600"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6B7-BE87-684E-A7D7-6D0338CDD768}" type="datetime1">
              <a:rPr lang="en-AU" smtClean="0"/>
              <a:t>18/1/18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3296" cy="365125"/>
          </a:xfrm>
        </p:spPr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678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E4B9-0A6E-9344-8B79-14B4A2823280}" type="datetime1">
              <a:rPr lang="en-AU" smtClean="0"/>
              <a:t>18/1/18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6517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" y="53778"/>
            <a:ext cx="8686800" cy="368780"/>
          </a:xfr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26D6-E551-BC4F-95A4-4CA4FE72C9D9}" type="datetime1">
              <a:rPr lang="en-AU" smtClean="0"/>
              <a:t>18/1/18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55304" cy="365125"/>
          </a:xfrm>
        </p:spPr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4389884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84784"/>
            <a:ext cx="4392488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B5C-E4D2-AB45-816C-28C460552327}" type="datetime1">
              <a:rPr lang="en-AU" smtClean="0"/>
              <a:t>18/1/18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7698" y="6381328"/>
            <a:ext cx="2133600" cy="365125"/>
          </a:xfrm>
        </p:spPr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735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3BF9-975F-B142-BF9E-5AC6295701DE}" type="datetime1">
              <a:rPr lang="en-AU" smtClean="0"/>
              <a:t>18/1/18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589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7EA-12C4-A240-A401-3AD3A48A23A9}" type="datetime1">
              <a:rPr lang="en-AU" smtClean="0"/>
              <a:t>18/1/18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5795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0DA-C255-A847-85AE-A934FAEC8BBD}" type="datetime1">
              <a:rPr lang="en-AU" smtClean="0"/>
              <a:t>18/1/18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5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179F-55DE-C540-92BF-571C8D027E0E}" type="datetime1">
              <a:rPr lang="en-AU" smtClean="0"/>
              <a:t>18/1/18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2157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1775" y="152400"/>
            <a:ext cx="1292225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F6370504-3B74-F74D-8105-088CF052720C}" type="datetime1">
              <a:rPr lang="en-AU" smtClean="0"/>
              <a:t>18/1/18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22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3" r:id="rId14"/>
    <p:sldLayoutId id="2147483678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ev/peps/pep-0257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pydoc.html" TargetMode="External"/><Relationship Id="rId4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20638" y="195263"/>
            <a:ext cx="8578850" cy="490537"/>
          </a:xfrm>
        </p:spPr>
        <p:txBody>
          <a:bodyPr/>
          <a:lstStyle/>
          <a:p>
            <a:pPr eaLnBrk="1" hangingPunct="1"/>
            <a:r>
              <a:rPr lang="en-GB" altLang="en-US">
                <a:latin typeface="Arial" charset="0"/>
                <a:ea typeface="ＭＳ Ｐゴシック" charset="-128"/>
              </a:rPr>
              <a:t>Do this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981075"/>
            <a:ext cx="8929687" cy="52895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ea typeface="+mn-ea"/>
                <a:cs typeface="+mn-cs"/>
              </a:rPr>
              <a:t>Write a program that asks the user for their age and then prints whether it is odd or even.</a:t>
            </a:r>
          </a:p>
          <a:p>
            <a:pPr lvl="1">
              <a:defRPr/>
            </a:pPr>
            <a:r>
              <a:rPr lang="en-GB" dirty="0" smtClean="0">
                <a:cs typeface="+mn-cs"/>
              </a:rPr>
              <a:t>The program should not crash if the user enters a non-number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The program should not allow an invalid age number</a:t>
            </a:r>
          </a:p>
          <a:p>
            <a:pPr lvl="1">
              <a:defRPr/>
            </a:pPr>
            <a:r>
              <a:rPr lang="en-GB" dirty="0" smtClean="0">
                <a:cs typeface="+mn-cs"/>
              </a:rPr>
              <a:t>Re-prompt until a valid number </a:t>
            </a:r>
            <a:r>
              <a:rPr lang="en-GB" smtClean="0">
                <a:cs typeface="+mn-cs"/>
              </a:rPr>
              <a:t>is entered</a:t>
            </a:r>
            <a:endParaRPr lang="en-GB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docstrings</a:t>
            </a:r>
            <a:r>
              <a:rPr lang="en-US" dirty="0" smtClean="0"/>
              <a:t> in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triple-quoted string just after the function header is a special comment called a </a:t>
            </a:r>
            <a:r>
              <a:rPr lang="en-US" b="1" i="1" dirty="0" err="1" smtClean="0"/>
              <a:t>docstring</a:t>
            </a:r>
            <a:endParaRPr lang="en-US" b="1" i="1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docstring</a:t>
            </a:r>
            <a:r>
              <a:rPr lang="en-US" dirty="0" smtClean="0"/>
              <a:t> is documentation of the function</a:t>
            </a:r>
            <a:r>
              <a:rPr lang="fr-FR" dirty="0" smtClean="0"/>
              <a:t>'</a:t>
            </a:r>
            <a:r>
              <a:rPr lang="en-US" dirty="0" smtClean="0"/>
              <a:t>s purpose, to be used by other tools (like </a:t>
            </a:r>
            <a:r>
              <a:rPr lang="en-US" dirty="0" err="1" smtClean="0"/>
              <a:t>pydoc</a:t>
            </a:r>
            <a:r>
              <a:rPr lang="en-US" dirty="0" smtClean="0"/>
              <a:t> or help) to tell the user what the function is used for. </a:t>
            </a:r>
          </a:p>
          <a:p>
            <a:r>
              <a:rPr lang="en-US" dirty="0" smtClean="0"/>
              <a:t>All comments</a:t>
            </a:r>
            <a:r>
              <a:rPr lang="en-US" dirty="0"/>
              <a:t>, including </a:t>
            </a:r>
            <a:r>
              <a:rPr lang="en-US" dirty="0" err="1"/>
              <a:t>docstrings</a:t>
            </a:r>
            <a:r>
              <a:rPr lang="en-US" dirty="0"/>
              <a:t>, should be written in the </a:t>
            </a:r>
            <a:r>
              <a:rPr lang="en-US" i="1" dirty="0"/>
              <a:t>imperative </a:t>
            </a:r>
            <a:r>
              <a:rPr lang="en-US" dirty="0"/>
              <a:t>voice, </a:t>
            </a:r>
            <a:r>
              <a:rPr lang="en-US" dirty="0" smtClean="0"/>
              <a:t>e.g. 		"""</a:t>
            </a:r>
            <a:r>
              <a:rPr lang="en-US" i="1" dirty="0" smtClean="0"/>
              <a:t>Convert </a:t>
            </a:r>
            <a:r>
              <a:rPr lang="en-US" dirty="0" smtClean="0"/>
              <a:t>a to b."""	(not "</a:t>
            </a:r>
            <a:r>
              <a:rPr lang="en-US" i="1" dirty="0" smtClean="0"/>
              <a:t>converts</a:t>
            </a:r>
            <a:r>
              <a:rPr lang="en-US" dirty="0" smtClean="0"/>
              <a:t>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good </a:t>
            </a:r>
            <a:r>
              <a:rPr lang="en-US" dirty="0" err="1" smtClean="0"/>
              <a:t>docstrings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PEP257 describes the </a:t>
            </a:r>
            <a:r>
              <a:rPr lang="en-AU" dirty="0"/>
              <a:t>standards </a:t>
            </a:r>
            <a:r>
              <a:rPr lang="en-AU" dirty="0" smtClean="0"/>
              <a:t>for writing good </a:t>
            </a:r>
            <a:r>
              <a:rPr lang="en-AU" dirty="0" err="1" smtClean="0"/>
              <a:t>docstrings</a:t>
            </a:r>
            <a:r>
              <a:rPr lang="en-AU" dirty="0" smtClean="0"/>
              <a:t>. Follow these </a:t>
            </a:r>
            <a:r>
              <a:rPr lang="en-AU" dirty="0"/>
              <a:t>guidelines. </a:t>
            </a:r>
            <a:r>
              <a:rPr lang="en-AU" dirty="0">
                <a:hlinkClick r:id="rId2"/>
              </a:rPr>
              <a:t>https://www.python.org/dev/peps/pep-0257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  <a:p>
            <a:r>
              <a:rPr lang="en-AU" dirty="0" smtClean="0"/>
              <a:t>One-line </a:t>
            </a:r>
            <a:r>
              <a:rPr lang="en-AU" dirty="0" err="1" smtClean="0"/>
              <a:t>docstrings</a:t>
            </a:r>
            <a:r>
              <a:rPr lang="en-AU" dirty="0" smtClean="0"/>
              <a:t> are often enough.</a:t>
            </a:r>
            <a:br>
              <a:rPr lang="en-AU" dirty="0" smtClean="0"/>
            </a:br>
            <a:r>
              <a:rPr lang="en-AU" dirty="0" smtClean="0"/>
              <a:t>Start with a capital, end with a full stop.</a:t>
            </a:r>
            <a:br>
              <a:rPr lang="en-AU" dirty="0" smtClean="0"/>
            </a:br>
            <a:r>
              <a:rPr lang="en-AU" dirty="0" smtClean="0"/>
              <a:t>No spaces just inside the quotes.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"noise"; e.g. </a:t>
            </a:r>
            <a:r>
              <a:rPr lang="en-US" i="1" dirty="0" smtClean="0"/>
              <a:t>"This function..."</a:t>
            </a:r>
            <a:r>
              <a:rPr lang="en-US" dirty="0" smtClean="0"/>
              <a:t> is unnecessary.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Good:</a:t>
            </a:r>
            <a:r>
              <a:rPr lang="en-US" dirty="0" smtClean="0"/>
              <a:t>	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"""Determine largest value in list."""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Bad:</a:t>
            </a:r>
            <a:r>
              <a:rPr lang="en-US" dirty="0" smtClean="0"/>
              <a:t>	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""" this function will find the largest value in the list that is passed in as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 parameter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and return it """</a:t>
            </a:r>
            <a:endParaRPr lang="en-AU" sz="26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486400" y="1281576"/>
            <a:ext cx="350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1. </a:t>
            </a:r>
            <a:r>
              <a:rPr lang="en-US" sz="3200" b="1" u="none" dirty="0">
                <a:latin typeface="Arial" pitchFamily="-108" charset="0"/>
              </a:rPr>
              <a:t>Call</a:t>
            </a:r>
            <a:r>
              <a:rPr lang="en-US" sz="3200" b="0" u="none" dirty="0">
                <a:latin typeface="Arial" pitchFamily="-108" charset="0"/>
              </a:rPr>
              <a:t> copies argument </a:t>
            </a:r>
            <a:r>
              <a:rPr lang="en-US" sz="3200" b="0" u="none" dirty="0" smtClean="0">
                <a:latin typeface="Arial" pitchFamily="-108" charset="0"/>
              </a:rPr>
              <a:t>c </a:t>
            </a:r>
            <a:r>
              <a:rPr lang="en-US" sz="3200" b="0" u="none" dirty="0">
                <a:latin typeface="Arial" pitchFamily="-108" charset="0"/>
              </a:rPr>
              <a:t>to </a:t>
            </a:r>
            <a:r>
              <a:rPr lang="en-US" sz="3200" b="0" u="none" dirty="0" smtClean="0">
                <a:latin typeface="Arial" pitchFamily="-108" charset="0"/>
              </a:rPr>
              <a:t>parameter </a:t>
            </a:r>
            <a:r>
              <a:rPr lang="en-US" sz="3200" dirty="0" err="1">
                <a:latin typeface="Arial" pitchFamily="-108" charset="0"/>
              </a:rPr>
              <a:t>celsius</a:t>
            </a:r>
            <a:endParaRPr lang="en-US" sz="3200" b="0" u="none" dirty="0">
              <a:latin typeface="Arial" pitchFamily="-108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2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2. Control transfers to </a:t>
            </a:r>
            <a:r>
              <a:rPr lang="en-US" sz="3200" b="0" u="none" dirty="0" smtClean="0">
                <a:latin typeface="Arial" pitchFamily="-108" charset="0"/>
              </a:rPr>
              <a:t>function</a:t>
            </a:r>
            <a:endParaRPr lang="en-US" sz="3200" b="0" u="none" dirty="0">
              <a:latin typeface="Arial" pitchFamily="-10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dirty="0">
                <a:latin typeface="+mj-lt"/>
                <a:cs typeface="Monaco"/>
              </a:rPr>
              <a:t>f</a:t>
            </a:r>
            <a:r>
              <a:rPr lang="en-US" sz="2400" b="0" u="none" dirty="0" smtClean="0">
                <a:latin typeface="+mj-lt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 smtClean="0">
                <a:latin typeface="+mj-lt"/>
                <a:cs typeface="Monaco"/>
              </a:rPr>
              <a:t>(c) </a:t>
            </a:r>
            <a:endParaRPr lang="en-US" sz="2400" b="0" u="none" dirty="0">
              <a:latin typeface="+mj-lt"/>
              <a:cs typeface="Monaco"/>
            </a:endParaRPr>
          </a:p>
          <a:p>
            <a:endParaRPr lang="en-US" b="0" u="none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celsius</a:t>
            </a:r>
            <a:r>
              <a:rPr lang="en-US" sz="2400" b="0" u="none" dirty="0" smtClean="0">
                <a:latin typeface="Arial" pitchFamily="-108" charset="0"/>
              </a:rPr>
              <a:t>):</a:t>
            </a:r>
            <a:endParaRPr lang="en-US" sz="2400" b="0" u="none" dirty="0">
              <a:latin typeface="Arial" pitchFamily="-108" charset="0"/>
            </a:endParaRP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 smtClean="0">
                <a:latin typeface="Arial" pitchFamily="-108" charset="0"/>
              </a:rPr>
              <a:t>celsius</a:t>
            </a:r>
            <a:r>
              <a:rPr lang="en-US" sz="2400" b="0" u="none" dirty="0" smtClean="0">
                <a:latin typeface="Arial" pitchFamily="-108" charset="0"/>
              </a:rPr>
              <a:t> * 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4114800" y="2362199"/>
            <a:ext cx="4343400" cy="1942981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utoUpdateAnimBg="0"/>
      <p:bldP spid="55308" grpId="0" autoUpdateAnimBg="0"/>
      <p:bldP spid="14" grpId="0" animBg="1"/>
      <p:bldP spid="15" grpId="0" autoUpdateAnimBg="0"/>
      <p:bldP spid="553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029200" y="195837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3. Expression in </a:t>
            </a:r>
            <a:r>
              <a:rPr lang="en-US" sz="3200" b="0" u="none" dirty="0" smtClean="0">
                <a:latin typeface="Arial" pitchFamily="-108" charset="0"/>
              </a:rPr>
              <a:t>function is </a:t>
            </a:r>
            <a:r>
              <a:rPr lang="en-US" sz="3200" b="0" u="none" dirty="0">
                <a:latin typeface="Arial" pitchFamily="-108" charset="0"/>
              </a:rPr>
              <a:t>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3810000"/>
            <a:ext cx="2743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4. Value of expression is </a:t>
            </a:r>
            <a:r>
              <a:rPr lang="en-US" sz="3200" b="1" dirty="0">
                <a:latin typeface="Arial" pitchFamily="-108" charset="0"/>
              </a:rPr>
              <a:t>return</a:t>
            </a:r>
            <a:r>
              <a:rPr lang="en-US" sz="3200" b="0" dirty="0">
                <a:latin typeface="Arial" pitchFamily="-108" charset="0"/>
              </a:rPr>
              <a:t>ed</a:t>
            </a:r>
            <a:r>
              <a:rPr lang="en-US" sz="3200" b="0" u="none" dirty="0">
                <a:latin typeface="Arial" pitchFamily="-108" charset="0"/>
              </a:rPr>
              <a:t> to the invoker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 smtClean="0">
                <a:latin typeface="+mj-lt"/>
                <a:cs typeface="Monaco"/>
              </a:rPr>
              <a:t>f </a:t>
            </a:r>
            <a:r>
              <a:rPr lang="en-US" sz="2400" b="0" u="none" dirty="0">
                <a:latin typeface="+mj-lt"/>
                <a:cs typeface="Monaco"/>
              </a:rPr>
              <a:t>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 smtClean="0">
                <a:latin typeface="+mj-lt"/>
                <a:cs typeface="Monaco"/>
              </a:rPr>
              <a:t>(c) </a:t>
            </a:r>
            <a:endParaRPr lang="en-US" sz="2400" b="0" u="none" dirty="0">
              <a:latin typeface="+mj-lt"/>
              <a:cs typeface="Monaco"/>
            </a:endParaRPr>
          </a:p>
          <a:p>
            <a:endParaRPr lang="en-US" b="0" u="none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celsius</a:t>
            </a:r>
            <a:r>
              <a:rPr lang="en-US" sz="2400" b="0" u="none" dirty="0" smtClean="0">
                <a:latin typeface="Arial" pitchFamily="-108" charset="0"/>
              </a:rPr>
              <a:t>):</a:t>
            </a:r>
            <a:endParaRPr lang="en-US" sz="2400" b="0" u="none" dirty="0">
              <a:latin typeface="Arial" pitchFamily="-108" charset="0"/>
            </a:endParaRP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dirty="0" err="1">
                <a:latin typeface="Arial" pitchFamily="-108" charset="0"/>
              </a:rPr>
              <a:t>celsius</a:t>
            </a:r>
            <a:r>
              <a:rPr lang="en-US" sz="2400" dirty="0">
                <a:latin typeface="Arial" pitchFamily="-108" charset="0"/>
              </a:rPr>
              <a:t> * </a:t>
            </a:r>
            <a:r>
              <a:rPr lang="en-US" sz="2400" b="0" u="none" dirty="0" smtClean="0">
                <a:latin typeface="Arial" pitchFamily="-108" charset="0"/>
              </a:rPr>
              <a:t>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685800" y="2362200"/>
            <a:ext cx="3886200" cy="29718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6" grpId="0" animBg="1"/>
      <p:bldP spid="17" grpId="0" autoUpdateAnimBg="0"/>
      <p:bldP spid="563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1295399"/>
            <a:ext cx="8382000" cy="33156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this now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count the </a:t>
            </a:r>
            <a:r>
              <a:rPr lang="en-US" b="1" dirty="0" smtClean="0"/>
              <a:t>letters </a:t>
            </a:r>
            <a:r>
              <a:rPr lang="en-US" dirty="0"/>
              <a:t>in </a:t>
            </a:r>
            <a:r>
              <a:rPr lang="en-US" dirty="0" smtClean="0"/>
              <a:t>string</a:t>
            </a:r>
            <a:br>
              <a:rPr lang="en-US" dirty="0" smtClean="0"/>
            </a:br>
            <a:r>
              <a:rPr lang="en-US" dirty="0" smtClean="0"/>
              <a:t>I.e</a:t>
            </a:r>
            <a:r>
              <a:rPr lang="en-US" dirty="0"/>
              <a:t>. count </a:t>
            </a:r>
            <a:r>
              <a:rPr lang="en-US" dirty="0" smtClean="0"/>
              <a:t>alphabetical </a:t>
            </a:r>
            <a:r>
              <a:rPr lang="en-US" b="1" dirty="0" smtClean="0"/>
              <a:t>letters</a:t>
            </a:r>
            <a:r>
              <a:rPr lang="en-US" dirty="0"/>
              <a:t>, not </a:t>
            </a:r>
            <a:r>
              <a:rPr lang="en-US" dirty="0" smtClean="0"/>
              <a:t>characters</a:t>
            </a:r>
            <a:br>
              <a:rPr lang="en-US" dirty="0" smtClean="0"/>
            </a:b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check if each char is a member (using </a:t>
            </a:r>
            <a:r>
              <a:rPr lang="en-US" dirty="0" smtClean="0">
                <a:solidFill>
                  <a:schemeClr val="tx2"/>
                </a:solidFill>
              </a:rPr>
              <a:t>in</a:t>
            </a:r>
            <a:r>
              <a:rPr lang="en-US" dirty="0" smtClean="0"/>
              <a:t> operator) of </a:t>
            </a:r>
            <a:r>
              <a:rPr lang="en-US" dirty="0" err="1" smtClean="0">
                <a:latin typeface="Courier New"/>
                <a:cs typeface="Courier New"/>
              </a:rPr>
              <a:t>string.ascii_lowercase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Need </a:t>
            </a:r>
            <a:r>
              <a:rPr lang="en-US" dirty="0" smtClean="0"/>
              <a:t>to </a:t>
            </a:r>
            <a:r>
              <a:rPr lang="en-US" dirty="0" smtClean="0">
                <a:latin typeface="Courier New"/>
                <a:cs typeface="Courier New"/>
              </a:rPr>
              <a:t>import string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Use </a:t>
            </a:r>
            <a:r>
              <a:rPr lang="en-US" dirty="0" err="1" smtClean="0">
                <a:latin typeface="Courier New"/>
                <a:cs typeface="Courier New"/>
              </a:rPr>
              <a:t>char.lower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cs typeface="Courier New"/>
              </a:rPr>
              <a:t> to ignore case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153400" cy="3261360"/>
          </a:xfrm>
        </p:spPr>
      </p:pic>
      <p:sp>
        <p:nvSpPr>
          <p:cNvPr id="2" name="Rectangle 1"/>
          <p:cNvSpPr/>
          <p:nvPr/>
        </p:nvSpPr>
        <p:spPr>
          <a:xfrm>
            <a:off x="2123272" y="5029200"/>
            <a:ext cx="57445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-108" charset="0"/>
              </a:rPr>
              <a:t>Note the </a:t>
            </a:r>
            <a:r>
              <a:rPr lang="en-US" sz="2400" b="1" dirty="0" err="1" smtClean="0">
                <a:latin typeface="Arial" pitchFamily="-108" charset="0"/>
              </a:rPr>
              <a:t>docstring</a:t>
            </a:r>
            <a:r>
              <a:rPr lang="en-US" sz="2400" b="1" dirty="0" smtClean="0">
                <a:latin typeface="Arial" pitchFamily="-108" charset="0"/>
              </a:rPr>
              <a:t> </a:t>
            </a:r>
            <a:r>
              <a:rPr lang="en-US" sz="2400" dirty="0" smtClean="0">
                <a:latin typeface="Arial" pitchFamily="-108" charset="0"/>
              </a:rPr>
              <a:t>comment: </a:t>
            </a:r>
          </a:p>
          <a:p>
            <a:r>
              <a:rPr lang="en-US" sz="2400" dirty="0" smtClean="0">
                <a:latin typeface="Arial" pitchFamily="-108" charset="0"/>
              </a:rPr>
              <a:t>	Triple-quoted, </a:t>
            </a:r>
            <a:br>
              <a:rPr lang="en-US" sz="2400" dirty="0" smtClean="0">
                <a:latin typeface="Arial" pitchFamily="-108" charset="0"/>
              </a:rPr>
            </a:br>
            <a:r>
              <a:rPr lang="en-US" sz="2400" dirty="0" smtClean="0">
                <a:latin typeface="Arial" pitchFamily="-108" charset="0"/>
              </a:rPr>
              <a:t>	first line after the function header, </a:t>
            </a:r>
            <a:br>
              <a:rPr lang="en-US" sz="2400" dirty="0" smtClean="0">
                <a:latin typeface="Arial" pitchFamily="-108" charset="0"/>
              </a:rPr>
            </a:br>
            <a:r>
              <a:rPr lang="en-US" sz="2400" dirty="0" smtClean="0">
                <a:latin typeface="Arial" pitchFamily="-108" charset="0"/>
              </a:rPr>
              <a:t>	written in the imperative voice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smtClean="0"/>
              <a:t>Puzzle </a:t>
            </a:r>
            <a:r>
              <a:rPr lang="mr-IN" dirty="0" smtClean="0"/>
              <a:t>–</a:t>
            </a:r>
            <a:r>
              <a:rPr lang="en-US" dirty="0" smtClean="0"/>
              <a:t> Do this yourself later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English language word that has the vowels </a:t>
            </a:r>
            <a:r>
              <a:rPr lang="fr-FR" dirty="0" smtClean="0"/>
              <a:t>'</a:t>
            </a:r>
            <a:r>
              <a:rPr lang="en-US" dirty="0" smtClean="0"/>
              <a:t>a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fr-FR" dirty="0" smtClean="0"/>
              <a:t>'</a:t>
            </a:r>
            <a:r>
              <a:rPr lang="en-US" dirty="0" smtClean="0"/>
              <a:t>e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fr-FR" dirty="0" smtClean="0"/>
              <a:t>'</a:t>
            </a:r>
            <a:r>
              <a:rPr lang="en-US" dirty="0" err="1" smtClean="0"/>
              <a:t>i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fr-FR" dirty="0" smtClean="0"/>
              <a:t>'</a:t>
            </a:r>
            <a:r>
              <a:rPr lang="en-US" dirty="0" smtClean="0"/>
              <a:t>o</a:t>
            </a:r>
            <a:r>
              <a:rPr lang="fr-FR" dirty="0" smtClean="0"/>
              <a:t>'</a:t>
            </a:r>
            <a:r>
              <a:rPr lang="en-US" dirty="0" smtClean="0"/>
              <a:t>, and </a:t>
            </a:r>
            <a:r>
              <a:rPr lang="fr-FR" dirty="0" smtClean="0"/>
              <a:t>'</a:t>
            </a:r>
            <a:r>
              <a:rPr lang="en-US" dirty="0" smtClean="0"/>
              <a:t>u</a:t>
            </a:r>
            <a:r>
              <a:rPr lang="fr-FR" dirty="0" smtClean="0"/>
              <a:t>'</a:t>
            </a:r>
            <a:r>
              <a:rPr lang="en-US" dirty="0" smtClean="0"/>
              <a:t> in sequence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list of 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use a file of English words, one word per line</a:t>
            </a:r>
          </a:p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process each line (a single word)</a:t>
            </a:r>
          </a:p>
          <a:p>
            <a:r>
              <a:rPr lang="en-US" dirty="0" smtClean="0"/>
              <a:t>this example just prints them all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7" y="4114800"/>
            <a:ext cx="854475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the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strip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method removes white space characters from the beginning and end of a string (can remove other chars as well)</a:t>
            </a:r>
          </a:p>
          <a:p>
            <a:pPr lvl="1"/>
            <a:r>
              <a:rPr lang="en-US" dirty="0" smtClean="0"/>
              <a:t>beginning and end only, not the middle</a:t>
            </a:r>
          </a:p>
          <a:p>
            <a:pPr lvl="1"/>
            <a:r>
              <a:rPr lang="en-US" dirty="0" smtClean="0"/>
              <a:t>all such characters from either end</a:t>
            </a:r>
          </a:p>
          <a:p>
            <a:pPr lvl="1"/>
            <a:r>
              <a:rPr lang="en-US" dirty="0" smtClean="0"/>
              <a:t>file line likely has returns or tabs of spaces which might hurt compares</a:t>
            </a:r>
          </a:p>
          <a:p>
            <a:r>
              <a:rPr lang="en-US" dirty="0"/>
              <a:t>use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lower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method so case won't matter</a:t>
            </a:r>
          </a:p>
          <a:p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76" y="5791200"/>
            <a:ext cx="7356204" cy="97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Functions - </a:t>
            </a:r>
            <a:r>
              <a:rPr lang="en-US" dirty="0" err="1" smtClean="0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vowels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only vowels as a string, in order from the word, and compare against the reference "</a:t>
            </a:r>
            <a:r>
              <a:rPr lang="en-US" dirty="0" err="1" smtClean="0"/>
              <a:t>aeiou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in</a:t>
            </a:r>
            <a:r>
              <a:rPr lang="en-US" dirty="0" smtClean="0"/>
              <a:t> operator for membership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+</a:t>
            </a:r>
            <a:r>
              <a:rPr lang="en-US" dirty="0" smtClean="0"/>
              <a:t> operator to concatenate vowels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400" y="761999"/>
            <a:ext cx="8382000" cy="5892929"/>
          </a:xfrm>
        </p:spPr>
      </p:pic>
    </p:spTree>
    <p:extLst>
      <p:ext uri="{BB962C8B-B14F-4D97-AF65-F5344CB8AC3E}">
        <p14:creationId xmlns:p14="http://schemas.microsoft.com/office/powerpoint/2010/main" val="24083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functions help?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our problem solving easier </a:t>
            </a:r>
          </a:p>
          <a:p>
            <a:pPr lvl="1"/>
            <a:r>
              <a:rPr lang="en-US" dirty="0" smtClean="0"/>
              <a:t>solved smaller problems as functions</a:t>
            </a:r>
          </a:p>
          <a:p>
            <a:r>
              <a:rPr lang="en-US" dirty="0" smtClean="0"/>
              <a:t>main program very readable </a:t>
            </a:r>
          </a:p>
          <a:p>
            <a:pPr lvl="1"/>
            <a:r>
              <a:rPr lang="en-US" dirty="0" smtClean="0"/>
              <a:t>details hidden in the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should: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Do one thing</a:t>
            </a:r>
            <a:r>
              <a:rPr lang="en-US" dirty="0" smtClean="0"/>
              <a:t>. If it does too many things, it should be broken down into multiple functions (</a:t>
            </a:r>
            <a:r>
              <a:rPr lang="en-US" dirty="0" err="1" smtClean="0"/>
              <a:t>refactored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Be Readable</a:t>
            </a:r>
            <a:r>
              <a:rPr lang="en-US" i="1" dirty="0" smtClean="0"/>
              <a:t>.</a:t>
            </a:r>
            <a:r>
              <a:rPr lang="en-US" b="1" i="1" dirty="0" smtClean="0"/>
              <a:t>  </a:t>
            </a:r>
            <a:r>
              <a:rPr lang="en-US" dirty="0" smtClean="0"/>
              <a:t>How often should we say this? </a:t>
            </a:r>
            <a:br>
              <a:rPr lang="en-US" dirty="0" smtClean="0"/>
            </a:br>
            <a:r>
              <a:rPr lang="en-US" dirty="0" smtClean="0"/>
              <a:t>If you write it, it should be readable</a:t>
            </a:r>
          </a:p>
          <a:p>
            <a:r>
              <a:rPr lang="en-US" b="1" i="1" dirty="0" smtClean="0"/>
              <a:t>Be Reusable</a:t>
            </a:r>
            <a:r>
              <a:rPr lang="en-US" dirty="0" smtClean="0"/>
              <a:t>. If it does one thing well, then when a similar situation occurs, you can use it there too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should: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Be Complete</a:t>
            </a:r>
            <a:r>
              <a:rPr lang="en-US" dirty="0" smtClean="0"/>
              <a:t>. A function should check for all the </a:t>
            </a:r>
            <a:r>
              <a:rPr lang="en-US" dirty="0" smtClean="0"/>
              <a:t>reasonable cases </a:t>
            </a:r>
            <a:r>
              <a:rPr lang="en-US" dirty="0" smtClean="0"/>
              <a:t>where it might be invoked. Check for potential errors.</a:t>
            </a:r>
          </a:p>
          <a:p>
            <a:r>
              <a:rPr lang="en-US" b="1" i="1" dirty="0" smtClean="0"/>
              <a:t>Not be too long</a:t>
            </a:r>
            <a:r>
              <a:rPr lang="en-US" dirty="0" smtClean="0"/>
              <a:t>. Kind of synonymous with do one thing. Use it as a measure of doing too much.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20638" y="195263"/>
            <a:ext cx="8578850" cy="490537"/>
          </a:xfrm>
        </p:spPr>
        <p:txBody>
          <a:bodyPr/>
          <a:lstStyle/>
          <a:p>
            <a:r>
              <a:rPr lang="en-GB" altLang="en-US" dirty="0">
                <a:ea typeface="ＭＳ Ｐゴシック" charset="-128"/>
              </a:rPr>
              <a:t>How big should a function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981075"/>
            <a:ext cx="8929687" cy="52895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l"/>
            </a:pPr>
            <a:r>
              <a:rPr lang="en-GB" altLang="en-US" dirty="0">
                <a:ea typeface="ＭＳ Ｐゴシック" charset="-128"/>
              </a:rPr>
              <a:t>Not too big and not too small </a:t>
            </a:r>
            <a:r>
              <a:rPr lang="en-GB" altLang="en-US" dirty="0">
                <a:ea typeface="ＭＳ Ｐゴシック" charset="-128"/>
                <a:sym typeface="Wingdings" charset="2"/>
              </a:rPr>
              <a:t></a:t>
            </a:r>
          </a:p>
          <a:p>
            <a:pPr>
              <a:buFont typeface="Wingdings" charset="2"/>
              <a:buChar char="l"/>
            </a:pPr>
            <a:r>
              <a:rPr lang="en-GB" altLang="en-US" dirty="0">
                <a:ea typeface="ＭＳ Ｐゴシック" charset="-128"/>
                <a:sym typeface="Wingdings" charset="2"/>
              </a:rPr>
              <a:t>Is a one-line function OK?</a:t>
            </a:r>
          </a:p>
          <a:p>
            <a:pPr>
              <a:buFont typeface="Wingdings" charset="2"/>
              <a:buNone/>
            </a:pPr>
            <a:r>
              <a:rPr lang="en-GB" altLang="en-US" dirty="0">
                <a:latin typeface="Consolas" charset="0"/>
                <a:ea typeface="ＭＳ Ｐゴシック" charset="-128"/>
                <a:sym typeface="Wingdings" charset="2"/>
              </a:rPr>
              <a:t>	</a:t>
            </a:r>
            <a:r>
              <a:rPr lang="en-GB" altLang="en-US" dirty="0" err="1">
                <a:latin typeface="Consolas" charset="0"/>
                <a:ea typeface="ＭＳ Ｐゴシック" charset="-128"/>
                <a:sym typeface="Wingdings" charset="2"/>
              </a:rPr>
              <a:t>def</a:t>
            </a:r>
            <a:r>
              <a:rPr lang="en-GB" altLang="en-US" dirty="0">
                <a:latin typeface="Consolas" charset="0"/>
                <a:ea typeface="ＭＳ Ｐゴシック" charset="-128"/>
                <a:sym typeface="Wingdings" charset="2"/>
              </a:rPr>
              <a:t> </a:t>
            </a:r>
            <a:r>
              <a:rPr lang="en-GB" altLang="en-US" dirty="0" err="1" smtClean="0">
                <a:latin typeface="Consolas" charset="0"/>
                <a:ea typeface="ＭＳ Ｐゴシック" charset="-128"/>
                <a:sym typeface="Wingdings" charset="2"/>
              </a:rPr>
              <a:t>print_result</a:t>
            </a:r>
            <a:r>
              <a:rPr lang="en-GB" altLang="en-US" dirty="0" smtClean="0">
                <a:latin typeface="Consolas" charset="0"/>
                <a:ea typeface="ＭＳ Ｐゴシック" charset="-128"/>
                <a:sym typeface="Wingdings" charset="2"/>
              </a:rPr>
              <a:t>(result</a:t>
            </a:r>
            <a:r>
              <a:rPr lang="en-GB" altLang="en-US" dirty="0">
                <a:latin typeface="Consolas" charset="0"/>
                <a:ea typeface="ＭＳ Ｐゴシック" charset="-128"/>
                <a:sym typeface="Wingdings" charset="2"/>
              </a:rPr>
              <a:t>):</a:t>
            </a:r>
          </a:p>
          <a:p>
            <a:pPr>
              <a:buFont typeface="Wingdings" charset="2"/>
              <a:buNone/>
            </a:pPr>
            <a:r>
              <a:rPr lang="en-GB" altLang="en-US" dirty="0">
                <a:latin typeface="Consolas" charset="0"/>
                <a:ea typeface="ＭＳ Ｐゴシック" charset="-128"/>
                <a:sym typeface="Wingdings" charset="2"/>
              </a:rPr>
              <a:t>	    print(result)</a:t>
            </a:r>
          </a:p>
          <a:p>
            <a:pPr>
              <a:buFont typeface="Wingdings" charset="2"/>
              <a:buChar char="l"/>
            </a:pPr>
            <a:endParaRPr lang="en-GB" altLang="en-US" dirty="0">
              <a:ea typeface="ＭＳ Ｐゴシック" charset="-128"/>
              <a:sym typeface="Wingdings" charset="2"/>
            </a:endParaRPr>
          </a:p>
          <a:p>
            <a:pPr>
              <a:buFont typeface="Wingdings" charset="2"/>
              <a:buChar char="l"/>
            </a:pPr>
            <a:r>
              <a:rPr lang="en-GB" altLang="en-US" dirty="0" smtClean="0">
                <a:ea typeface="ＭＳ Ｐゴシック" charset="-128"/>
                <a:sym typeface="Wingdings" charset="2"/>
              </a:rPr>
              <a:t>What </a:t>
            </a:r>
            <a:r>
              <a:rPr lang="en-GB" altLang="en-US" dirty="0">
                <a:ea typeface="ＭＳ Ｐゴシック" charset="-128"/>
                <a:sym typeface="Wingdings" charset="2"/>
              </a:rPr>
              <a:t>about:</a:t>
            </a:r>
          </a:p>
          <a:p>
            <a:pPr>
              <a:buFont typeface="Wingdings" charset="2"/>
              <a:buNone/>
            </a:pPr>
            <a:r>
              <a:rPr lang="en-GB" altLang="en-US" dirty="0">
                <a:latin typeface="Consolas" charset="0"/>
                <a:ea typeface="ＭＳ Ｐゴシック" charset="-128"/>
                <a:sym typeface="Wingdings" charset="2"/>
              </a:rPr>
              <a:t>	</a:t>
            </a:r>
            <a:r>
              <a:rPr lang="en-GB" altLang="en-US" dirty="0" err="1">
                <a:latin typeface="Consolas" charset="0"/>
                <a:ea typeface="ＭＳ Ｐゴシック" charset="-128"/>
                <a:sym typeface="Wingdings" charset="2"/>
              </a:rPr>
              <a:t>def</a:t>
            </a:r>
            <a:r>
              <a:rPr lang="en-GB" altLang="en-US" dirty="0">
                <a:latin typeface="Consolas" charset="0"/>
                <a:ea typeface="ＭＳ Ｐゴシック" charset="-128"/>
                <a:sym typeface="Wingdings" charset="2"/>
              </a:rPr>
              <a:t> </a:t>
            </a:r>
            <a:r>
              <a:rPr lang="en-GB" altLang="en-US" dirty="0" err="1" smtClean="0">
                <a:latin typeface="Consolas" charset="0"/>
                <a:ea typeface="ＭＳ Ｐゴシック" charset="-128"/>
                <a:sym typeface="Wingdings" charset="2"/>
              </a:rPr>
              <a:t>calculate_circle_area</a:t>
            </a:r>
            <a:r>
              <a:rPr lang="en-GB" altLang="en-US" dirty="0" smtClean="0">
                <a:latin typeface="Consolas" charset="0"/>
                <a:ea typeface="ＭＳ Ｐゴシック" charset="-128"/>
                <a:sym typeface="Wingdings" charset="2"/>
              </a:rPr>
              <a:t>(radius</a:t>
            </a:r>
            <a:r>
              <a:rPr lang="en-GB" altLang="en-US" dirty="0">
                <a:latin typeface="Consolas" charset="0"/>
                <a:ea typeface="ＭＳ Ｐゴシック" charset="-128"/>
                <a:sym typeface="Wingdings" charset="2"/>
              </a:rPr>
              <a:t>):</a:t>
            </a:r>
          </a:p>
          <a:p>
            <a:pPr>
              <a:buFont typeface="Wingdings" charset="2"/>
              <a:buNone/>
            </a:pPr>
            <a:r>
              <a:rPr lang="en-GB" altLang="en-US" dirty="0">
                <a:latin typeface="Consolas" charset="0"/>
                <a:ea typeface="ＭＳ Ｐゴシック" charset="-128"/>
                <a:sym typeface="Wingdings" charset="2"/>
              </a:rPr>
              <a:t>	    return </a:t>
            </a:r>
            <a:r>
              <a:rPr lang="en-GB" altLang="en-US" dirty="0" err="1">
                <a:latin typeface="Consolas" charset="0"/>
                <a:ea typeface="ＭＳ Ｐゴシック" charset="-128"/>
                <a:sym typeface="Wingdings" charset="2"/>
              </a:rPr>
              <a:t>math.pi</a:t>
            </a:r>
            <a:r>
              <a:rPr lang="en-GB" altLang="en-US" dirty="0">
                <a:latin typeface="Consolas" charset="0"/>
                <a:ea typeface="ＭＳ Ｐゴシック" charset="-128"/>
                <a:sym typeface="Wingdings" charset="2"/>
              </a:rPr>
              <a:t> * radius ** 2</a:t>
            </a:r>
          </a:p>
          <a:p>
            <a:pPr>
              <a:buFont typeface="Wingdings" charset="2"/>
              <a:buChar char="l"/>
            </a:pPr>
            <a:endParaRPr lang="en-GB" altLang="en-US" dirty="0">
              <a:ea typeface="ＭＳ Ｐゴシック" charset="-128"/>
              <a:sym typeface="Wingdings" charset="2"/>
            </a:endParaRPr>
          </a:p>
          <a:p>
            <a:pPr>
              <a:buFont typeface="Wingdings" charset="2"/>
              <a:buChar char="l"/>
            </a:pPr>
            <a:r>
              <a:rPr lang="en-GB" altLang="en-US" dirty="0" smtClean="0">
                <a:ea typeface="ＭＳ Ｐゴシック" charset="-128"/>
                <a:sym typeface="Wingdings" charset="2"/>
              </a:rPr>
              <a:t>Think </a:t>
            </a:r>
            <a:r>
              <a:rPr lang="en-GB" altLang="en-US" dirty="0">
                <a:ea typeface="ＭＳ Ｐゴシック" charset="-128"/>
                <a:sym typeface="Wingdings" charset="2"/>
              </a:rPr>
              <a:t>about reusability (tools) and sections</a:t>
            </a:r>
          </a:p>
          <a:p>
            <a:pPr lvl="1">
              <a:buFont typeface="Wingdings" charset="2"/>
              <a:buChar char="l"/>
            </a:pPr>
            <a:r>
              <a:rPr lang="en-GB" altLang="en-US" dirty="0">
                <a:ea typeface="ＭＳ Ｐゴシック" charset="-128"/>
                <a:sym typeface="Wingdings" charset="2"/>
              </a:rPr>
              <a:t>A function for a section may have multiple parts, each a function (i.e. it may do more than one thing, but its parts </a:t>
            </a:r>
            <a:r>
              <a:rPr lang="en-GB" altLang="en-US" dirty="0" smtClean="0">
                <a:ea typeface="ＭＳ Ｐゴシック" charset="-128"/>
                <a:sym typeface="Wingdings" charset="2"/>
              </a:rPr>
              <a:t>each do </a:t>
            </a:r>
            <a:r>
              <a:rPr lang="en-GB" altLang="en-US" dirty="0">
                <a:ea typeface="ＭＳ Ｐゴシック" charset="-128"/>
                <a:sym typeface="Wingdings" charset="2"/>
              </a:rPr>
              <a:t>one thing)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1563" y="1600200"/>
            <a:ext cx="485775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GB" dirty="0">
                <a:sym typeface="Wingdings"/>
              </a:rPr>
              <a:t>NO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405688" y="3352800"/>
            <a:ext cx="517525" cy="3698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GB" dirty="0">
                <a:sym typeface="Wingdings"/>
              </a:rPr>
              <a:t>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25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should do one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known as the </a:t>
            </a:r>
            <a:r>
              <a:rPr lang="en-US" b="1" dirty="0" smtClean="0"/>
              <a:t>Single Responsibility Principal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(SRP)</a:t>
            </a:r>
            <a:endParaRPr lang="en-US" dirty="0"/>
          </a:p>
        </p:txBody>
      </p:sp>
      <p:pic>
        <p:nvPicPr>
          <p:cNvPr id="4" name="Picture 3" descr="Smiley.sv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54" y="6270179"/>
            <a:ext cx="451296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20638" y="195263"/>
            <a:ext cx="8578850" cy="490537"/>
          </a:xfrm>
        </p:spPr>
        <p:txBody>
          <a:bodyPr/>
          <a:lstStyle/>
          <a:p>
            <a:r>
              <a:rPr lang="en-GB" altLang="en-US">
                <a:ea typeface="ＭＳ Ｐゴシック" charset="-128"/>
              </a:rPr>
              <a:t>Program structure and 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981075"/>
            <a:ext cx="8929687" cy="5289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/>
              <a:t>Your </a:t>
            </a:r>
            <a:r>
              <a:rPr lang="en-GB" sz="2400" dirty="0" smtClean="0">
                <a:latin typeface="Consolas"/>
                <a:cs typeface="Consolas"/>
              </a:rPr>
              <a:t>main</a:t>
            </a:r>
            <a:r>
              <a:rPr lang="en-GB" sz="2400" dirty="0" smtClean="0"/>
              <a:t> function should "look like" the whole program</a:t>
            </a:r>
          </a:p>
          <a:p>
            <a:pPr>
              <a:defRPr/>
            </a:pPr>
            <a:r>
              <a:rPr lang="en-GB" sz="2400" dirty="0" smtClean="0"/>
              <a:t>You should be able to read it and understand the whole program, with the details abstracted away in other functions.</a:t>
            </a:r>
          </a:p>
          <a:p>
            <a:pPr>
              <a:defRPr/>
            </a:pPr>
            <a:r>
              <a:rPr lang="en-GB" sz="2400" dirty="0" smtClean="0"/>
              <a:t>Functions should not normally call other functions that come next, but should call functions that are sub-steps</a:t>
            </a:r>
          </a:p>
          <a:p>
            <a:pPr>
              <a:defRPr/>
            </a:pPr>
            <a:r>
              <a:rPr lang="en-GB" sz="2400" b="1" dirty="0" smtClean="0"/>
              <a:t>Bad:</a:t>
            </a:r>
            <a:r>
              <a:rPr lang="en-GB" sz="2400" dirty="0" smtClean="0"/>
              <a:t>		</a:t>
            </a:r>
            <a:r>
              <a:rPr lang="en-GB" sz="2400" dirty="0" smtClean="0">
                <a:solidFill>
                  <a:schemeClr val="accent1"/>
                </a:solidFill>
              </a:rPr>
              <a:t>why?</a:t>
            </a:r>
            <a:r>
              <a:rPr lang="en-GB" sz="2400" dirty="0" smtClean="0"/>
              <a:t>			</a:t>
            </a:r>
            <a:r>
              <a:rPr lang="en-GB" sz="2400" b="1" dirty="0"/>
              <a:t>Good</a:t>
            </a:r>
            <a:r>
              <a:rPr lang="en-GB" sz="2400" b="1" dirty="0" smtClean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sz="2400" dirty="0"/>
              <a:t>	</a:t>
            </a:r>
            <a:endParaRPr lang="en-GB" sz="2400" dirty="0" smtClean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609600" y="3657600"/>
            <a:ext cx="335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dirty="0" err="1">
                <a:latin typeface="Consolas" charset="0"/>
              </a:rPr>
              <a:t>def</a:t>
            </a:r>
            <a:r>
              <a:rPr lang="en-GB" altLang="en-US" dirty="0">
                <a:latin typeface="Consolas" charset="0"/>
              </a:rPr>
              <a:t> main():</a:t>
            </a:r>
          </a:p>
          <a:p>
            <a:pPr eaLnBrk="1" hangingPunct="1"/>
            <a:r>
              <a:rPr lang="en-GB" altLang="en-US" dirty="0">
                <a:latin typeface="Consolas" charset="0"/>
              </a:rPr>
              <a:t>    </a:t>
            </a:r>
            <a:r>
              <a:rPr lang="en-GB" altLang="en-US" dirty="0" smtClean="0">
                <a:latin typeface="Consolas" charset="0"/>
              </a:rPr>
              <a:t>do_step1</a:t>
            </a:r>
            <a:r>
              <a:rPr lang="en-GB" altLang="en-US" dirty="0">
                <a:latin typeface="Consolas" charset="0"/>
              </a:rPr>
              <a:t>()</a:t>
            </a:r>
          </a:p>
          <a:p>
            <a:pPr eaLnBrk="1" hangingPunct="1"/>
            <a:r>
              <a:rPr lang="en-GB" altLang="en-US" dirty="0" err="1">
                <a:latin typeface="Consolas" charset="0"/>
              </a:rPr>
              <a:t>def</a:t>
            </a:r>
            <a:r>
              <a:rPr lang="en-GB" altLang="en-US" dirty="0">
                <a:latin typeface="Consolas" charset="0"/>
              </a:rPr>
              <a:t> </a:t>
            </a:r>
            <a:r>
              <a:rPr lang="en-GB" altLang="en-US" dirty="0" smtClean="0">
                <a:latin typeface="Consolas" charset="0"/>
              </a:rPr>
              <a:t>do_step1</a:t>
            </a:r>
            <a:r>
              <a:rPr lang="en-GB" altLang="en-US" dirty="0">
                <a:latin typeface="Consolas" charset="0"/>
              </a:rPr>
              <a:t>():</a:t>
            </a:r>
          </a:p>
          <a:p>
            <a:pPr eaLnBrk="1" hangingPunct="1"/>
            <a:r>
              <a:rPr lang="en-GB" altLang="en-US" dirty="0">
                <a:latin typeface="Consolas" charset="0"/>
              </a:rPr>
              <a:t>    … </a:t>
            </a:r>
          </a:p>
          <a:p>
            <a:pPr eaLnBrk="1" hangingPunct="1"/>
            <a:r>
              <a:rPr lang="en-GB" altLang="en-US" dirty="0">
                <a:latin typeface="Consolas" charset="0"/>
              </a:rPr>
              <a:t>    </a:t>
            </a:r>
            <a:r>
              <a:rPr lang="en-GB" altLang="en-US" dirty="0" smtClean="0">
                <a:latin typeface="Consolas" charset="0"/>
              </a:rPr>
              <a:t>do_step2</a:t>
            </a:r>
            <a:r>
              <a:rPr lang="en-GB" altLang="en-US" dirty="0">
                <a:latin typeface="Consolas" charset="0"/>
              </a:rPr>
              <a:t>()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953000" y="3657600"/>
            <a:ext cx="4038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dirty="0" err="1">
                <a:latin typeface="Consolas" charset="0"/>
              </a:rPr>
              <a:t>def</a:t>
            </a:r>
            <a:r>
              <a:rPr lang="en-GB" altLang="en-US" dirty="0">
                <a:latin typeface="Consolas" charset="0"/>
              </a:rPr>
              <a:t> main():</a:t>
            </a:r>
          </a:p>
          <a:p>
            <a:pPr eaLnBrk="1" hangingPunct="1"/>
            <a:r>
              <a:rPr lang="en-GB" altLang="en-US" dirty="0">
                <a:latin typeface="Consolas" charset="0"/>
              </a:rPr>
              <a:t>    </a:t>
            </a:r>
            <a:r>
              <a:rPr lang="en-GB" altLang="en-US" dirty="0" smtClean="0">
                <a:latin typeface="Consolas" charset="0"/>
              </a:rPr>
              <a:t>do_step1</a:t>
            </a:r>
            <a:r>
              <a:rPr lang="en-GB" altLang="en-US" dirty="0">
                <a:latin typeface="Consolas" charset="0"/>
              </a:rPr>
              <a:t>()</a:t>
            </a:r>
          </a:p>
          <a:p>
            <a:pPr eaLnBrk="1" hangingPunct="1"/>
            <a:r>
              <a:rPr lang="en-GB" altLang="en-US" dirty="0">
                <a:latin typeface="Consolas" charset="0"/>
              </a:rPr>
              <a:t>    do_step2()</a:t>
            </a:r>
          </a:p>
          <a:p>
            <a:pPr eaLnBrk="1" hangingPunct="1"/>
            <a:endParaRPr lang="en-GB" altLang="en-US" dirty="0">
              <a:latin typeface="Consolas" charset="0"/>
            </a:endParaRPr>
          </a:p>
          <a:p>
            <a:pPr eaLnBrk="1" hangingPunct="1"/>
            <a:r>
              <a:rPr lang="en-GB" altLang="en-US" dirty="0" err="1">
                <a:latin typeface="Consolas" charset="0"/>
              </a:rPr>
              <a:t>def</a:t>
            </a:r>
            <a:r>
              <a:rPr lang="en-GB" altLang="en-US" dirty="0">
                <a:latin typeface="Consolas" charset="0"/>
              </a:rPr>
              <a:t> do_step1(): </a:t>
            </a:r>
          </a:p>
          <a:p>
            <a:pPr eaLnBrk="1" hangingPunct="1"/>
            <a:r>
              <a:rPr lang="en-GB" altLang="en-US" dirty="0">
                <a:latin typeface="Consolas" charset="0"/>
              </a:rPr>
              <a:t>    </a:t>
            </a:r>
            <a:r>
              <a:rPr lang="en-GB" altLang="en-US" dirty="0" smtClean="0">
                <a:latin typeface="Consolas" charset="0"/>
              </a:rPr>
              <a:t>do_step1_part1</a:t>
            </a:r>
            <a:r>
              <a:rPr lang="en-GB" altLang="en-US" dirty="0">
                <a:latin typeface="Consolas" charset="0"/>
              </a:rPr>
              <a:t>()</a:t>
            </a:r>
          </a:p>
          <a:p>
            <a:pPr eaLnBrk="1" hangingPunct="1"/>
            <a:r>
              <a:rPr lang="en-GB" altLang="en-US" dirty="0">
                <a:latin typeface="Consolas" charset="0"/>
              </a:rPr>
              <a:t>    </a:t>
            </a:r>
            <a:r>
              <a:rPr lang="en-GB" altLang="en-US" dirty="0" smtClean="0">
                <a:latin typeface="Consolas" charset="0"/>
              </a:rPr>
              <a:t>do_step1_part2</a:t>
            </a:r>
            <a:r>
              <a:rPr lang="en-GB" altLang="en-US" dirty="0">
                <a:latin typeface="Consolas" charset="0"/>
              </a:rPr>
              <a:t>()</a:t>
            </a:r>
          </a:p>
          <a:p>
            <a:pPr eaLnBrk="1" hangingPunct="1"/>
            <a:endParaRPr lang="en-GB" altLang="en-US" dirty="0">
              <a:latin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715000"/>
            <a:ext cx="4664075" cy="923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Reading this bad main, it looks like the program</a:t>
            </a:r>
          </a:p>
          <a:p>
            <a:pPr>
              <a:defRPr/>
            </a:pPr>
            <a:r>
              <a:rPr lang="en-GB" dirty="0"/>
              <a:t>is just step1. Also (even worse), you can not run</a:t>
            </a:r>
            <a:br>
              <a:rPr lang="en-GB" dirty="0"/>
            </a:br>
            <a:r>
              <a:rPr lang="en-GB" dirty="0"/>
              <a:t>step1 without also running step2.</a:t>
            </a:r>
          </a:p>
        </p:txBody>
      </p:sp>
    </p:spTree>
    <p:extLst>
      <p:ext uri="{BB962C8B-B14F-4D97-AF65-F5344CB8AC3E}">
        <p14:creationId xmlns:p14="http://schemas.microsoft.com/office/powerpoint/2010/main" val="2947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>
                <a:sym typeface="Calibri"/>
              </a:rPr>
              <a:t>Many functions return None</a:t>
            </a:r>
            <a:endParaRPr lang="en" dirty="0"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>
                <a:sym typeface="Calibri"/>
              </a:rPr>
              <a:t>A function returns None if </a:t>
            </a:r>
            <a:endParaRPr lang="en-US" dirty="0" smtClean="0">
              <a:sym typeface="Calibri"/>
            </a:endParaRPr>
          </a:p>
          <a:p>
            <a:pPr lvl="1"/>
            <a:r>
              <a:rPr lang="en" dirty="0" smtClean="0">
                <a:sym typeface="Calibri"/>
              </a:rPr>
              <a:t>it is not meant to be used for generating a value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</a:rPr>
              <a:t>None has meaning (like it didn't find something)</a:t>
            </a:r>
            <a:endParaRPr lang="en" dirty="0" smtClean="0">
              <a:sym typeface="Calibri"/>
            </a:endParaRPr>
          </a:p>
          <a:p>
            <a:pPr lvl="0"/>
            <a:endParaRPr lang="en" dirty="0" smtClean="0">
              <a:sym typeface="Calibri"/>
            </a:endParaRPr>
          </a:p>
          <a:p>
            <a:pPr lvl="0"/>
            <a:r>
              <a:rPr lang="en" dirty="0" smtClean="0">
                <a:sym typeface="Calibri"/>
              </a:rPr>
              <a:t>Example (be careful!):</a:t>
            </a:r>
          </a:p>
          <a:p>
            <a:pPr lvl="0"/>
            <a:endParaRPr lang="en" dirty="0" smtClean="0">
              <a:sym typeface="Calibri"/>
            </a:endParaRPr>
          </a:p>
          <a:p>
            <a:pPr marL="0" lvl="0" indent="0">
              <a:buNone/>
            </a:pPr>
            <a:r>
              <a:rPr lang="en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result = print("Hello world!")</a:t>
            </a:r>
          </a:p>
          <a:p>
            <a:pPr marL="0" lvl="0" indent="0">
              <a:buNone/>
            </a:pPr>
            <a:r>
              <a:rPr lang="en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print(result) # the output is "None"</a:t>
            </a:r>
          </a:p>
          <a:p>
            <a:pPr lvl="0"/>
            <a:endParaRPr lang="en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21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returns 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have multiple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statements.</a:t>
            </a:r>
          </a:p>
          <a:p>
            <a:pPr lvl="1"/>
            <a:r>
              <a:rPr lang="en-US" dirty="0" smtClean="0"/>
              <a:t>Usually used when the function returns something at different times</a:t>
            </a:r>
          </a:p>
          <a:p>
            <a:r>
              <a:rPr lang="en-US" dirty="0" smtClean="0"/>
              <a:t>Remember, the first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executed ends the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From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mathematics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we know that functions perform some operation and return </a:t>
            </a:r>
            <a:r>
              <a:rPr lang="en-US" u="sng" dirty="0">
                <a:ea typeface="ＭＳ Ｐゴシック" pitchFamily="-108" charset="-128"/>
                <a:cs typeface="ＭＳ Ｐゴシック" pitchFamily="-108" charset="-128"/>
              </a:rPr>
              <a:t>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value.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"encapsulate"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 performance of some particular operation, so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they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can be used by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others</a:t>
            </a:r>
          </a:p>
          <a:p>
            <a:pPr lvl="1"/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for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example, the 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sqrt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function</a:t>
            </a:r>
          </a:p>
          <a:p>
            <a:pPr lvl="1"/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0654" y="119534"/>
            <a:ext cx="8579296" cy="490066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- multiple return statements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xfrm>
            <a:off x="71500" y="1137479"/>
            <a:ext cx="3357500" cy="2062922"/>
          </a:xfrm>
          <a:prstGeom prst="rect">
            <a:avLst/>
          </a:prstGeom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is_even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(number):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if number % 2 == 0: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 return True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else: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 return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4294967295"/>
          </p:nvPr>
        </p:nvSpPr>
        <p:spPr>
          <a:xfrm>
            <a:off x="4310302" y="1524000"/>
            <a:ext cx="4451350" cy="3048000"/>
          </a:xfrm>
          <a:prstGeom prst="rect">
            <a:avLst/>
          </a:prstGeom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determine_grade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(percentage):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percentage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 8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"HD"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percentage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 7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return "D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en-US" sz="18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00" y="3581400"/>
            <a:ext cx="386901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How could we </a:t>
            </a:r>
            <a:r>
              <a:rPr lang="en-US"/>
              <a:t>rewrite </a:t>
            </a:r>
            <a:r>
              <a:rPr lang="en-US" smtClean="0"/>
              <a:t>this </a:t>
            </a:r>
            <a:r>
              <a:rPr lang="en-US"/>
              <a:t>first example with only one return statement?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single return when it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how this function returns whatever the </a:t>
            </a:r>
            <a:br>
              <a:rPr lang="en-US" dirty="0" smtClean="0"/>
            </a:br>
            <a:r>
              <a:rPr lang="en-US" dirty="0" smtClean="0"/>
              <a:t>if condition (expression) evaluates to?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Well... why not just return the expression?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391537"/>
            <a:ext cx="4572000" cy="20749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6985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is_even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(number):</a:t>
            </a:r>
          </a:p>
          <a:p>
            <a:pPr lvl="0" indent="-6985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if number % 2 == 0:</a:t>
            </a:r>
          </a:p>
          <a:p>
            <a:pPr lvl="0" indent="-6985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  return True</a:t>
            </a:r>
          </a:p>
          <a:p>
            <a:pPr lvl="0" indent="-6985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else:</a:t>
            </a:r>
          </a:p>
          <a:p>
            <a:pPr lvl="0" indent="-6985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  return False</a:t>
            </a:r>
          </a:p>
          <a:p>
            <a:pPr lvl="0">
              <a:spcBef>
                <a:spcPts val="500"/>
              </a:spcBef>
              <a:spcAft>
                <a:spcPts val="0"/>
              </a:spcAft>
            </a:pPr>
            <a:endParaRPr lang="en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5563192"/>
            <a:ext cx="4572000" cy="7104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6985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is_even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(number):</a:t>
            </a:r>
          </a:p>
          <a:p>
            <a:pPr indent="-6985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number % 2 ==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85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verb phrases to name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function's name should </a:t>
            </a:r>
            <a:r>
              <a:rPr lang="en-US" i="1" dirty="0" smtClean="0"/>
              <a:t>say what it will do</a:t>
            </a:r>
          </a:p>
          <a:p>
            <a:r>
              <a:rPr lang="en-US" dirty="0" smtClean="0"/>
              <a:t>Use verb phrases, or action words</a:t>
            </a:r>
          </a:p>
          <a:p>
            <a:r>
              <a:rPr lang="en-US" dirty="0" smtClean="0"/>
              <a:t>Functions that return Booleans are usually used as conditions, and should be named like </a:t>
            </a:r>
            <a:r>
              <a:rPr lang="en-US" b="1" dirty="0" smtClean="0"/>
              <a:t>is_*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(or has_* or some other Boolean-type phrase)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31877"/>
              </p:ext>
            </p:extLst>
          </p:nvPr>
        </p:nvGraphicFramePr>
        <p:xfrm>
          <a:off x="381000" y="4038600"/>
          <a:ext cx="8382000" cy="276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6667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Bad Names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Name</a:t>
                      </a:r>
                      <a:endParaRPr lang="en-US" sz="28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Determining if a temperature is 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hotness, </a:t>
                      </a:r>
                      <a:r>
                        <a:rPr lang="en-US" sz="2000" dirty="0" err="1" smtClean="0"/>
                        <a:t>how_hot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calculate_hot</a:t>
                      </a:r>
                      <a:r>
                        <a:rPr lang="en-US" sz="2000" baseline="0" dirty="0" smtClean="0"/>
                        <a:t>, hot...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is_hot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Displaying a report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report, </a:t>
                      </a:r>
                      <a:r>
                        <a:rPr lang="en-US" sz="2000" dirty="0" err="1" smtClean="0"/>
                        <a:t>calculate_report</a:t>
                      </a:r>
                      <a:r>
                        <a:rPr lang="en-US" sz="2000" dirty="0" smtClean="0"/>
                        <a:t>, results...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display_report</a:t>
                      </a:r>
                      <a:endParaRPr lang="en-US" sz="20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Getting a user's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name, </a:t>
                      </a:r>
                      <a:r>
                        <a:rPr lang="en-US" sz="2000" dirty="0" err="1" smtClean="0"/>
                        <a:t>user_name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name_input</a:t>
                      </a:r>
                      <a:r>
                        <a:rPr lang="en-US" sz="2000" dirty="0" smtClean="0"/>
                        <a:t>, x...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get_name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9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20638" y="195263"/>
            <a:ext cx="8578850" cy="490537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charset="0"/>
                <a:ea typeface="ＭＳ Ｐゴシック" charset="-128"/>
              </a:rPr>
              <a:t>Do this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981075"/>
            <a:ext cx="8929687" cy="52895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ea typeface="+mn-ea"/>
                <a:cs typeface="+mn-cs"/>
              </a:rPr>
              <a:t>Write a</a:t>
            </a:r>
            <a:r>
              <a:rPr lang="en-GB" dirty="0" smtClean="0">
                <a:solidFill>
                  <a:srgbClr val="002060"/>
                </a:solidFill>
                <a:ea typeface="+mn-ea"/>
                <a:cs typeface="+mn-cs"/>
              </a:rPr>
              <a:t> </a:t>
            </a:r>
            <a:r>
              <a:rPr lang="en-GB" b="1" dirty="0" smtClean="0">
                <a:solidFill>
                  <a:srgbClr val="002060"/>
                </a:solidFill>
                <a:ea typeface="+mn-ea"/>
                <a:cs typeface="+mn-cs"/>
              </a:rPr>
              <a:t>one-line </a:t>
            </a:r>
            <a:r>
              <a:rPr lang="en-GB" dirty="0" smtClean="0">
                <a:ea typeface="+mn-ea"/>
                <a:cs typeface="+mn-cs"/>
              </a:rPr>
              <a:t>function </a:t>
            </a:r>
            <a:r>
              <a:rPr lang="en-GB" dirty="0" smtClean="0">
                <a:ea typeface="+mn-ea"/>
                <a:cs typeface="+mn-cs"/>
              </a:rPr>
              <a:t>that </a:t>
            </a:r>
            <a:r>
              <a:rPr lang="en-GB" dirty="0" smtClean="0">
                <a:ea typeface="+mn-ea"/>
                <a:cs typeface="+mn-cs"/>
              </a:rPr>
              <a:t>determines if someone is an adult based on their age, passed in.</a:t>
            </a:r>
          </a:p>
          <a:p>
            <a:pPr lvl="1">
              <a:defRPr/>
            </a:pPr>
            <a:r>
              <a:rPr lang="en-GB" dirty="0" smtClean="0">
                <a:cs typeface="+mn-cs"/>
              </a:rPr>
              <a:t>What type will it return?</a:t>
            </a:r>
          </a:p>
          <a:p>
            <a:pPr lvl="1">
              <a:defRPr/>
            </a:pPr>
            <a:r>
              <a:rPr lang="en-GB" dirty="0" smtClean="0">
                <a:cs typeface="+mn-cs"/>
              </a:rPr>
              <a:t>Therefore, what is a good format for the name?</a:t>
            </a:r>
            <a:endParaRPr lang="en-GB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Good software is well-documented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rmAutofit lnSpcReduction="10000"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Most (all?) languages have </a:t>
            </a:r>
            <a:r>
              <a:rPr lang="en" i="1" dirty="0"/>
              <a:t>comments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Many languages have special comments for documentation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These are processed by automated tools to create help docs like </a:t>
            </a:r>
            <a:r>
              <a:rPr lang="en" dirty="0" err="1" smtClean="0"/>
              <a:t>pydoc</a:t>
            </a:r>
            <a:r>
              <a:rPr lang="en-US" dirty="0"/>
              <a:t> </a:t>
            </a:r>
            <a:r>
              <a:rPr lang="en" sz="19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n" sz="1900" u="sng" dirty="0">
                <a:solidFill>
                  <a:schemeClr val="hlink"/>
                </a:solidFill>
                <a:hlinkClick r:id="rId3"/>
              </a:rPr>
              <a:t>://docs.python.org/3/library/pydoc.html</a:t>
            </a:r>
            <a:r>
              <a:rPr lang="en" sz="1900" dirty="0"/>
              <a:t> 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 smtClean="0"/>
              <a:t>You </a:t>
            </a:r>
            <a:r>
              <a:rPr lang="en" dirty="0"/>
              <a:t>should use </a:t>
            </a:r>
            <a:r>
              <a:rPr lang="en" dirty="0" err="1"/>
              <a:t>docstrings</a:t>
            </a:r>
            <a:r>
              <a:rPr lang="en" dirty="0"/>
              <a:t> as the first statement in all non-trivial</a:t>
            </a:r>
            <a:r>
              <a:rPr lang="en" dirty="0" smtClean="0"/>
              <a:t>:</a:t>
            </a:r>
            <a:r>
              <a:rPr lang="en-US" dirty="0" smtClean="0"/>
              <a:t> </a:t>
            </a:r>
            <a:r>
              <a:rPr lang="en" dirty="0" smtClean="0"/>
              <a:t>modules</a:t>
            </a:r>
            <a:r>
              <a:rPr lang="en" dirty="0"/>
              <a:t>, functions, classes and methods</a:t>
            </a: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https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://www.python.org/dev/peps/pep-0257/</a:t>
            </a:r>
            <a:r>
              <a:rPr lang="en" dirty="0"/>
              <a:t> 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57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- module &amp; function docstrings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 Hello World to the screen.</a:t>
            </a:r>
          </a:p>
          <a:p>
            <a:pPr lvl="0" rtl="0">
              <a:spcBef>
                <a:spcPts val="0"/>
              </a:spcBef>
              <a:buNone/>
            </a:pPr>
            <a:endParaRPr sz="18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 World. Created by Joanne, June 2007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lvl="0" rtl="0">
              <a:spcBef>
                <a:spcPts val="0"/>
              </a:spcBef>
              <a:buNone/>
            </a:pPr>
            <a:endParaRPr sz="18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8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main():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i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  <a:r>
              <a:rPr lang="en-US" sz="1800" i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 i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rint</a:t>
            </a:r>
            <a:r>
              <a:rPr lang="en" sz="1800" i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standard greeting </a:t>
            </a:r>
            <a:r>
              <a:rPr lang="en" sz="1800" i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n" sz="1800" i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screen</a:t>
            </a:r>
            <a:r>
              <a:rPr lang="en-US" sz="1800" i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i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  <a:endParaRPr lang="en" sz="18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i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sp>
        <p:nvSpPr>
          <p:cNvPr id="315" name="Shape 315"/>
          <p:cNvSpPr txBox="1"/>
          <p:nvPr/>
        </p:nvSpPr>
        <p:spPr>
          <a:xfrm>
            <a:off x="6144000" y="990200"/>
            <a:ext cx="3000000" cy="22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800">
                <a:solidFill>
                  <a:srgbClr val="CE1C0E"/>
                </a:solidFill>
              </a:rPr>
              <a:t>Program (Module) header documentation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rgbClr val="5E0C06"/>
                </a:solidFill>
              </a:rPr>
              <a:t>Program description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rgbClr val="5E0C06"/>
                </a:solidFill>
              </a:rPr>
              <a:t>Blank line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rgbClr val="5E0C06"/>
                </a:solidFill>
              </a:rPr>
              <a:t>Author, date information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036600" y="3755950"/>
            <a:ext cx="3000000" cy="113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800">
                <a:solidFill>
                  <a:srgbClr val="CE1C0E"/>
                </a:solidFill>
              </a:rPr>
              <a:t>Function (Method)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09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Docstrings define </a:t>
            </a:r>
            <a:r>
              <a:rPr lang="en" b="1"/>
              <a:t>help()</a:t>
            </a:r>
            <a:r>
              <a:rPr lang="en"/>
              <a:t> documentation 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2000" b="1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help(hello</a:t>
            </a:r>
            <a:r>
              <a:rPr lang="en-US" sz="2000" b="1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_w</a:t>
            </a:r>
            <a:r>
              <a:rPr lang="en" sz="2000" b="1" dirty="0" err="1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orld</a:t>
            </a:r>
            <a:r>
              <a:rPr lang="en" sz="2000" b="1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Help on module </a:t>
            </a:r>
            <a:r>
              <a:rPr lang="en" sz="2000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2000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_w</a:t>
            </a:r>
            <a:r>
              <a:rPr lang="en" sz="2000" dirty="0" err="1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orld</a:t>
            </a: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2000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_w</a:t>
            </a:r>
            <a:r>
              <a:rPr lang="en" sz="2000" dirty="0" err="1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orld</a:t>
            </a:r>
            <a:r>
              <a:rPr lang="en" sz="2000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- Print Hello World to the screen.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d:\data\python\</a:t>
            </a:r>
            <a:r>
              <a:rPr lang="en" sz="2000" dirty="0" err="1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helloworld.py</a:t>
            </a:r>
            <a:endParaRPr lang="en" sz="2000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Hello World. Created by Joanne, June 2007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FUNCTIONS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main()</a:t>
            </a:r>
          </a:p>
          <a:p>
            <a:pPr marL="0" indent="-6985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000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standard greeting to screen.</a:t>
            </a:r>
            <a:endParaRPr lang="en" sz="2000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70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should be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write a function, you should also (be able to) write code that tests if it works in an automated way.</a:t>
            </a:r>
          </a:p>
          <a:p>
            <a:r>
              <a:rPr lang="en-US" dirty="0" smtClean="0"/>
              <a:t>This is also a good way to help with design</a:t>
            </a:r>
          </a:p>
          <a:p>
            <a:r>
              <a:rPr lang="en-US" dirty="0" smtClean="0"/>
              <a:t>E.g. the adult-determining function from earlier:</a:t>
            </a:r>
            <a:br>
              <a:rPr lang="en-US" dirty="0" smtClean="0"/>
            </a:br>
            <a:r>
              <a:rPr lang="en-US" dirty="0" smtClean="0"/>
              <a:t>If we got the age using input inside the function, we can't test it without user input.</a:t>
            </a:r>
            <a:br>
              <a:rPr lang="en-US" dirty="0" smtClean="0"/>
            </a:br>
            <a:r>
              <a:rPr lang="en-US" dirty="0" smtClean="0"/>
              <a:t>If we print the result instead of returning it, </a:t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can't test it without </a:t>
            </a:r>
            <a:r>
              <a:rPr lang="en-US" dirty="0" smtClean="0"/>
              <a:t>reading the output.</a:t>
            </a:r>
          </a:p>
        </p:txBody>
      </p:sp>
    </p:spTree>
    <p:extLst>
      <p:ext uri="{BB962C8B-B14F-4D97-AF65-F5344CB8AC3E}">
        <p14:creationId xmlns:p14="http://schemas.microsoft.com/office/powerpoint/2010/main" val="14218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should be testable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3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is_adult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(age):</a:t>
            </a:r>
            <a:br>
              <a:rPr lang="en-US" sz="23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3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age &gt;= </a:t>
            </a:r>
            <a:r>
              <a:rPr lang="en-US" sz="23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br>
              <a:rPr lang="en-US" sz="23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3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3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300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b="1" dirty="0">
                <a:solidFill>
                  <a:srgbClr val="008080"/>
                </a:solidFill>
                <a:latin typeface="Consolas" charset="0"/>
                <a:ea typeface="Consolas" charset="0"/>
                <a:cs typeface="Consolas" charset="0"/>
              </a:rPr>
              <a:t>"Got {}, expected </a:t>
            </a:r>
            <a:r>
              <a:rPr lang="en-US" sz="2300" b="1" dirty="0" err="1">
                <a:solidFill>
                  <a:srgbClr val="008080"/>
                </a:solidFill>
                <a:latin typeface="Consolas" charset="0"/>
                <a:ea typeface="Consolas" charset="0"/>
                <a:cs typeface="Consolas" charset="0"/>
              </a:rPr>
              <a:t>True"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.format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is_adult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sz="23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300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b="1" dirty="0">
                <a:solidFill>
                  <a:srgbClr val="008080"/>
                </a:solidFill>
                <a:latin typeface="Consolas" charset="0"/>
                <a:ea typeface="Consolas" charset="0"/>
                <a:cs typeface="Consolas" charset="0"/>
              </a:rPr>
              <a:t>"Got {}, expected </a:t>
            </a:r>
            <a:r>
              <a:rPr lang="en-US" sz="2300" b="1" dirty="0" err="1">
                <a:solidFill>
                  <a:srgbClr val="008080"/>
                </a:solidFill>
                <a:latin typeface="Consolas" charset="0"/>
                <a:ea typeface="Consolas" charset="0"/>
                <a:cs typeface="Consolas" charset="0"/>
              </a:rPr>
              <a:t>False"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.format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is_adult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sz="23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3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assert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is_adult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)  </a:t>
            </a:r>
            <a:r>
              <a:rPr lang="en-US" sz="23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We'll learn about </a:t>
            </a:r>
            <a:r>
              <a:rPr lang="en-US" sz="2300" i="1" dirty="0" smtClean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assert later</a:t>
            </a: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See how we can run this testing code without interaction? Nice.</a:t>
            </a:r>
          </a:p>
          <a:p>
            <a:r>
              <a:rPr lang="en-US" dirty="0" smtClean="0"/>
              <a:t>Things that make functions hard to test include doing input and output inside the function (when that doesn't need to be the function's purpose), and doing more or less of a single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20638" y="195263"/>
            <a:ext cx="8578850" cy="490537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charset="0"/>
                <a:ea typeface="ＭＳ Ｐゴシック" charset="-128"/>
              </a:rPr>
              <a:t>Do this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981075"/>
            <a:ext cx="8929687" cy="52895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ea typeface="+mn-ea"/>
                <a:cs typeface="+mn-cs"/>
              </a:rPr>
              <a:t>Write a function that takes in a number and returns the number squared </a:t>
            </a:r>
            <a:r>
              <a:rPr lang="en-GB" sz="1800" dirty="0" smtClean="0">
                <a:ea typeface="+mn-ea"/>
                <a:cs typeface="+mn-cs"/>
              </a:rPr>
              <a:t>(e.g. passing in 6 should return 36)</a:t>
            </a:r>
            <a:endParaRPr lang="en-GB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 smtClean="0">
                <a:latin typeface="Consolas"/>
                <a:ea typeface="+mn-ea"/>
                <a:cs typeface="Consolas"/>
              </a:rPr>
              <a:t>	</a:t>
            </a:r>
            <a:r>
              <a:rPr lang="en-GB" dirty="0" err="1" smtClean="0">
                <a:latin typeface="Consolas"/>
                <a:ea typeface="+mn-ea"/>
                <a:cs typeface="Consolas"/>
              </a:rPr>
              <a:t>def</a:t>
            </a:r>
            <a:r>
              <a:rPr lang="en-GB" dirty="0" smtClean="0">
                <a:latin typeface="Consolas"/>
                <a:ea typeface="+mn-ea"/>
                <a:cs typeface="Consolas"/>
              </a:rPr>
              <a:t> square(number</a:t>
            </a:r>
            <a:r>
              <a:rPr lang="en-GB" dirty="0" smtClean="0">
                <a:latin typeface="Consolas"/>
                <a:ea typeface="+mn-ea"/>
                <a:cs typeface="Consolas"/>
              </a:rPr>
              <a:t>):</a:t>
            </a:r>
            <a:br>
              <a:rPr lang="en-GB" dirty="0" smtClean="0">
                <a:latin typeface="Consolas"/>
                <a:ea typeface="+mn-ea"/>
                <a:cs typeface="Consolas"/>
              </a:rPr>
            </a:br>
            <a:r>
              <a:rPr lang="en-GB" dirty="0" smtClean="0">
                <a:latin typeface="Consolas"/>
                <a:ea typeface="+mn-ea"/>
                <a:cs typeface="Consolas"/>
              </a:rPr>
              <a:t>        """Square the number."""</a:t>
            </a:r>
            <a:endParaRPr lang="en-GB" dirty="0" smtClean="0">
              <a:latin typeface="Consolas"/>
              <a:ea typeface="+mn-ea"/>
              <a:cs typeface="Consolas"/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dirty="0">
                <a:latin typeface="Consolas"/>
                <a:ea typeface="+mn-ea"/>
                <a:cs typeface="Consolas"/>
              </a:rPr>
              <a:t>	</a:t>
            </a:r>
            <a:r>
              <a:rPr lang="en-GB" dirty="0" smtClean="0">
                <a:latin typeface="Consolas"/>
                <a:ea typeface="+mn-ea"/>
                <a:cs typeface="Consolas"/>
              </a:rPr>
              <a:t>    return number ** 2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GB" dirty="0" smtClean="0">
              <a:latin typeface="Consolas"/>
              <a:ea typeface="+mn-ea"/>
              <a:cs typeface="Consolas"/>
            </a:endParaRPr>
          </a:p>
          <a:p>
            <a:pPr marL="0" indent="0">
              <a:buNone/>
              <a:defRPr/>
            </a:pPr>
            <a:r>
              <a:rPr lang="en-GB" sz="2800" dirty="0" smtClean="0">
                <a:latin typeface="Consolas"/>
                <a:cs typeface="Consolas"/>
              </a:rPr>
              <a:t>	print(number, "^2=", square(number</a:t>
            </a:r>
            <a:r>
              <a:rPr lang="en-GB" sz="2800" dirty="0">
                <a:latin typeface="Consolas"/>
                <a:cs typeface="Consolas"/>
              </a:rPr>
              <a:t>)</a:t>
            </a:r>
            <a:r>
              <a:rPr lang="en-GB" sz="2800" dirty="0" smtClean="0">
                <a:latin typeface="Consolas"/>
                <a:cs typeface="Consolas"/>
              </a:rPr>
              <a:t>)</a:t>
            </a:r>
            <a:r>
              <a:rPr lang="en-GB" dirty="0" smtClean="0">
                <a:latin typeface="Consolas"/>
                <a:ea typeface="+mn-ea"/>
                <a:cs typeface="Consolas"/>
              </a:rPr>
              <a:t/>
            </a:r>
            <a:br>
              <a:rPr lang="en-GB" dirty="0" smtClean="0">
                <a:latin typeface="Consolas"/>
                <a:ea typeface="+mn-ea"/>
                <a:cs typeface="Consolas"/>
              </a:rPr>
            </a:br>
            <a:endParaRPr lang="en-GB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1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divide-and-conquer strategy</a:t>
            </a:r>
          </a:p>
          <a:p>
            <a:r>
              <a:rPr lang="en-US" dirty="0" smtClean="0"/>
              <a:t>Abstraction of an operation</a:t>
            </a:r>
          </a:p>
          <a:p>
            <a:r>
              <a:rPr lang="en-US" dirty="0" smtClean="0"/>
              <a:t>Reuse. Once written, use again</a:t>
            </a:r>
          </a:p>
          <a:p>
            <a:r>
              <a:rPr lang="en-US" dirty="0" smtClean="0"/>
              <a:t>Sharing. If tested, others can use</a:t>
            </a:r>
          </a:p>
          <a:p>
            <a:r>
              <a:rPr lang="en-US" dirty="0" smtClean="0"/>
              <a:t>Security. Well tested, then secure for reuse</a:t>
            </a:r>
          </a:p>
          <a:p>
            <a:r>
              <a:rPr lang="en-US" dirty="0" smtClean="0"/>
              <a:t>Simplify code. More readable.</a:t>
            </a:r>
          </a:p>
          <a:p>
            <a:endParaRPr lang="en-US" dirty="0"/>
          </a:p>
          <a:p>
            <a:r>
              <a:rPr lang="en-US" altLang="en-US" dirty="0"/>
              <a:t>Functions can make our programs easier to write, test and </a:t>
            </a:r>
            <a:r>
              <a:rPr lang="en-US" altLang="en-US" dirty="0" smtClean="0"/>
              <a:t>debug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Reminder, rules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improve </a:t>
            </a:r>
            <a:r>
              <a:rPr lang="en-US" sz="2400" dirty="0">
                <a:latin typeface="Arial" charset="0"/>
                <a:ea typeface="ＭＳ Ｐゴシック" charset="0"/>
              </a:rPr>
              <a:t>your programming and problem solving skills is to </a:t>
            </a:r>
            <a:r>
              <a:rPr lang="en-US" sz="2400" dirty="0" err="1" smtClean="0">
                <a:latin typeface="Arial" charset="0"/>
                <a:ea typeface="ＭＳ Ｐゴシック" charset="0"/>
              </a:rPr>
              <a:t>practise</a:t>
            </a:r>
            <a:r>
              <a:rPr lang="en-US" sz="2400" dirty="0">
                <a:latin typeface="Arial" charset="0"/>
                <a:ea typeface="ＭＳ Ｐゴシック" charset="0"/>
              </a:rPr>
              <a:t>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function should do one thing.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lvl="1" eaLnBrk="1" hangingPunct="1"/>
            <a:r>
              <a:rPr lang="en-US" dirty="0"/>
              <a:t>Formula:   F = C * 1.8 + 32.0</a:t>
            </a:r>
          </a:p>
          <a:p>
            <a:pPr lvl="1" eaLnBrk="1" hangingPunct="1"/>
            <a:r>
              <a:rPr lang="en-US" dirty="0"/>
              <a:t>Functional notation: </a:t>
            </a:r>
            <a:endParaRPr lang="en-US" dirty="0" smtClean="0"/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F </a:t>
            </a: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 err="1" smtClean="0"/>
              <a:t>celsius_to_Fahrenheit</a:t>
            </a:r>
            <a:r>
              <a:rPr lang="en-US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dirty="0"/>
              <a:t>   </a:t>
            </a:r>
            <a:r>
              <a:rPr lang="en-US" dirty="0" smtClean="0"/>
              <a:t>        </a:t>
            </a:r>
            <a:r>
              <a:rPr lang="en-US" dirty="0" err="1" smtClean="0"/>
              <a:t>celsius_to_Fahrenheit</a:t>
            </a:r>
            <a:r>
              <a:rPr lang="en-US" dirty="0"/>
              <a:t>(C) = </a:t>
            </a:r>
            <a:r>
              <a:rPr lang="en-US" dirty="0" smtClean="0"/>
              <a:t>C * 1.8 </a:t>
            </a:r>
            <a:r>
              <a:rPr lang="en-US" dirty="0"/>
              <a:t>+ 32.0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invocation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F = </a:t>
            </a:r>
            <a:r>
              <a:rPr lang="en-US" dirty="0" err="1" smtClean="0"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(C)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invocation (call)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is much the same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</a:t>
            </a:r>
          </a:p>
          <a:p>
            <a:pPr eaLnBrk="1" hangingPunct="1">
              <a:buFont typeface="Wingdings" pitchFamily="-108" charset="2"/>
              <a:buNone/>
            </a:pPr>
            <a:endParaRPr lang="en-US" sz="2800" dirty="0" smtClean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Terminology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celsius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argument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Python definition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g(C) = C*1.8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):                                                                       </a:t>
            </a:r>
            <a:endParaRPr lang="en-US" sz="2800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+ 32.0  </a:t>
            </a:r>
            <a:endParaRPr lang="en-US" sz="2800" dirty="0" smtClean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</a:t>
            </a: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celsius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parameter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8382000" cy="53523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indicates the value that is returned by the function</a:t>
            </a:r>
          </a:p>
          <a:p>
            <a:r>
              <a:rPr lang="en-US" dirty="0" smtClean="0"/>
              <a:t>The statement is optional (the function can return nothing). If no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/>
              <a:t>, function is often called a procedure.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CU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CU_Lecture" id="{F29D6BF1-6C73-4A4A-982D-B57AA8A14253}" vid="{DDE338AE-7755-D542-BC4C-0691988D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Apple-Like</Template>
  <TotalTime>2430</TotalTime>
  <Words>1559</Words>
  <Application>Microsoft Macintosh PowerPoint</Application>
  <PresentationFormat>On-screen Show (4:3)</PresentationFormat>
  <Paragraphs>271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Bernard MT Condensed</vt:lpstr>
      <vt:lpstr>Calibri</vt:lpstr>
      <vt:lpstr>Consolas</vt:lpstr>
      <vt:lpstr>Courier New</vt:lpstr>
      <vt:lpstr>Monaco</vt:lpstr>
      <vt:lpstr>ＭＳ Ｐゴシック</vt:lpstr>
      <vt:lpstr>Rosewood Std Regular</vt:lpstr>
      <vt:lpstr>Times New Roman</vt:lpstr>
      <vt:lpstr>Wingdings</vt:lpstr>
      <vt:lpstr>Arial</vt:lpstr>
      <vt:lpstr>JCU_Lecture</vt:lpstr>
      <vt:lpstr>Do this now</vt:lpstr>
      <vt:lpstr>PowerPoint Presentation</vt:lpstr>
      <vt:lpstr>Functions</vt:lpstr>
      <vt:lpstr>Why have them?</vt:lpstr>
      <vt:lpstr>Mathematical Notation</vt:lpstr>
      <vt:lpstr>Python invocation</vt:lpstr>
      <vt:lpstr>Python definition</vt:lpstr>
      <vt:lpstr>PowerPoint Presentation</vt:lpstr>
      <vt:lpstr>return statement</vt:lpstr>
      <vt:lpstr>docstrings in functions</vt:lpstr>
      <vt:lpstr>Write good docstrings</vt:lpstr>
      <vt:lpstr>Operation</vt:lpstr>
      <vt:lpstr>Operation</vt:lpstr>
      <vt:lpstr>PowerPoint Presentation</vt:lpstr>
      <vt:lpstr>Do this now</vt:lpstr>
      <vt:lpstr>PowerPoint Presentation</vt:lpstr>
      <vt:lpstr>Word Puzzle – Do this yourself later </vt:lpstr>
      <vt:lpstr>Need a list of words</vt:lpstr>
      <vt:lpstr>clean the word</vt:lpstr>
      <vt:lpstr>collect vowels</vt:lpstr>
      <vt:lpstr>PowerPoint Presentation</vt:lpstr>
      <vt:lpstr>Did functions help?</vt:lpstr>
      <vt:lpstr>Functions should:</vt:lpstr>
      <vt:lpstr>Functions should:</vt:lpstr>
      <vt:lpstr>How big should a function be?</vt:lpstr>
      <vt:lpstr>Rule 8</vt:lpstr>
      <vt:lpstr>Program structure and main()</vt:lpstr>
      <vt:lpstr>Many functions return None</vt:lpstr>
      <vt:lpstr>Multiple returns in a function</vt:lpstr>
      <vt:lpstr>Examples - multiple return statements</vt:lpstr>
      <vt:lpstr>Use a single return when it makes sense</vt:lpstr>
      <vt:lpstr>Use verb phrases to name functions</vt:lpstr>
      <vt:lpstr>Do this now</vt:lpstr>
      <vt:lpstr>Good software is well-documented</vt:lpstr>
      <vt:lpstr>Example - module &amp; function docstrings</vt:lpstr>
      <vt:lpstr>Docstrings define help() documentation </vt:lpstr>
      <vt:lpstr>Functions should be testable</vt:lpstr>
      <vt:lpstr>Functions should be testable</vt:lpstr>
      <vt:lpstr>Do this now</vt:lpstr>
      <vt:lpstr>Reminder, rules so far</vt:lpstr>
    </vt:vector>
  </TitlesOfParts>
  <Company>PEARSON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Ward, Lindsay</cp:lastModifiedBy>
  <cp:revision>85</cp:revision>
  <dcterms:created xsi:type="dcterms:W3CDTF">2012-03-21T18:49:41Z</dcterms:created>
  <dcterms:modified xsi:type="dcterms:W3CDTF">2018-01-18T06:31:18Z</dcterms:modified>
</cp:coreProperties>
</file>