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4" r:id="rId2"/>
    <p:sldMasterId id="2147483688" r:id="rId3"/>
  </p:sldMasterIdLst>
  <p:notesMasterIdLst>
    <p:notesMasterId r:id="rId36"/>
  </p:notesMasterIdLst>
  <p:sldIdLst>
    <p:sldId id="296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21" r:id="rId17"/>
    <p:sldId id="315" r:id="rId18"/>
    <p:sldId id="316" r:id="rId19"/>
    <p:sldId id="317" r:id="rId20"/>
    <p:sldId id="318" r:id="rId21"/>
    <p:sldId id="319" r:id="rId22"/>
    <p:sldId id="320" r:id="rId23"/>
    <p:sldId id="285" r:id="rId24"/>
    <p:sldId id="286" r:id="rId25"/>
    <p:sldId id="287" r:id="rId26"/>
    <p:sldId id="288" r:id="rId27"/>
    <p:sldId id="289" r:id="rId28"/>
    <p:sldId id="294" r:id="rId29"/>
    <p:sldId id="293" r:id="rId30"/>
    <p:sldId id="292" r:id="rId31"/>
    <p:sldId id="297" r:id="rId32"/>
    <p:sldId id="298" r:id="rId33"/>
    <p:sldId id="290" r:id="rId34"/>
    <p:sldId id="291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3387D3-0FA9-4AF3-BAC2-DADE2C9C81C9}">
  <a:tblStyle styleId="{623387D3-0FA9-4AF3-BAC2-DADE2C9C81C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/>
    <p:restoredTop sz="90812"/>
  </p:normalViewPr>
  <p:slideViewPr>
    <p:cSldViewPr snapToGrid="0" snapToObjects="1">
      <p:cViewPr varScale="1">
        <p:scale>
          <a:sx n="118" d="100"/>
          <a:sy n="118" d="100"/>
        </p:scale>
        <p:origin x="2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5394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62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Copy any existing files into this new folder</a:t>
            </a:r>
          </a:p>
        </p:txBody>
      </p:sp>
    </p:spTree>
    <p:extLst>
      <p:ext uri="{BB962C8B-B14F-4D97-AF65-F5344CB8AC3E}">
        <p14:creationId xmlns:p14="http://schemas.microsoft.com/office/powerpoint/2010/main" val="107328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7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32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1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e.g. "Refactor" not "Refactored"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35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522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180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720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82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46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212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080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75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419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075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025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5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13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7327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133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73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203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212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50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Very important. You could write a function that takes no parameters and returns nothing, but asks the user for a score and prints the grade, BUT then you could ONLY use this function in the situation where you want to do those two things. What if you wanted to read a file of scores and write the grades to another file? You'd need another nearly-identical function. SO INSTEAD... Pass the score in as an input parameter and return the grade (string) - displaying it should be done in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1330012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212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03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64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70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79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5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928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60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0654" y="195407"/>
            <a:ext cx="8579400" cy="489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1499" y="980729"/>
            <a:ext cx="8928900" cy="528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9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466726"/>
            <a:ext cx="6990209" cy="2133600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7056784" cy="23042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821-C4AB-104E-94AD-22E4497604B4}" type="datetime1">
              <a:rPr lang="en-AU" smtClean="0"/>
              <a:t>18/7/17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Principles of Web Design 5th 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1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Principles of Web Design 5</a:t>
            </a:r>
            <a:r>
              <a:rPr lang="en-US" baseline="30000" dirty="0" smtClean="0"/>
              <a:t>th</a:t>
            </a:r>
            <a:r>
              <a:rPr lang="en-US" dirty="0" smtClean="0"/>
              <a:t> 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5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466726"/>
            <a:ext cx="6990209" cy="2133600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7056784" cy="23042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1D9E-50F5-8C4D-AA34-1D71A32F9BA9}" type="datetime1">
              <a:rPr lang="en-AU" smtClean="0"/>
              <a:t>18/7/17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1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82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600" b="1">
                <a:solidFill>
                  <a:srgbClr val="333399"/>
                </a:solidFill>
                <a:latin typeface="+mj-lt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137478"/>
            <a:ext cx="8928992" cy="5132701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1pPr>
            <a:lvl2pPr marL="742950" indent="-285750"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2pPr>
            <a:lvl3pPr marL="1143000" indent="-228600"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6B7-BE87-684E-A7D7-6D0338CDD768}" type="datetime1">
              <a:rPr lang="en-AU" smtClean="0"/>
              <a:t>18/7/17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83296" cy="365125"/>
          </a:xfr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86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E4B9-0A6E-9344-8B79-14B4A2823280}" type="datetime1">
              <a:rPr lang="en-AU" smtClean="0"/>
              <a:t>18/7/17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353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" y="53778"/>
            <a:ext cx="8686800" cy="368780"/>
          </a:xfrm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55304" cy="365125"/>
          </a:xfr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88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484784"/>
            <a:ext cx="4389884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84784"/>
            <a:ext cx="4392488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7698" y="6381328"/>
            <a:ext cx="2133600" cy="365125"/>
          </a:xfr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092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3BF9-975F-B142-BF9E-5AC6295701DE}" type="datetime1">
              <a:rPr lang="en-AU" smtClean="0"/>
              <a:t>18/7/17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6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7EA-12C4-A240-A401-3AD3A48A23A9}" type="datetime1">
              <a:rPr lang="en-AU" smtClean="0"/>
              <a:t>18/7/17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6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342900" lvl="1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685800" lvl="2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028700" lvl="3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1371600" lvl="4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1714500" lvl="5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2057400" lvl="6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2400300" lvl="7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2743200" lvl="8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9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88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21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70899" cy="1143299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417950"/>
            <a:ext cx="8229600" cy="5149799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1488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466726"/>
            <a:ext cx="6990209" cy="2133600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7056784" cy="23042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821-C4AB-104E-94AD-22E4497604B4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18/7/17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Principles of Web Design 5th Ed.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  <a:rtl val="0"/>
            </a:endParaRPr>
          </a:p>
        </p:txBody>
      </p:sp>
      <p:sp>
        <p:nvSpPr>
          <p:cNvPr id="1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  <a:rtl val="0"/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  <a:rtl val="0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Principles of Web Design 5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600" b="1">
                <a:solidFill>
                  <a:srgbClr val="333399"/>
                </a:solidFill>
                <a:latin typeface="+mj-lt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137478"/>
            <a:ext cx="8928992" cy="5132701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1pPr>
            <a:lvl2pPr marL="742950" indent="-285750"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2pPr>
            <a:lvl3pPr marL="1143000" indent="-228600"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063A-DF3D-F04B-B8AF-3B083A623502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18/7/17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Principles of Web Design 5</a:t>
            </a:r>
            <a:r>
              <a:rPr lang="en-US" baseline="30000" smtClean="0">
                <a:solidFill>
                  <a:prstClr val="black">
                    <a:tint val="75000"/>
                  </a:prstClr>
                </a:solidFill>
              </a:rPr>
              <a:t>th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 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83296" cy="365125"/>
          </a:xfrm>
        </p:spPr>
        <p:txBody>
          <a:bodyPr/>
          <a:lstStyle/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448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F9E-8835-F347-B5A4-867EC11052B1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18/7/17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Principles of Web Design 5th 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42314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" y="53778"/>
            <a:ext cx="8686800" cy="368780"/>
          </a:xfrm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55304" cy="365125"/>
          </a:xfrm>
        </p:spPr>
        <p:txBody>
          <a:bodyPr/>
          <a:lstStyle/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4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484784"/>
            <a:ext cx="4389884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84784"/>
            <a:ext cx="4392488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7698" y="6381328"/>
            <a:ext cx="2133600" cy="365125"/>
          </a:xfrm>
        </p:spPr>
        <p:txBody>
          <a:bodyPr/>
          <a:lstStyle/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08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8686800" cy="36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04" y="1052737"/>
            <a:ext cx="4388400" cy="50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052737"/>
            <a:ext cx="4388400" cy="50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555400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F06-F51E-254A-A7E1-E6417EE001B0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18/7/17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Principles of Web Design 5th 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90319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970-7D45-B34C-A01E-7C29643C9B64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18/7/17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Principles of Web Design 5th 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26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266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70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496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70899" cy="1143299"/>
          </a:xfrm>
          <a:prstGeom prst="rect">
            <a:avLst/>
          </a:prstGeom>
        </p:spPr>
        <p:txBody>
          <a:bodyPr lIns="68575" tIns="68575" rIns="68575" bIns="68575" anchor="t" anchorCtr="0">
            <a:normAutofit/>
          </a:bodyPr>
          <a:lstStyle>
            <a:lvl1pPr algn="l" rtl="0"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417950"/>
            <a:ext cx="8229600" cy="5149799"/>
          </a:xfrm>
          <a:prstGeom prst="rect">
            <a:avLst/>
          </a:prstGeom>
        </p:spPr>
        <p:txBody>
          <a:bodyPr lIns="68575" tIns="68575" rIns="68575" bIns="68575" anchor="t" anchorCtr="0">
            <a:normAutofit/>
          </a:bodyPr>
          <a:lstStyle>
            <a:lvl1pPr rtl="0">
              <a:spcBef>
                <a:spcPts val="0"/>
              </a:spcBef>
              <a:spcAft>
                <a:spcPts val="1000"/>
              </a:spcAft>
              <a:defRPr sz="2400"/>
            </a:lvl1pPr>
            <a:lvl2pPr rtl="0">
              <a:spcBef>
                <a:spcPts val="0"/>
              </a:spcBef>
              <a:spcAft>
                <a:spcPts val="1000"/>
              </a:spcAft>
              <a:defRPr/>
            </a:lvl2pPr>
            <a:lvl3pPr rtl="0">
              <a:spcBef>
                <a:spcPts val="0"/>
              </a:spcBef>
              <a:spcAft>
                <a:spcPts val="1000"/>
              </a:spcAft>
              <a:defRPr/>
            </a:lvl3pPr>
            <a:lvl4pPr rtl="0">
              <a:spcBef>
                <a:spcPts val="0"/>
              </a:spcBef>
              <a:spcAft>
                <a:spcPts val="1000"/>
              </a:spcAft>
              <a:defRPr/>
            </a:lvl4pPr>
            <a:lvl5pPr rtl="0">
              <a:spcBef>
                <a:spcPts val="0"/>
              </a:spcBef>
              <a:spcAft>
                <a:spcPts val="1000"/>
              </a:spcAft>
              <a:defRPr/>
            </a:lvl5pPr>
            <a:lvl6pPr rtl="0">
              <a:spcBef>
                <a:spcPts val="0"/>
              </a:spcBef>
              <a:spcAft>
                <a:spcPts val="1000"/>
              </a:spcAft>
              <a:defRPr/>
            </a:lvl6pPr>
            <a:lvl7pPr rtl="0">
              <a:spcBef>
                <a:spcPts val="0"/>
              </a:spcBef>
              <a:spcAft>
                <a:spcPts val="1000"/>
              </a:spcAft>
              <a:defRPr/>
            </a:lvl7pPr>
            <a:lvl8pPr rtl="0">
              <a:spcBef>
                <a:spcPts val="0"/>
              </a:spcBef>
              <a:spcAft>
                <a:spcPts val="1000"/>
              </a:spcAft>
              <a:defRPr/>
            </a:lvl8pPr>
            <a:lvl9pPr rtl="0"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9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416" y="225360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07504" y="980728"/>
            <a:ext cx="4392600" cy="50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333399"/>
              </a:buClr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07504" y="1484783"/>
            <a:ext cx="4389899" cy="468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Font typeface="Calibri"/>
              <a:buChar char="●"/>
              <a:defRPr/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Font typeface="Calibri"/>
              <a:buChar char="●"/>
              <a:defRPr/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Font typeface="Calibri"/>
              <a:buChar char="●"/>
              <a:defRPr/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Font typeface="Calibri"/>
              <a:buChar char="●"/>
              <a:defRPr/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Font typeface="Calibri"/>
              <a:buChar char="●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4008" y="980728"/>
            <a:ext cx="4392600" cy="50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333399"/>
              </a:buClr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4008" y="1484783"/>
            <a:ext cx="4392600" cy="468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Font typeface="Calibri"/>
              <a:buChar char="●"/>
              <a:defRPr/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Font typeface="Calibri"/>
              <a:buChar char="●"/>
              <a:defRPr/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Font typeface="Calibri"/>
              <a:buChar char="●"/>
              <a:defRPr/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Font typeface="Calibri"/>
              <a:buChar char="●"/>
              <a:defRPr/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Font typeface="Calibri"/>
              <a:buChar char="●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987698" y="6381329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476672"/>
            <a:ext cx="3008399" cy="9584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75049" y="476672"/>
            <a:ext cx="5111699" cy="564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435101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2287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792287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2287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851775" y="152400"/>
            <a:ext cx="1292100" cy="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100"/>
            </a:lvl1pPr>
            <a:lvl2pPr marL="0" marR="0" lvl="1" indent="0" algn="l" rtl="0">
              <a:spcBef>
                <a:spcPts val="0"/>
              </a:spcBef>
              <a:buSzPct val="100000"/>
              <a:defRPr sz="1100"/>
            </a:lvl2pPr>
            <a:lvl3pPr marL="0" marR="0" lvl="2" indent="0" algn="l" rtl="0">
              <a:spcBef>
                <a:spcPts val="0"/>
              </a:spcBef>
              <a:buSzPct val="100000"/>
              <a:defRPr sz="1100"/>
            </a:lvl3pPr>
            <a:lvl4pPr marL="0" marR="0" lvl="3" indent="0" algn="l" rtl="0">
              <a:spcBef>
                <a:spcPts val="0"/>
              </a:spcBef>
              <a:buSzPct val="100000"/>
              <a:defRPr sz="1100"/>
            </a:lvl4pPr>
            <a:lvl5pPr marL="0" marR="0" lvl="4" indent="0" algn="l" rtl="0">
              <a:spcBef>
                <a:spcPts val="0"/>
              </a:spcBef>
              <a:buSzPct val="100000"/>
              <a:defRPr sz="1100"/>
            </a:lvl5pPr>
            <a:lvl6pPr marL="0" marR="0" lvl="5" indent="0" algn="l" rtl="0">
              <a:spcBef>
                <a:spcPts val="0"/>
              </a:spcBef>
              <a:buSzPct val="100000"/>
              <a:defRPr sz="1100"/>
            </a:lvl6pPr>
            <a:lvl7pPr marL="0" marR="0" lvl="6" indent="0" algn="l" rtl="0">
              <a:spcBef>
                <a:spcPts val="0"/>
              </a:spcBef>
              <a:buSzPct val="100000"/>
              <a:defRPr sz="1100"/>
            </a:lvl7pPr>
            <a:lvl8pPr marL="0" marR="0" lvl="7" indent="0" algn="l" rtl="0">
              <a:spcBef>
                <a:spcPts val="0"/>
              </a:spcBef>
              <a:buSzPct val="100000"/>
              <a:defRPr sz="1100"/>
            </a:lvl8pPr>
            <a:lvl9pPr marL="0" marR="0" lvl="8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100"/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100"/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100"/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00000"/>
              <a:defRPr sz="1100"/>
            </a:lvl1pPr>
            <a:lvl2pPr marL="342900" marR="0" lvl="1" indent="0" algn="l" rtl="0">
              <a:spcBef>
                <a:spcPts val="0"/>
              </a:spcBef>
              <a:buSzPct val="100000"/>
              <a:defRPr sz="1100"/>
            </a:lvl2pPr>
            <a:lvl3pPr marL="685800" marR="0" lvl="2" indent="0" algn="l" rtl="0">
              <a:spcBef>
                <a:spcPts val="0"/>
              </a:spcBef>
              <a:buSzPct val="100000"/>
              <a:defRPr sz="1100"/>
            </a:lvl3pPr>
            <a:lvl4pPr marL="1028700" marR="0" lvl="3" indent="0" algn="l" rtl="0">
              <a:spcBef>
                <a:spcPts val="0"/>
              </a:spcBef>
              <a:buSzPct val="100000"/>
              <a:defRPr sz="1100"/>
            </a:lvl4pPr>
            <a:lvl5pPr marL="1371600" marR="0" lvl="4" indent="0" algn="l" rtl="0">
              <a:spcBef>
                <a:spcPts val="0"/>
              </a:spcBef>
              <a:buSzPct val="100000"/>
              <a:defRPr sz="1100"/>
            </a:lvl5pPr>
            <a:lvl6pPr marL="1714500" marR="0" lvl="5" indent="0" algn="l" rtl="0">
              <a:spcBef>
                <a:spcPts val="0"/>
              </a:spcBef>
              <a:buSzPct val="100000"/>
              <a:defRPr sz="1100"/>
            </a:lvl6pPr>
            <a:lvl7pPr marL="2057400" marR="0" lvl="6" indent="0" algn="l" rtl="0">
              <a:spcBef>
                <a:spcPts val="0"/>
              </a:spcBef>
              <a:buSzPct val="100000"/>
              <a:defRPr sz="1100"/>
            </a:lvl7pPr>
            <a:lvl8pPr marL="2400300" marR="0" lvl="7" indent="0" algn="l" rtl="0">
              <a:spcBef>
                <a:spcPts val="0"/>
              </a:spcBef>
              <a:buSzPct val="100000"/>
              <a:defRPr sz="1100"/>
            </a:lvl8pPr>
            <a:lvl9pPr marL="2743200" marR="0" lvl="8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00000"/>
              <a:defRPr sz="1100"/>
            </a:lvl1pPr>
            <a:lvl2pPr marL="342900" marR="0" lvl="1" indent="0" algn="l" rtl="0">
              <a:spcBef>
                <a:spcPts val="0"/>
              </a:spcBef>
              <a:buSzPct val="100000"/>
              <a:defRPr sz="1100"/>
            </a:lvl2pPr>
            <a:lvl3pPr marL="685800" marR="0" lvl="2" indent="0" algn="l" rtl="0">
              <a:spcBef>
                <a:spcPts val="0"/>
              </a:spcBef>
              <a:buSzPct val="100000"/>
              <a:defRPr sz="1100"/>
            </a:lvl3pPr>
            <a:lvl4pPr marL="1028700" marR="0" lvl="3" indent="0" algn="l" rtl="0">
              <a:spcBef>
                <a:spcPts val="0"/>
              </a:spcBef>
              <a:buSzPct val="100000"/>
              <a:defRPr sz="1100"/>
            </a:lvl4pPr>
            <a:lvl5pPr marL="1371600" marR="0" lvl="4" indent="0" algn="l" rtl="0">
              <a:spcBef>
                <a:spcPts val="0"/>
              </a:spcBef>
              <a:buSzPct val="100000"/>
              <a:defRPr sz="1100"/>
            </a:lvl5pPr>
            <a:lvl6pPr marL="1714500" marR="0" lvl="5" indent="0" algn="l" rtl="0">
              <a:spcBef>
                <a:spcPts val="0"/>
              </a:spcBef>
              <a:buSzPct val="100000"/>
              <a:defRPr sz="1100"/>
            </a:lvl6pPr>
            <a:lvl7pPr marL="2057400" marR="0" lvl="6" indent="0" algn="l" rtl="0">
              <a:spcBef>
                <a:spcPts val="0"/>
              </a:spcBef>
              <a:buSzPct val="100000"/>
              <a:defRPr sz="1100"/>
            </a:lvl7pPr>
            <a:lvl8pPr marL="2400300" marR="0" lvl="7" indent="0" algn="l" rtl="0">
              <a:spcBef>
                <a:spcPts val="0"/>
              </a:spcBef>
              <a:buSzPct val="100000"/>
              <a:defRPr sz="1100"/>
            </a:lvl8pPr>
            <a:lvl9pPr marL="2743200" marR="0" lvl="8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1775" y="152400"/>
            <a:ext cx="1292225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1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1775" y="152400"/>
            <a:ext cx="1292225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rtl val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ea typeface="Calibri"/>
                <a:cs typeface="Calibri"/>
                <a:sym typeface="Calibri"/>
                <a:rtl val="0"/>
              </a:rPr>
              <a:pPr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608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.beams.io/posts/git-commit/#imperative" TargetMode="External"/><Relationship Id="rId4" Type="http://schemas.openxmlformats.org/officeDocument/2006/relationships/hyperlink" Target="https://github.com/spring-projects/spring-boot/commits/master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4" Type="http://schemas.openxmlformats.org/officeDocument/2006/relationships/hyperlink" Target="https://sethrobertson.github.io/GitBestPractices" TargetMode="External"/><Relationship Id="rId5" Type="http://schemas.openxmlformats.org/officeDocument/2006/relationships/hyperlink" Target="https://git-scm.com/book" TargetMode="External"/><Relationship Id="rId6" Type="http://schemas.openxmlformats.org/officeDocument/2006/relationships/hyperlink" Target="https://www.jetbrains.com/pycharm/help/using-git-integration.html" TargetMode="External"/><Relationship Id="rId7" Type="http://schemas.openxmlformats.org/officeDocument/2006/relationships/hyperlink" Target="https://www.atlassian.com/git" TargetMode="External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et.com/news/forget-linkedin-companies-turn-to-github-to-find-tech-talent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education.github.com/discount_requests/new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7500" y="466725"/>
            <a:ext cx="7056899" cy="2133599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>
              <a:buClr>
                <a:srgbClr val="000000"/>
              </a:buClr>
              <a:buSzPct val="25000"/>
            </a:pPr>
            <a:r>
              <a:rPr lang="en-US" sz="4400" dirty="0" smtClean="0"/>
              <a:t>Software Development Tools</a:t>
            </a:r>
            <a:endParaRPr lang="en" sz="4400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000" dirty="0" smtClean="0"/>
              <a:t>Version Control with </a:t>
            </a:r>
            <a:r>
              <a:rPr lang="en-US" sz="3000" dirty="0" err="1" smtClean="0"/>
              <a:t>Git</a:t>
            </a:r>
            <a:r>
              <a:rPr lang="en-US" sz="3000" dirty="0" smtClean="0"/>
              <a:t>/GitHub,</a:t>
            </a:r>
            <a:br>
              <a:rPr lang="en-US" sz="3000" dirty="0" smtClean="0"/>
            </a:br>
            <a:r>
              <a:rPr lang="en-US" sz="3000" dirty="0"/>
              <a:t>Interactive </a:t>
            </a:r>
            <a:r>
              <a:rPr lang="en-US" sz="3000" dirty="0" smtClean="0"/>
              <a:t>Debugging &amp; IDE Tools</a:t>
            </a:r>
            <a:endParaRPr lang="en" sz="3000" dirty="0"/>
          </a:p>
        </p:txBody>
      </p:sp>
    </p:spTree>
    <p:extLst>
      <p:ext uri="{BB962C8B-B14F-4D97-AF65-F5344CB8AC3E}">
        <p14:creationId xmlns:p14="http://schemas.microsoft.com/office/powerpoint/2010/main" val="14025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r>
              <a:rPr lang="en" dirty="0"/>
              <a:t>Use </a:t>
            </a:r>
            <a:r>
              <a:rPr lang="en" dirty="0" err="1"/>
              <a:t>Git</a:t>
            </a:r>
            <a:r>
              <a:rPr lang="en" dirty="0"/>
              <a:t>/</a:t>
            </a:r>
            <a:r>
              <a:rPr lang="en" dirty="0" err="1"/>
              <a:t>GitHub</a:t>
            </a:r>
            <a:r>
              <a:rPr lang="en" dirty="0"/>
              <a:t> directly in </a:t>
            </a:r>
            <a:r>
              <a:rPr lang="en-US" dirty="0" err="1" smtClean="0"/>
              <a:t>PyCharm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b="1" dirty="0" smtClean="0"/>
              <a:t>VCS &gt; Import into Version Control &gt; Share Project on </a:t>
            </a:r>
            <a:r>
              <a:rPr lang="en-US" b="1" dirty="0" err="1" smtClean="0"/>
              <a:t>GitHub</a:t>
            </a:r>
            <a:r>
              <a:rPr lang="en-US" b="1" dirty="0"/>
              <a:t>	</a:t>
            </a:r>
            <a:r>
              <a:rPr lang="en-US" dirty="0" smtClean="0"/>
              <a:t>or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</a:t>
            </a:r>
            <a:r>
              <a:rPr lang="en" dirty="0" err="1" smtClean="0"/>
              <a:t>reate</a:t>
            </a:r>
            <a:r>
              <a:rPr lang="en" dirty="0" smtClean="0"/>
              <a:t> </a:t>
            </a:r>
            <a:r>
              <a:rPr lang="en" dirty="0"/>
              <a:t>the repository on GitHub first, </a:t>
            </a:r>
            <a:r>
              <a:rPr lang="en" dirty="0" smtClean="0"/>
              <a:t>then </a:t>
            </a:r>
            <a:r>
              <a:rPr lang="en" dirty="0"/>
              <a:t>check it out in </a:t>
            </a:r>
            <a:r>
              <a:rPr lang="en" dirty="0" smtClean="0"/>
              <a:t>PyCharm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This sets the ‘remote’ for your local repo as the </a:t>
            </a:r>
            <a:r>
              <a:rPr lang="en" sz="2400" dirty="0" err="1"/>
              <a:t>GitHub</a:t>
            </a:r>
            <a:r>
              <a:rPr lang="en" sz="2400" dirty="0"/>
              <a:t> project </a:t>
            </a:r>
            <a:r>
              <a:rPr lang="en" sz="2400" dirty="0" smtClean="0"/>
              <a:t>automatically</a:t>
            </a:r>
            <a:endParaRPr sz="2400" b="1" dirty="0"/>
          </a:p>
          <a:p>
            <a:pPr marL="457200" indent="0" rtl="0">
              <a:spcBef>
                <a:spcPts val="0"/>
              </a:spcBef>
              <a:buNone/>
            </a:pPr>
            <a:r>
              <a:rPr lang="en" b="1" dirty="0"/>
              <a:t>VCS &gt; Checkout from Version Control &gt; </a:t>
            </a:r>
            <a:r>
              <a:rPr lang="en" b="1" dirty="0" err="1"/>
              <a:t>GitHub</a:t>
            </a:r>
            <a:endParaRPr lang="en" b="1" dirty="0"/>
          </a:p>
          <a:p>
            <a:pPr marL="457200" lvl="0" indent="457200">
              <a:spcBef>
                <a:spcPts val="0"/>
              </a:spcBef>
              <a:buNone/>
            </a:pPr>
            <a:r>
              <a:rPr lang="en" dirty="0"/>
              <a:t>login, then enter URL: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99" y="4901448"/>
            <a:ext cx="8138101" cy="1956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3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files from your working directory to your Git project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Files in your project directory don’t automatically get added to your </a:t>
            </a:r>
            <a:r>
              <a:rPr lang="en" dirty="0" err="1"/>
              <a:t>Git</a:t>
            </a:r>
            <a:r>
              <a:rPr lang="en" dirty="0"/>
              <a:t> repository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Command line: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add .</a:t>
            </a:r>
            <a:r>
              <a:rPr lang="en" dirty="0"/>
              <a:t>			</a:t>
            </a:r>
            <a:r>
              <a:rPr lang="en" dirty="0" smtClean="0"/>
              <a:t>(</a:t>
            </a:r>
            <a:r>
              <a:rPr lang="en" dirty="0"/>
              <a:t>add all files)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add filename</a:t>
            </a:r>
            <a:r>
              <a:rPr lang="en" dirty="0"/>
              <a:t>		(add one file)</a:t>
            </a: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0" indent="0" rtl="0">
              <a:spcBef>
                <a:spcPts val="0"/>
              </a:spcBef>
              <a:buNone/>
            </a:pPr>
            <a:r>
              <a:rPr lang="en-US" dirty="0" err="1" smtClean="0"/>
              <a:t>PyCharm</a:t>
            </a:r>
            <a:r>
              <a:rPr lang="en" dirty="0" smtClean="0"/>
              <a:t>:</a:t>
            </a:r>
            <a:endParaRPr lang="en" dirty="0"/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	Select files in left pane and right-click, or: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	VCS &gt; </a:t>
            </a:r>
            <a:r>
              <a:rPr lang="en" b="1" dirty="0" err="1"/>
              <a:t>Git</a:t>
            </a:r>
            <a:r>
              <a:rPr lang="en" b="1" dirty="0"/>
              <a:t> &gt; Add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Commit </a:t>
            </a:r>
            <a:r>
              <a:rPr lang="en-US" dirty="0" smtClean="0"/>
              <a:t>regularly</a:t>
            </a:r>
            <a:r>
              <a:rPr lang="en" dirty="0" smtClean="0"/>
              <a:t>… 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Every time you reach a small milestone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Each commit (check-in) saves your work (to the history)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err="1">
                <a:solidFill>
                  <a:schemeClr val="dk1"/>
                </a:solidFill>
              </a:rPr>
              <a:t>Git</a:t>
            </a:r>
            <a:r>
              <a:rPr lang="en" dirty="0">
                <a:solidFill>
                  <a:schemeClr val="dk1"/>
                </a:solidFill>
              </a:rPr>
              <a:t> only takes responsibility for data you’ve committed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Don’t wait too long between commits, e.g.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Every time a new feature is completed, passes a test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When you finish work in the lab for the day and need to change </a:t>
            </a:r>
            <a:r>
              <a:rPr lang="en" sz="2400" dirty="0" smtClean="0"/>
              <a:t>computers</a:t>
            </a:r>
            <a:endParaRPr dirty="0"/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Command line: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commit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or	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commit -a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977400" y="4835472"/>
            <a:ext cx="3709500" cy="2022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500"/>
              </a:spcBef>
            </a:pPr>
            <a:r>
              <a:rPr lang="en" sz="2400" dirty="0" err="1" smtClean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PyCharm</a:t>
            </a:r>
            <a:r>
              <a:rPr lang="en" sz="2400" dirty="0" smtClean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:</a:t>
            </a:r>
            <a:endParaRPr lang="en" sz="24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>
              <a:spcBef>
                <a:spcPts val="500"/>
              </a:spcBef>
              <a:buClr>
                <a:prstClr val="black"/>
              </a:buClr>
              <a:buSzPct val="45833"/>
              <a:buFont typeface="Arial"/>
              <a:buNone/>
            </a:pPr>
            <a:r>
              <a:rPr lang="en" sz="2400" b="1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VCS &gt; Commit Changes...</a:t>
            </a:r>
          </a:p>
        </p:txBody>
      </p:sp>
    </p:spTree>
    <p:extLst>
      <p:ext uri="{BB962C8B-B14F-4D97-AF65-F5344CB8AC3E}">
        <p14:creationId xmlns:p14="http://schemas.microsoft.com/office/powerpoint/2010/main" val="92673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descriptive commit messages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Each commit is accompanied by a ‘commit message’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Descriptive commit messages are one of the best things you can do for others who use the repository… including you!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It lets people quickly understand changes without having to read code.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29005"/>
            <a:ext cx="4542399" cy="3428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Use descriptive commit messages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0" y="1417950"/>
            <a:ext cx="8686800" cy="51497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Use the </a:t>
            </a:r>
            <a:r>
              <a:rPr lang="en-US" b="1" dirty="0" smtClean="0"/>
              <a:t>imperative voice </a:t>
            </a:r>
            <a:r>
              <a:rPr lang="en-US" dirty="0" smtClean="0"/>
              <a:t>for commit messages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Messages should read as the completion of the statement, </a:t>
            </a:r>
            <a:br>
              <a:rPr lang="en-US" dirty="0" smtClean="0"/>
            </a:br>
            <a:r>
              <a:rPr lang="en-US" dirty="0" smtClean="0"/>
              <a:t>"if applied, this commit will..." (but start with a capital)</a:t>
            </a:r>
          </a:p>
          <a:p>
            <a:pPr lvl="1"/>
            <a:r>
              <a:rPr lang="en-AU" sz="1800" dirty="0">
                <a:solidFill>
                  <a:srgbClr val="404040"/>
                </a:solidFill>
                <a:latin typeface="HelveticaNeue" charset="0"/>
              </a:rPr>
              <a:t>If applied, this commit will </a:t>
            </a:r>
            <a:r>
              <a:rPr lang="en-AU" sz="1800" i="1" dirty="0" smtClean="0">
                <a:solidFill>
                  <a:srgbClr val="0F7001"/>
                </a:solidFill>
                <a:latin typeface="HelveticaNeue" charset="0"/>
              </a:rPr>
              <a:t>Refactor </a:t>
            </a:r>
            <a:r>
              <a:rPr lang="en-AU" sz="1800" i="1" dirty="0">
                <a:solidFill>
                  <a:srgbClr val="0F7001"/>
                </a:solidFill>
                <a:latin typeface="HelveticaNeue" charset="0"/>
              </a:rPr>
              <a:t>subsystem X for readability</a:t>
            </a:r>
            <a:endParaRPr lang="en-AU" sz="1800" dirty="0">
              <a:solidFill>
                <a:srgbClr val="404040"/>
              </a:solidFill>
              <a:latin typeface="HelveticaNeue" charset="0"/>
            </a:endParaRPr>
          </a:p>
          <a:p>
            <a:pPr lvl="1"/>
            <a:r>
              <a:rPr lang="en-AU" sz="1800" dirty="0">
                <a:solidFill>
                  <a:srgbClr val="404040"/>
                </a:solidFill>
                <a:latin typeface="HelveticaNeue" charset="0"/>
              </a:rPr>
              <a:t>If applied, this commit will </a:t>
            </a:r>
            <a:r>
              <a:rPr lang="en-AU" sz="1800" i="1" dirty="0" smtClean="0">
                <a:solidFill>
                  <a:srgbClr val="0F7001"/>
                </a:solidFill>
                <a:latin typeface="HelveticaNeue" charset="0"/>
              </a:rPr>
              <a:t>Update </a:t>
            </a:r>
            <a:r>
              <a:rPr lang="en-AU" sz="1800" i="1" dirty="0">
                <a:solidFill>
                  <a:srgbClr val="0F7001"/>
                </a:solidFill>
                <a:latin typeface="HelveticaNeue" charset="0"/>
              </a:rPr>
              <a:t>getting started documentation</a:t>
            </a:r>
            <a:endParaRPr lang="en-AU" sz="1800" dirty="0">
              <a:solidFill>
                <a:srgbClr val="404040"/>
              </a:solidFill>
              <a:latin typeface="HelveticaNeue" charset="0"/>
            </a:endParaRPr>
          </a:p>
          <a:p>
            <a:pPr lvl="1"/>
            <a:r>
              <a:rPr lang="en-AU" sz="1800" dirty="0">
                <a:solidFill>
                  <a:srgbClr val="404040"/>
                </a:solidFill>
                <a:latin typeface="HelveticaNeue" charset="0"/>
              </a:rPr>
              <a:t>If applied, this commit will </a:t>
            </a:r>
            <a:r>
              <a:rPr lang="en-AU" sz="1800" i="1" dirty="0">
                <a:solidFill>
                  <a:srgbClr val="0F7001"/>
                </a:solidFill>
                <a:latin typeface="HelveticaNeue" charset="0"/>
              </a:rPr>
              <a:t>Merge pull request #123 from user/branch</a:t>
            </a:r>
          </a:p>
          <a:p>
            <a:pPr lvl="1"/>
            <a:r>
              <a:rPr lang="en-AU" sz="1800" dirty="0" smtClean="0">
                <a:solidFill>
                  <a:srgbClr val="404040"/>
                </a:solidFill>
                <a:latin typeface="HelveticaNeue" charset="0"/>
              </a:rPr>
              <a:t>If </a:t>
            </a:r>
            <a:r>
              <a:rPr lang="en-AU" sz="1800" dirty="0">
                <a:solidFill>
                  <a:srgbClr val="404040"/>
                </a:solidFill>
                <a:latin typeface="HelveticaNeue" charset="0"/>
              </a:rPr>
              <a:t>applied, this commit will </a:t>
            </a:r>
            <a:r>
              <a:rPr lang="en-AU" sz="1800" i="1" dirty="0" smtClean="0">
                <a:solidFill>
                  <a:srgbClr val="0F7001"/>
                </a:solidFill>
                <a:latin typeface="HelveticaNeue" charset="0"/>
              </a:rPr>
              <a:t>Release </a:t>
            </a:r>
            <a:r>
              <a:rPr lang="en-AU" sz="1800" i="1" dirty="0">
                <a:solidFill>
                  <a:srgbClr val="0F7001"/>
                </a:solidFill>
                <a:latin typeface="HelveticaNeue" charset="0"/>
              </a:rPr>
              <a:t>version 1.0.0</a:t>
            </a:r>
            <a:endParaRPr lang="en-AU" sz="1800" dirty="0">
              <a:solidFill>
                <a:srgbClr val="404040"/>
              </a:solidFill>
              <a:latin typeface="HelveticaNeue" charset="0"/>
            </a:endParaRPr>
          </a:p>
          <a:p>
            <a:pPr lvl="1"/>
            <a:endParaRPr lang="en-AU" sz="1800" i="1" dirty="0">
              <a:solidFill>
                <a:srgbClr val="0F7001"/>
              </a:solidFill>
              <a:latin typeface="HelveticaNeue" charset="0"/>
            </a:endParaRPr>
          </a:p>
          <a:p>
            <a:pPr marL="457200" lvl="1" indent="0">
              <a:buNone/>
            </a:pPr>
            <a:r>
              <a:rPr lang="en-AU" sz="1800" dirty="0">
                <a:hlinkClick r:id="rId3"/>
              </a:rPr>
              <a:t>http://chris.beams.io/posts/git-commit/#</a:t>
            </a:r>
            <a:r>
              <a:rPr lang="en-AU" sz="1800" dirty="0" smtClean="0">
                <a:hlinkClick r:id="rId3"/>
              </a:rPr>
              <a:t>imperative</a:t>
            </a:r>
            <a:r>
              <a:rPr lang="en-AU" sz="1800" dirty="0" smtClean="0"/>
              <a:t> </a:t>
            </a:r>
          </a:p>
          <a:p>
            <a:pPr marL="457200" lvl="1" indent="0">
              <a:buNone/>
            </a:pPr>
            <a:r>
              <a:rPr lang="en-AU" sz="1800" dirty="0">
                <a:hlinkClick r:id="rId4"/>
              </a:rPr>
              <a:t>https://</a:t>
            </a:r>
            <a:r>
              <a:rPr lang="en-AU" sz="1800" dirty="0" smtClean="0">
                <a:hlinkClick r:id="rId4"/>
              </a:rPr>
              <a:t>github.com/spring-projects/spring-boot/commits/master</a:t>
            </a:r>
            <a:r>
              <a:rPr lang="en-AU" sz="1800" dirty="0" smtClean="0"/>
              <a:t> </a:t>
            </a:r>
            <a:endParaRPr lang="en" sz="1800" dirty="0"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037" y="3955012"/>
            <a:ext cx="3241964" cy="29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Different versions are handled by commit history - or use </a:t>
            </a:r>
            <a:r>
              <a:rPr lang="en" b="1"/>
              <a:t>branches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 NOT make new folders in your project for different versions (e.g. if you’re trying a new idea)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Just commit, make changes, commit again…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You can always </a:t>
            </a:r>
            <a:r>
              <a:rPr lang="en" b="1"/>
              <a:t>checkout</a:t>
            </a:r>
            <a:r>
              <a:rPr lang="en"/>
              <a:t> an earlier version</a:t>
            </a:r>
          </a:p>
          <a:p>
            <a:pPr mar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 branches to work on something new in a project and keep it separate (a branch is a full copy)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You can merge branches together later on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/>
              <a:t>Command line: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git branch nameofbranch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Push = local -&gt; server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err="1"/>
              <a:t>Git</a:t>
            </a:r>
            <a:r>
              <a:rPr lang="en" dirty="0"/>
              <a:t> maintains a </a:t>
            </a:r>
            <a:r>
              <a:rPr lang="en" b="1" dirty="0"/>
              <a:t>local</a:t>
            </a:r>
            <a:r>
              <a:rPr lang="en" dirty="0"/>
              <a:t> copy of your project and its history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To store this in </a:t>
            </a:r>
            <a:r>
              <a:rPr lang="en" dirty="0" err="1"/>
              <a:t>GitHub</a:t>
            </a:r>
            <a:r>
              <a:rPr lang="en" dirty="0"/>
              <a:t> or another </a:t>
            </a:r>
            <a:r>
              <a:rPr lang="en" b="1" dirty="0"/>
              <a:t>remote</a:t>
            </a:r>
            <a:r>
              <a:rPr lang="en" dirty="0"/>
              <a:t>, you </a:t>
            </a:r>
            <a:r>
              <a:rPr lang="en" b="1" dirty="0"/>
              <a:t>push</a:t>
            </a:r>
            <a:r>
              <a:rPr lang="en" dirty="0"/>
              <a:t> it</a:t>
            </a: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Command line: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push</a:t>
            </a:r>
            <a:r>
              <a:rPr lang="en" dirty="0"/>
              <a:t>		(assuming remote is setup already)</a:t>
            </a: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0" indent="0" rtl="0">
              <a:spcBef>
                <a:spcPts val="0"/>
              </a:spcBef>
              <a:buNone/>
            </a:pPr>
            <a:r>
              <a:rPr lang="en-US" dirty="0" err="1" smtClean="0"/>
              <a:t>PyCharm</a:t>
            </a:r>
            <a:r>
              <a:rPr lang="en" dirty="0" smtClean="0"/>
              <a:t>:</a:t>
            </a:r>
            <a:endParaRPr lang="en" dirty="0"/>
          </a:p>
          <a:p>
            <a:pPr marL="0" indent="0" rtl="0">
              <a:spcBef>
                <a:spcPts val="0"/>
              </a:spcBef>
              <a:buNone/>
            </a:pPr>
            <a:r>
              <a:rPr lang="en" b="1" dirty="0"/>
              <a:t>	VCS &gt; </a:t>
            </a:r>
            <a:r>
              <a:rPr lang="en" b="1" dirty="0" err="1"/>
              <a:t>Git</a:t>
            </a:r>
            <a:r>
              <a:rPr lang="en" b="1" dirty="0"/>
              <a:t> &gt; Push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	or do it when you “Commit and Push”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Pull = server -&gt; local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If the server (</a:t>
            </a:r>
            <a:r>
              <a:rPr lang="en" dirty="0" err="1"/>
              <a:t>GitHub</a:t>
            </a:r>
            <a:r>
              <a:rPr lang="en" dirty="0"/>
              <a:t>) has a more recent version… to update your local copy of a project, </a:t>
            </a:r>
            <a:r>
              <a:rPr lang="en" b="1" dirty="0"/>
              <a:t>pull </a:t>
            </a:r>
            <a:r>
              <a:rPr lang="en" dirty="0"/>
              <a:t>changes from the server</a:t>
            </a: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Command line: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pull</a:t>
            </a:r>
            <a:r>
              <a:rPr lang="en" dirty="0"/>
              <a:t>	</a:t>
            </a:r>
            <a:r>
              <a:rPr lang="en" dirty="0">
                <a:solidFill>
                  <a:schemeClr val="dk1"/>
                </a:solidFill>
              </a:rPr>
              <a:t>	(assuming remote is setup already)</a:t>
            </a: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0" indent="0" rtl="0">
              <a:spcBef>
                <a:spcPts val="0"/>
              </a:spcBef>
              <a:buNone/>
            </a:pPr>
            <a:r>
              <a:rPr lang="en-US" dirty="0" err="1" smtClean="0"/>
              <a:t>PyCharm</a:t>
            </a:r>
            <a:r>
              <a:rPr lang="en" dirty="0" smtClean="0"/>
              <a:t>: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b="1" dirty="0"/>
              <a:t>VCS &gt; </a:t>
            </a:r>
            <a:r>
              <a:rPr lang="en" b="1" dirty="0" err="1"/>
              <a:t>Git</a:t>
            </a:r>
            <a:r>
              <a:rPr lang="en" b="1" dirty="0"/>
              <a:t> &gt; Pull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29" y="4424915"/>
            <a:ext cx="5355772" cy="2432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6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Learning...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There’s a lot more to Git and GitHub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Forks, Pull Requests, Tags, Releases, Organisations, Collaborators, viewing status and logs...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Don’t try and learn everything to start with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Just start using it and it will all make sense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You’ll wonder how you ever survived without it!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7378799" cy="12362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Further reading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457200" y="1788533"/>
            <a:ext cx="8310600" cy="46689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" dirty="0"/>
              <a:t>Learn </a:t>
            </a:r>
            <a:r>
              <a:rPr lang="en" dirty="0" err="1"/>
              <a:t>Git</a:t>
            </a:r>
            <a:r>
              <a:rPr lang="en" dirty="0"/>
              <a:t> commands interactively at: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https://try.github.io</a:t>
            </a:r>
            <a:r>
              <a:rPr lang="en" dirty="0"/>
              <a:t>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https://sethrobertson.github.io/GitBestPractices</a:t>
            </a:r>
            <a:r>
              <a:rPr lang="en" dirty="0"/>
              <a:t>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" dirty="0"/>
              <a:t>Free “Pro </a:t>
            </a:r>
            <a:r>
              <a:rPr lang="en" dirty="0" err="1"/>
              <a:t>Git</a:t>
            </a:r>
            <a:r>
              <a:rPr lang="en" dirty="0"/>
              <a:t>” book: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https://git-scm.com/book</a:t>
            </a:r>
            <a:r>
              <a:rPr lang="en" dirty="0"/>
              <a:t> </a:t>
            </a:r>
          </a:p>
          <a:p>
            <a:pPr marL="457200" lvl="0" indent="-228600">
              <a:spcBef>
                <a:spcPts val="500"/>
              </a:spcBef>
              <a:spcAft>
                <a:spcPts val="0"/>
              </a:spcAft>
            </a:pPr>
            <a:r>
              <a:rPr lang="en" dirty="0" err="1" smtClean="0"/>
              <a:t>PyCharm</a:t>
            </a:r>
            <a:r>
              <a:rPr lang="en" dirty="0" smtClean="0"/>
              <a:t> </a:t>
            </a:r>
            <a:r>
              <a:rPr lang="en" dirty="0" err="1"/>
              <a:t>Git</a:t>
            </a:r>
            <a:r>
              <a:rPr lang="en" dirty="0"/>
              <a:t> Integration: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6"/>
              </a:rPr>
              <a:t>www.jetbrains.com/pycharm/help/using-git-integration.html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457200" indent="-228600">
              <a:spcBef>
                <a:spcPts val="500"/>
              </a:spcBef>
              <a:spcAft>
                <a:spcPts val="0"/>
              </a:spcAft>
            </a:pPr>
            <a:endParaRPr lang="en-US" smtClean="0"/>
          </a:p>
          <a:p>
            <a:pPr marL="457200" indent="-228600">
              <a:spcBef>
                <a:spcPts val="500"/>
              </a:spcBef>
              <a:spcAft>
                <a:spcPts val="0"/>
              </a:spcAft>
            </a:pPr>
            <a:r>
              <a:rPr lang="en" smtClean="0"/>
              <a:t>Another </a:t>
            </a:r>
            <a:r>
              <a:rPr lang="en" dirty="0"/>
              <a:t>brilliant resource is: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https://www.atlassian.com/git</a:t>
            </a:r>
            <a:r>
              <a:rPr lang="en" dirty="0"/>
              <a:t> </a:t>
            </a:r>
          </a:p>
          <a:p>
            <a:pPr marL="457200" lvl="0" indent="-228600">
              <a:spcBef>
                <a:spcPts val="500"/>
              </a:spcBef>
              <a:spcAft>
                <a:spcPts val="0"/>
              </a:spcAft>
            </a:pPr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Life without version control 	= :(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The dog ate my files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 don’t have my USB drive with me</a:t>
            </a:r>
          </a:p>
          <a:p>
            <a:pPr marL="457200" indent="-228600"/>
            <a:r>
              <a:rPr lang="en" dirty="0"/>
              <a:t>It used to work and I don’t know what I’ve changed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Oops </a:t>
            </a:r>
            <a:r>
              <a:rPr lang="en" dirty="0"/>
              <a:t>I deleted the wrong file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Who </a:t>
            </a:r>
            <a:r>
              <a:rPr lang="en" dirty="0"/>
              <a:t>changed the files?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Jimmy </a:t>
            </a:r>
            <a:r>
              <a:rPr lang="en" dirty="0" smtClean="0"/>
              <a:t>broke </a:t>
            </a:r>
            <a:r>
              <a:rPr lang="en-US" dirty="0" smtClean="0"/>
              <a:t>something…</a:t>
            </a: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Backup? What backup?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402" y="3246194"/>
            <a:ext cx="3302598" cy="3611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 Control 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Version control is extremely important and very helpful</a:t>
            </a:r>
          </a:p>
          <a:p>
            <a:r>
              <a:rPr lang="en-AU" dirty="0" smtClean="0"/>
              <a:t>Use Git and GitHub to store your code and keep track of revisions</a:t>
            </a:r>
          </a:p>
          <a:p>
            <a:r>
              <a:rPr lang="en-AU" dirty="0" smtClean="0"/>
              <a:t>Use good commit messages for all commits</a:t>
            </a:r>
          </a:p>
          <a:p>
            <a:r>
              <a:rPr lang="en-AU" dirty="0" smtClean="0"/>
              <a:t>Learn and use Git gradually, building up industry-relevant expertise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miley.sv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54" y="6270179"/>
            <a:ext cx="451296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7378799" cy="1236299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Interactive Debugging is a powerful tool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788533"/>
            <a:ext cx="8310600" cy="46689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" sz="2400"/>
              <a:t>PyCharm (and many other IDEs) have this capability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" sz="2400"/>
              <a:t>It allows you to: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" sz="2400"/>
              <a:t>Step through your program </a:t>
            </a:r>
            <a:r>
              <a:rPr lang="en" sz="2400" u="sng"/>
              <a:t>one statement at a time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" sz="2400" u="sng"/>
              <a:t>Watch how the value of variables change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" sz="2400"/>
              <a:t>It’s an important tool for fixing your code!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7378799" cy="1236299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Here is a working program...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l="5150" t="6777"/>
          <a:stretch/>
        </p:blipFill>
        <p:spPr>
          <a:xfrm>
            <a:off x="532950" y="1511033"/>
            <a:ext cx="4238523" cy="3320199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84" name="Shape 284"/>
          <p:cNvSpPr txBox="1"/>
          <p:nvPr/>
        </p:nvSpPr>
        <p:spPr>
          <a:xfrm>
            <a:off x="5223700" y="1496833"/>
            <a:ext cx="3551099" cy="44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Questions: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How do we know that it is working correctly?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>
              <a:spcBef>
                <a:spcPts val="0"/>
              </a:spcBef>
              <a:buSzPct val="100000"/>
              <a:buChar char="●"/>
            </a:pPr>
            <a:r>
              <a:rPr lang="en" sz="2000"/>
              <a:t>Do we really understand what it’s doing?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7378799" cy="1236299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In PyCharm, we can add a </a:t>
            </a:r>
            <a:r>
              <a:rPr lang="en" sz="3400" b="1">
                <a:latin typeface="Calibri"/>
                <a:ea typeface="Calibri"/>
                <a:cs typeface="Calibri"/>
                <a:sym typeface="Calibri"/>
              </a:rPr>
              <a:t>breakpoint</a:t>
            </a: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 at a specific statement(s)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5220933"/>
            <a:ext cx="8310600" cy="12362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" sz="2400"/>
              <a:t>We do this to tell PyCharm’s Interactive Debugger where to stop normal execution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975" y="1404259"/>
            <a:ext cx="6207594" cy="376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7378799" cy="1236299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Next, we use the </a:t>
            </a: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Debug View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to control debug-mode execution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4" y="1668232"/>
            <a:ext cx="4637063" cy="3873282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98" name="Shape 298"/>
          <p:cNvSpPr txBox="1"/>
          <p:nvPr/>
        </p:nvSpPr>
        <p:spPr>
          <a:xfrm>
            <a:off x="4857125" y="1741233"/>
            <a:ext cx="3585599" cy="465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Useful features: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Frames - function calls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Details about variables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Debugging Buttons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n" sz="2000"/>
              <a:t>Step-over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n" sz="2000"/>
              <a:t>Step-into</a:t>
            </a:r>
          </a:p>
          <a:p>
            <a:pPr marL="914400" lvl="1" indent="-355600">
              <a:spcBef>
                <a:spcPts val="0"/>
              </a:spcBef>
              <a:buSzPct val="100000"/>
              <a:buChar char="○"/>
            </a:pPr>
            <a:r>
              <a:rPr lang="en" sz="2000"/>
              <a:t>Step-out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- Interactive Debugging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565963" y="1159082"/>
            <a:ext cx="8018699" cy="12081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function works with PyCharm’s Interactive Debugger</a:t>
            </a:r>
          </a:p>
        </p:txBody>
      </p:sp>
      <p:sp>
        <p:nvSpPr>
          <p:cNvPr id="2" name="Rectangle 1"/>
          <p:cNvSpPr/>
          <p:nvPr/>
        </p:nvSpPr>
        <p:spPr>
          <a:xfrm>
            <a:off x="876208" y="2432505"/>
            <a:ext cx="75841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is_valid_label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(label):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"""</a:t>
            </a:r>
            <a:b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   Determine if the input label matches the requirements:</a:t>
            </a:r>
            <a:b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labels </a:t>
            </a:r>
            <a: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must start with a capital, have at least 5 characters </a:t>
            </a:r>
            <a:endParaRPr lang="en-US" sz="1600" i="1" dirty="0" smtClean="0">
              <a:solidFill>
                <a:srgbClr val="80808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i="1" dirty="0" smtClean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  and </a:t>
            </a:r>
            <a: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at least one number</a:t>
            </a:r>
            <a:b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:return</a:t>
            </a:r>
            <a: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: True if label is valid, otherwise False</a:t>
            </a:r>
            <a:b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   """</a:t>
            </a:r>
            <a:b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(label) &lt; </a:t>
            </a:r>
            <a:r>
              <a:rPr lang="en-US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return False</a:t>
            </a:r>
            <a:b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   if not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label[</a:t>
            </a:r>
            <a:r>
              <a:rPr lang="en-US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isupper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return False</a:t>
            </a:r>
            <a:b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   for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label: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if not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char.isnumeric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return False</a:t>
            </a:r>
            <a:b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   return True</a:t>
            </a:r>
            <a:endParaRPr lang="en-AU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Pro-tip: </a:t>
            </a:r>
            <a:r>
              <a:rPr lang="en-US" dirty="0" smtClean="0"/>
              <a:t>get the most out </a:t>
            </a: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dirty="0" smtClean="0"/>
              <a:t>your</a:t>
            </a:r>
            <a:r>
              <a:rPr lang="en" dirty="0" smtClean="0"/>
              <a:t> </a:t>
            </a: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IDE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19100"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Modern Integrated Development Environments are sophisticated and very powerful programs</a:t>
            </a:r>
          </a:p>
          <a:p>
            <a:pPr marL="876300" lvl="1" indent="-342900">
              <a:spcBef>
                <a:spcPts val="500"/>
              </a:spcBef>
              <a:buSzPct val="100000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They are designed to help you wor</a:t>
            </a:r>
            <a:r>
              <a:rPr lang="en" sz="2400" dirty="0">
                <a:latin typeface="Calibri"/>
                <a:ea typeface="Calibri"/>
                <a:sym typeface="Calibri"/>
              </a:rPr>
              <a:t>k </a:t>
            </a:r>
            <a:r>
              <a:rPr lang="en" sz="2400" dirty="0"/>
              <a:t>better on your </a:t>
            </a:r>
            <a:r>
              <a:rPr lang="en" sz="2400" dirty="0">
                <a:latin typeface="Calibri"/>
                <a:ea typeface="Calibri"/>
                <a:sym typeface="Calibri"/>
              </a:rPr>
              <a:t>code</a:t>
            </a:r>
            <a:r>
              <a:rPr lang="en" sz="2400" dirty="0"/>
              <a:t>!</a:t>
            </a:r>
          </a:p>
          <a:p>
            <a:pPr marL="800100">
              <a:spcBef>
                <a:spcPts val="500"/>
              </a:spcBef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533400" indent="-457200">
              <a:spcBef>
                <a:spcPts val="500"/>
              </a:spcBef>
              <a:buSzPct val="100000"/>
            </a:pPr>
            <a:r>
              <a:rPr lang="en" dirty="0"/>
              <a:t>E.g. </a:t>
            </a:r>
            <a:r>
              <a:rPr lang="en" dirty="0" err="1"/>
              <a:t>PyCharm</a:t>
            </a:r>
            <a:r>
              <a:rPr lang="en" dirty="0"/>
              <a:t> IDE offers the following features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143000" lvl="1" indent="-457200">
              <a:spcBef>
                <a:spcPts val="500"/>
              </a:spcBef>
            </a:pPr>
            <a:r>
              <a:rPr lang="en" b="1" dirty="0"/>
              <a:t>Code completion &amp; generation</a:t>
            </a:r>
          </a:p>
          <a:p>
            <a:pPr marL="1143000" lvl="1" indent="-457200">
              <a:spcBef>
                <a:spcPts val="500"/>
              </a:spcBef>
            </a:pPr>
            <a:r>
              <a:rPr lang="en" b="1" dirty="0"/>
              <a:t>Coding style suggestions</a:t>
            </a:r>
          </a:p>
          <a:p>
            <a:pPr marL="1143000" lvl="1" indent="-457200">
              <a:spcBef>
                <a:spcPts val="500"/>
              </a:spcBef>
            </a:pPr>
            <a:r>
              <a:rPr lang="en" b="1" dirty="0"/>
              <a:t>Refactoring </a:t>
            </a:r>
            <a:r>
              <a:rPr lang="en" b="1" dirty="0" smtClean="0"/>
              <a:t>wizards</a:t>
            </a:r>
            <a:endParaRPr lang="en-US" b="1" dirty="0" smtClean="0"/>
          </a:p>
          <a:p>
            <a:pPr marL="1143000" lvl="1" indent="-457200">
              <a:spcBef>
                <a:spcPts val="500"/>
              </a:spcBef>
            </a:pPr>
            <a:r>
              <a:rPr lang="en-US" dirty="0" smtClean="0"/>
              <a:t>and much more...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738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‘Real’ programmers don’t waste time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Don’t think that using shortcuts and IDE features is just for noobs who can’t code properly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You should </a:t>
            </a:r>
            <a:r>
              <a:rPr lang="en" i="1"/>
              <a:t>be able to</a:t>
            </a:r>
            <a:r>
              <a:rPr lang="en"/>
              <a:t> code in any editor, do all your own editing with no helpful features, </a:t>
            </a:r>
            <a:r>
              <a:rPr lang="en" b="1"/>
              <a:t>but</a:t>
            </a:r>
            <a:r>
              <a:rPr lang="en"/>
              <a:t>…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i="1"/>
              <a:t>choose</a:t>
            </a:r>
            <a:r>
              <a:rPr lang="en"/>
              <a:t> to use any tools that improve your work</a:t>
            </a:r>
          </a:p>
          <a:p>
            <a:pPr marL="1371600" lvl="2" indent="-228600">
              <a:spcBef>
                <a:spcPts val="0"/>
              </a:spcBef>
            </a:pPr>
            <a:r>
              <a:rPr lang="en"/>
              <a:t>speed and quality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3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PyCharm Powerups</a:t>
            </a:r>
            <a:endParaRPr lang="en"/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" dirty="0" smtClean="0"/>
              <a:t>Number 1 - get used to using keyboard shortcuts, e.g.</a:t>
            </a:r>
          </a:p>
          <a:p>
            <a:pPr lvl="1"/>
            <a:r>
              <a:rPr lang="en" dirty="0" smtClean="0"/>
              <a:t>commenting		Ctrl+/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" sz="2800" dirty="0" smtClean="0">
                <a:solidFill>
                  <a:schemeClr val="bg1">
                    <a:lumMod val="65000"/>
                  </a:schemeClr>
                </a:solidFill>
              </a:rPr>
              <a:t>Mac: replace Ctrl with </a:t>
            </a:r>
            <a:r>
              <a:rPr lang="en" sz="2800" dirty="0" err="1" smtClean="0">
                <a:solidFill>
                  <a:schemeClr val="bg1">
                    <a:lumMod val="65000"/>
                  </a:schemeClr>
                </a:solidFill>
              </a:rPr>
              <a:t>Cmd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" dirty="0" smtClean="0"/>
              <a:t>deleting lines	</a:t>
            </a:r>
            <a:r>
              <a:rPr lang="en-US" dirty="0" smtClean="0"/>
              <a:t>	</a:t>
            </a:r>
            <a:r>
              <a:rPr lang="en" dirty="0" err="1" smtClean="0"/>
              <a:t>Ctrl+y</a:t>
            </a:r>
            <a:endParaRPr lang="en" dirty="0" smtClean="0"/>
          </a:p>
          <a:p>
            <a:pPr lvl="1"/>
            <a:r>
              <a:rPr lang="en" dirty="0" smtClean="0"/>
              <a:t>duplicate line	</a:t>
            </a:r>
            <a:r>
              <a:rPr lang="en-US" dirty="0" smtClean="0"/>
              <a:t>	</a:t>
            </a:r>
            <a:r>
              <a:rPr lang="en" dirty="0" err="1" smtClean="0"/>
              <a:t>Ctrl+d</a:t>
            </a:r>
            <a:r>
              <a:rPr lang="en" dirty="0" smtClean="0"/>
              <a:t>		</a:t>
            </a:r>
          </a:p>
          <a:p>
            <a:pPr lvl="1"/>
            <a:r>
              <a:rPr lang="en" dirty="0" smtClean="0"/>
              <a:t>moving lines		</a:t>
            </a:r>
            <a:r>
              <a:rPr lang="en" dirty="0" err="1" smtClean="0"/>
              <a:t>Ctrl+Shift+Up</a:t>
            </a:r>
            <a:r>
              <a:rPr lang="en" dirty="0" smtClean="0"/>
              <a:t>/Down</a:t>
            </a:r>
          </a:p>
          <a:p>
            <a:pPr lvl="0"/>
            <a:endParaRPr lang="en" dirty="0" smtClean="0"/>
          </a:p>
          <a:p>
            <a:r>
              <a:rPr lang="en" dirty="0" smtClean="0"/>
              <a:t>This isn’t just faster, it’s less error-prone</a:t>
            </a:r>
          </a:p>
          <a:p>
            <a:pPr lvl="0"/>
            <a:endParaRPr lang="en" dirty="0" smtClean="0"/>
          </a:p>
          <a:p>
            <a:pPr lvl="0"/>
            <a:r>
              <a:rPr lang="en" dirty="0" smtClean="0"/>
              <a:t>Use autocomplete and code suggestions</a:t>
            </a:r>
          </a:p>
          <a:p>
            <a:pPr lvl="1"/>
            <a:r>
              <a:rPr lang="en" dirty="0" smtClean="0"/>
              <a:t>press </a:t>
            </a:r>
            <a:r>
              <a:rPr lang="en" dirty="0" err="1" smtClean="0"/>
              <a:t>Ctrl+Space</a:t>
            </a:r>
            <a:r>
              <a:rPr lang="en" dirty="0" smtClean="0"/>
              <a:t> to invoke suggestions if needed</a:t>
            </a:r>
          </a:p>
          <a:p>
            <a:pPr lvl="0"/>
            <a:r>
              <a:rPr lang="en" dirty="0" smtClean="0"/>
              <a:t>Get into the habit of refactoring, not just changing text</a:t>
            </a:r>
          </a:p>
          <a:p>
            <a:pPr lvl="0"/>
            <a:r>
              <a:rPr lang="en" dirty="0" smtClean="0"/>
              <a:t>All IDEs have similar productivity-boosting tools</a:t>
            </a:r>
            <a:endParaRPr lang="en" dirty="0"/>
          </a:p>
        </p:txBody>
      </p:sp>
      <p:sp>
        <p:nvSpPr>
          <p:cNvPr id="214" name="Shape 21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800" y="2482800"/>
            <a:ext cx="1711999" cy="1711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9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PyCharm checks your code on the fly!</a:t>
            </a:r>
          </a:p>
          <a:p>
            <a:pPr lv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Use this to become a better coder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Look </a:t>
            </a:r>
            <a:r>
              <a:rPr lang="en" dirty="0"/>
              <a:t>out for </a:t>
            </a:r>
            <a:r>
              <a:rPr lang="en" u="sng" dirty="0"/>
              <a:t>underlines</a:t>
            </a:r>
            <a:r>
              <a:rPr lang="en" dirty="0"/>
              <a:t>,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hover to find out what</a:t>
            </a:r>
            <a:br>
              <a:rPr lang="en" dirty="0"/>
            </a:br>
            <a:r>
              <a:rPr lang="en" dirty="0"/>
              <a:t>the problems are,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and fix them...</a:t>
            </a:r>
            <a:br>
              <a:rPr lang="en" dirty="0"/>
            </a:br>
            <a:r>
              <a:rPr lang="en" dirty="0"/>
              <a:t>(use the light bulb)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i="1" dirty="0"/>
              <a:t>Can you find 7 problems </a:t>
            </a:r>
            <a:br>
              <a:rPr lang="en" i="1" dirty="0"/>
            </a:br>
            <a:r>
              <a:rPr lang="en" i="1" dirty="0"/>
              <a:t>with this code?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(all inspected by </a:t>
            </a:r>
            <a:r>
              <a:rPr lang="en" dirty="0" err="1"/>
              <a:t>PyCharm</a:t>
            </a:r>
            <a:r>
              <a:rPr lang="en" dirty="0"/>
              <a:t>)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083" y="1664475"/>
            <a:ext cx="4270917" cy="369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2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Life with version control 	</a:t>
            </a:r>
            <a:r>
              <a:rPr lang="en" dirty="0" smtClean="0"/>
              <a:t>= </a:t>
            </a:r>
            <a:r>
              <a:rPr lang="en" dirty="0"/>
              <a:t>:)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 Version Control System (VCS) records changes to a ﬁle or set of files over time so you can recall speciﬁc versions later.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It allows you to: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Revert ﬁles to previous state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Revert entire project back to previous state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Compare changes over time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See who modiﬁed what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And more...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It means if you break your code or lose ﬁles, you can easily recover earlier saved state(s)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customise PyCharm’s inspections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Turn on or off the things PyCharm looks out for in the settings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2673"/>
            <a:ext cx="9144001" cy="3728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0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Shape 310"/>
          <p:cNvGraphicFramePr/>
          <p:nvPr/>
        </p:nvGraphicFramePr>
        <p:xfrm>
          <a:off x="141650" y="2302300"/>
          <a:ext cx="8860725" cy="4553975"/>
        </p:xfrm>
        <a:graphic>
          <a:graphicData uri="http://schemas.openxmlformats.org/drawingml/2006/table">
            <a:tbl>
              <a:tblPr>
                <a:noFill/>
                <a:tableStyleId>{623387D3-0FA9-4AF3-BAC2-DADE2C9C81C9}</a:tableStyleId>
              </a:tblPr>
              <a:tblGrid>
                <a:gridCol w="2953575"/>
                <a:gridCol w="2953575"/>
                <a:gridCol w="2953575"/>
              </a:tblGrid>
              <a:tr h="4553975">
                <a:tc>
                  <a:txBody>
                    <a:bodyPr/>
                    <a:lstStyle/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Name: Jimbo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Hello Jimbo. Choose: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(D)etermine Grade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(C)alculate GPA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(Q)uit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&gt;&gt;&gt; i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 option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Hello Jimbo. Choose: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(D)etermine Grade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(C)alculate GPA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(Q)uit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&gt;&gt;&gt; 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your total score? 67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Your grade is: C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Hello Jimbo. Choose: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(D)etermine Grade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(C)alculate GPA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(Q)uit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&gt;&gt;&gt; D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your total score? 85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Your grade is: HD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Hello Jimbo. Choose: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(D)etermine Grade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(C)alculate GPA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(Q)uit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&gt;&gt;&gt; c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Your GPA is ...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Hello Jimbo. Choose: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(D)etermine Grade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(C)alculate GPA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(Q)uit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&gt;&gt;&gt; q</a:t>
                      </a:r>
                    </a:p>
                    <a:p>
                      <a:pPr lvl="0" rtl="0">
                        <a:spcBef>
                          <a:spcPts val="700"/>
                        </a:spcBef>
                        <a:buClr>
                          <a:schemeClr val="dk1"/>
                        </a:buClr>
                        <a:buSzPct val="93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Thank you.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947"/>
                        <a:buFont typeface="Arial"/>
                        <a:buNone/>
                      </a:pP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71499" y="675928"/>
            <a:ext cx="8928900" cy="5289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Use a menu to present the user with options, as shown in the output below.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Calculating a grade is based on the user's score: &lt;50 = N, 50-64 = P, 65-74 = C, 75-84 = D, &gt;= 85 = HD. </a:t>
            </a:r>
            <a:br>
              <a:rPr lang="en" sz="1600"/>
            </a:br>
            <a:r>
              <a:rPr lang="en" sz="1600"/>
              <a:t>(Floats should be handled, e.g. 74.95 is a C.)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Use a function that only calculates the grade, but does not display it.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/>
              <a:t>Use a "dummy" function for calculateGPA initially.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20654" y="195407"/>
            <a:ext cx="8579400" cy="489899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400"/>
              <a:t>Problem to solve together - Grades 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20654" y="195407"/>
            <a:ext cx="8579400" cy="489899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chemeClr val="dk1"/>
                </a:solidFill>
              </a:rPr>
              <a:t>Problem to solve together - Grades Program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71499" y="980729"/>
            <a:ext cx="8928900" cy="5289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Add error-checking to ensure the input score is between 0 and 100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Add the calculateGPA facility to your grade program: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It should ask the user for each of their subject scores (raw numbers), convert the score to a grade, convert the grade to a weight, then calculate the average of those.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Use a while loop to get their scores until they enter a negative value (that's the sentinel or stopping condition).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If we were able to use lists, we could store each score for later and our GPA function could accept a list, but we will just calculate the total on the fly, so we need to keep track of the number of subjects.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Weights for GPA are: N = 1.5, P = 4, C = 5, D = 6, HD = 7 (how could we store these values?)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Think about what functions you need to write and what functions you can reuse.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dirty="0"/>
              <a:t>Why </a:t>
            </a:r>
            <a:r>
              <a:rPr lang="en" dirty="0" err="1"/>
              <a:t>Git</a:t>
            </a:r>
            <a:r>
              <a:rPr lang="en" dirty="0"/>
              <a:t>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Everything is local (full history tree available offline)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Everything is fast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It </a:t>
            </a:r>
            <a:r>
              <a:rPr lang="en" dirty="0"/>
              <a:t>is distributed - </a:t>
            </a:r>
            <a:r>
              <a:rPr lang="en" dirty="0" err="1"/>
              <a:t>Git</a:t>
            </a:r>
            <a:r>
              <a:rPr lang="en" dirty="0"/>
              <a:t> gives each developer a local copy of the entire development history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Not </a:t>
            </a:r>
            <a:r>
              <a:rPr lang="en" dirty="0" err="1"/>
              <a:t>centralised</a:t>
            </a:r>
            <a:r>
              <a:rPr lang="en" dirty="0"/>
              <a:t> (no single point of </a:t>
            </a:r>
            <a:r>
              <a:rPr lang="en" dirty="0" smtClean="0"/>
              <a:t>failure</a:t>
            </a:r>
            <a:r>
              <a:rPr lang="en-US" dirty="0" smtClean="0"/>
              <a:t> or bottleneck</a:t>
            </a:r>
            <a:r>
              <a:rPr lang="en" dirty="0" smtClean="0"/>
              <a:t>/slowness)</a:t>
            </a:r>
            <a:endParaRPr lang="en-US" dirty="0" smtClean="0"/>
          </a:p>
          <a:p>
            <a:pPr marL="514350" indent="-228600"/>
            <a:endParaRPr lang="en-US" dirty="0" smtClean="0"/>
          </a:p>
          <a:p>
            <a:pPr marL="514350" indent="-228600"/>
            <a:r>
              <a:rPr lang="en-US" dirty="0" smtClean="0"/>
              <a:t>There </a:t>
            </a:r>
            <a:r>
              <a:rPr lang="en-US" dirty="0"/>
              <a:t>are other version control </a:t>
            </a:r>
            <a:r>
              <a:rPr lang="en-US" dirty="0" smtClean="0"/>
              <a:t>systems (you may need to use these some day):</a:t>
            </a:r>
          </a:p>
          <a:p>
            <a:pPr marL="914400" lvl="1" indent="-228600"/>
            <a:r>
              <a:rPr lang="en-US" dirty="0" smtClean="0"/>
              <a:t>SVN (Subversion), CVS, Mercurial</a:t>
            </a:r>
            <a:endParaRPr lang="en-US" dirty="0"/>
          </a:p>
          <a:p>
            <a:pPr marL="514350" indent="-228600"/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874" y="192324"/>
            <a:ext cx="2095500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3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dirty="0"/>
              <a:t>Why </a:t>
            </a:r>
            <a:r>
              <a:rPr lang="en" dirty="0" err="1"/>
              <a:t>Git</a:t>
            </a:r>
            <a:r>
              <a:rPr lang="en" dirty="0"/>
              <a:t>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err="1" smtClean="0"/>
              <a:t>Git</a:t>
            </a:r>
            <a:r>
              <a:rPr lang="en" dirty="0" smtClean="0"/>
              <a:t> </a:t>
            </a:r>
            <a:r>
              <a:rPr lang="en" dirty="0"/>
              <a:t>stores full snapshots, not diffs (differences between versions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874" y="192324"/>
            <a:ext cx="20955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12" y="2997908"/>
            <a:ext cx="8737368" cy="333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7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err="1"/>
              <a:t>GitHub</a:t>
            </a:r>
            <a:r>
              <a:rPr lang="en" dirty="0"/>
              <a:t> is a </a:t>
            </a:r>
            <a:r>
              <a:rPr lang="en" dirty="0" smtClean="0"/>
              <a:t>Web</a:t>
            </a:r>
            <a:r>
              <a:rPr lang="en-US" dirty="0" smtClean="0"/>
              <a:t> </a:t>
            </a:r>
            <a:r>
              <a:rPr lang="en" dirty="0" smtClean="0"/>
              <a:t>hosting </a:t>
            </a:r>
            <a:r>
              <a:rPr lang="en" dirty="0"/>
              <a:t>service for projects that use </a:t>
            </a:r>
            <a:r>
              <a:rPr lang="en" dirty="0" err="1" smtClean="0"/>
              <a:t>Git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err="1"/>
              <a:t>Git</a:t>
            </a:r>
            <a:r>
              <a:rPr lang="en" dirty="0"/>
              <a:t> and </a:t>
            </a:r>
            <a:r>
              <a:rPr lang="en" dirty="0" err="1"/>
              <a:t>GitHub</a:t>
            </a:r>
            <a:r>
              <a:rPr lang="en" dirty="0"/>
              <a:t> are different things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You can use </a:t>
            </a:r>
            <a:r>
              <a:rPr lang="en" dirty="0" err="1"/>
              <a:t>Git</a:t>
            </a:r>
            <a:r>
              <a:rPr lang="en" dirty="0"/>
              <a:t> without using </a:t>
            </a:r>
            <a:r>
              <a:rPr lang="en" dirty="0" err="1"/>
              <a:t>GitHub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Store your work on </a:t>
            </a:r>
            <a:r>
              <a:rPr lang="en" dirty="0" err="1"/>
              <a:t>GitHub</a:t>
            </a:r>
            <a:r>
              <a:rPr lang="en" dirty="0"/>
              <a:t> and you can access it anywhere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GitHub </a:t>
            </a:r>
            <a:r>
              <a:rPr lang="en-US" dirty="0" smtClean="0"/>
              <a:t>has </a:t>
            </a:r>
            <a:r>
              <a:rPr lang="en" dirty="0" err="1" smtClean="0"/>
              <a:t>becom</a:t>
            </a:r>
            <a:r>
              <a:rPr lang="en-US" dirty="0" smtClean="0"/>
              <a:t>e one of</a:t>
            </a:r>
            <a:r>
              <a:rPr lang="en" dirty="0" smtClean="0"/>
              <a:t> </a:t>
            </a:r>
            <a:r>
              <a:rPr lang="en" dirty="0"/>
              <a:t>the most important </a:t>
            </a:r>
            <a:r>
              <a:rPr lang="en" dirty="0" smtClean="0"/>
              <a:t>part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of a developer’s CV (e.g. </a:t>
            </a:r>
            <a:r>
              <a:rPr lang="en" sz="1000" u="sng" dirty="0">
                <a:solidFill>
                  <a:schemeClr val="hlink"/>
                </a:solidFill>
                <a:hlinkClick r:id="rId3"/>
              </a:rPr>
              <a:t>http://www.cnet.com/news/forget-linkedin-companies-turn-to-github-to-find-tech-talent/</a:t>
            </a:r>
            <a:r>
              <a:rPr lang="en" dirty="0"/>
              <a:t>) </a:t>
            </a:r>
            <a:endParaRPr lang="en-US" dirty="0" smtClean="0"/>
          </a:p>
          <a:p>
            <a:pPr marL="457200" indent="-228600"/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you don’t have a </a:t>
            </a:r>
            <a:r>
              <a:rPr lang="en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account,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create </a:t>
            </a:r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now at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</a:t>
            </a:r>
            <a:r>
              <a:rPr lang="en" dirty="0"/>
              <a:t> </a:t>
            </a:r>
            <a:endParaRPr lang="en-US" dirty="0" smtClean="0"/>
          </a:p>
          <a:p>
            <a:pPr marL="457200" indent="-228600"/>
            <a:r>
              <a:rPr lang="en-US" dirty="0" smtClean="0"/>
              <a:t>Then ‘upgrade’ to the student </a:t>
            </a:r>
            <a:r>
              <a:rPr lang="en-US" dirty="0"/>
              <a:t>account: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education.github.com/discount_requests/new</a:t>
            </a:r>
            <a:r>
              <a:rPr lang="en-US" sz="2000" dirty="0" smtClean="0"/>
              <a:t> </a:t>
            </a: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7925" y="4634927"/>
            <a:ext cx="2081248" cy="208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2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has three states your files can be in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0" y="1880600"/>
            <a:ext cx="8842474" cy="487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/>
              <a:t>The basic </a:t>
            </a:r>
            <a:r>
              <a:rPr lang="en" dirty="0" err="1"/>
              <a:t>Git</a:t>
            </a:r>
            <a:r>
              <a:rPr lang="en" dirty="0"/>
              <a:t> workflow goes </a:t>
            </a:r>
            <a:r>
              <a:rPr lang="en" dirty="0" smtClean="0"/>
              <a:t>like: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dirty="0"/>
              <a:t>You modify files in your working directory.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dirty="0"/>
              <a:t>You stage the </a:t>
            </a:r>
            <a:r>
              <a:rPr lang="en" dirty="0" smtClean="0"/>
              <a:t>files</a:t>
            </a:r>
            <a:r>
              <a:rPr lang="en-US" dirty="0" smtClean="0"/>
              <a:t> by</a:t>
            </a:r>
            <a:r>
              <a:rPr lang="en" dirty="0" smtClean="0"/>
              <a:t> </a:t>
            </a:r>
            <a:r>
              <a:rPr lang="en" b="1" dirty="0"/>
              <a:t>adding</a:t>
            </a:r>
            <a:r>
              <a:rPr lang="en" dirty="0"/>
              <a:t> them to your staging area.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dirty="0"/>
              <a:t>You do a </a:t>
            </a:r>
            <a:r>
              <a:rPr lang="en" b="1" dirty="0"/>
              <a:t>commit</a:t>
            </a:r>
            <a:r>
              <a:rPr lang="en" dirty="0"/>
              <a:t>, which takes the files as they are in the staging area and stores that snapshot permanently to your </a:t>
            </a:r>
            <a:r>
              <a:rPr lang="en" dirty="0" err="1"/>
              <a:t>Git</a:t>
            </a:r>
            <a:r>
              <a:rPr lang="en" dirty="0"/>
              <a:t> directory.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2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Create a repository (repo)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" dirty="0" smtClean="0"/>
              <a:t>for </a:t>
            </a:r>
            <a:r>
              <a:rPr lang="en" dirty="0"/>
              <a:t>each project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Don’t store </a:t>
            </a:r>
            <a:r>
              <a:rPr lang="en" i="1" dirty="0"/>
              <a:t>everything</a:t>
            </a:r>
            <a:r>
              <a:rPr lang="en" dirty="0"/>
              <a:t> in </a:t>
            </a:r>
            <a:r>
              <a:rPr lang="en" i="1" dirty="0"/>
              <a:t>one</a:t>
            </a:r>
            <a:r>
              <a:rPr lang="en" dirty="0"/>
              <a:t> </a:t>
            </a:r>
            <a:r>
              <a:rPr lang="en" dirty="0" err="1"/>
              <a:t>Git</a:t>
            </a:r>
            <a:r>
              <a:rPr lang="en" dirty="0"/>
              <a:t> repository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Use one repo per </a:t>
            </a:r>
            <a:r>
              <a:rPr lang="en" dirty="0" smtClean="0"/>
              <a:t>project</a:t>
            </a:r>
            <a:endParaRPr dirty="0"/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Command line: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On </a:t>
            </a:r>
            <a:r>
              <a:rPr lang="en" dirty="0" err="1"/>
              <a:t>GitHub.com</a:t>
            </a:r>
            <a:r>
              <a:rPr lang="en" dirty="0"/>
              <a:t>: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778" y="4875542"/>
            <a:ext cx="4522449" cy="1837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02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CU_TemplatePowerPoi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CU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CU_Lecture" id="{F29D6BF1-6C73-4A4A-982D-B57AA8A14253}" vid="{DDE338AE-7755-D542-BC4C-0691988D8EA3}"/>
    </a:ext>
  </a:extLst>
</a:theme>
</file>

<file path=ppt/theme/theme3.xml><?xml version="1.0" encoding="utf-8"?>
<a:theme xmlns:a="http://schemas.openxmlformats.org/drawingml/2006/main" name="1_JCU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CU_Lecture" id="{F43F8624-FEA5-4C46-A198-734DC1EB11EC}" vid="{765648BF-EEA7-D74D-BD8B-600003BC5178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1589</Words>
  <Application>Microsoft Macintosh PowerPoint</Application>
  <PresentationFormat>On-screen Show (4:3)</PresentationFormat>
  <Paragraphs>277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Calibri</vt:lpstr>
      <vt:lpstr>Consolas</vt:lpstr>
      <vt:lpstr>HelveticaNeue</vt:lpstr>
      <vt:lpstr>ＭＳ Ｐゴシック</vt:lpstr>
      <vt:lpstr>Wingdings</vt:lpstr>
      <vt:lpstr>Arial</vt:lpstr>
      <vt:lpstr>JCU_TemplatePowerPoint</vt:lpstr>
      <vt:lpstr>JCU_Lecture</vt:lpstr>
      <vt:lpstr>1_JCU_Lecture</vt:lpstr>
      <vt:lpstr>Software Development Tools</vt:lpstr>
      <vt:lpstr>Life without version control  = :(</vt:lpstr>
      <vt:lpstr>Life with version control  = :)</vt:lpstr>
      <vt:lpstr>Why Git?</vt:lpstr>
      <vt:lpstr>Why Git?</vt:lpstr>
      <vt:lpstr>GitHub is a Web hosting service for projects that use Git</vt:lpstr>
      <vt:lpstr>Git has three states your files can be in</vt:lpstr>
      <vt:lpstr>The basic Git workflow goes like:</vt:lpstr>
      <vt:lpstr>Create a repository (repo)  for each project</vt:lpstr>
      <vt:lpstr>Use Git/GitHub directly in PyCharm</vt:lpstr>
      <vt:lpstr>Add files from your working directory to your Git project</vt:lpstr>
      <vt:lpstr>Commit regularly…  Every time you reach a small milestone</vt:lpstr>
      <vt:lpstr>Use descriptive commit messages</vt:lpstr>
      <vt:lpstr>Use descriptive commit messages</vt:lpstr>
      <vt:lpstr>Different versions are handled by commit history - or use branches</vt:lpstr>
      <vt:lpstr>Push = local -&gt; server</vt:lpstr>
      <vt:lpstr>Pull = server -&gt; local</vt:lpstr>
      <vt:lpstr>Git Learning...</vt:lpstr>
      <vt:lpstr>Further reading</vt:lpstr>
      <vt:lpstr>Version Control Summary</vt:lpstr>
      <vt:lpstr>Interactive Debugging is a powerful tool</vt:lpstr>
      <vt:lpstr>Here is a working program...</vt:lpstr>
      <vt:lpstr>In PyCharm, we can add a breakpoint at a specific statement(s)</vt:lpstr>
      <vt:lpstr>Next, we use the Debug View to control debug-mode execution</vt:lpstr>
      <vt:lpstr>Demo - Interactive Debugging</vt:lpstr>
      <vt:lpstr>Pro-tip: get the most out of your IDE</vt:lpstr>
      <vt:lpstr>‘Real’ programmers don’t waste time</vt:lpstr>
      <vt:lpstr>PyCharm Powerups</vt:lpstr>
      <vt:lpstr>PyCharm checks your code on the fly! Use this to become a better coder</vt:lpstr>
      <vt:lpstr>You can customise PyCharm’s inspections</vt:lpstr>
      <vt:lpstr>Problem to solve together - Grades Program</vt:lpstr>
      <vt:lpstr>Problem to solve together - Grades Program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Debugging is a powerful tool</dc:title>
  <cp:lastModifiedBy>Ward, Lindsay</cp:lastModifiedBy>
  <cp:revision>20</cp:revision>
  <dcterms:modified xsi:type="dcterms:W3CDTF">2017-07-18T02:22:10Z</dcterms:modified>
</cp:coreProperties>
</file>