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4"/>
  </p:notesMasterIdLst>
  <p:sldIdLst>
    <p:sldId id="1300" r:id="rId5"/>
    <p:sldId id="1291" r:id="rId6"/>
    <p:sldId id="1301" r:id="rId7"/>
    <p:sldId id="1304" r:id="rId8"/>
    <p:sldId id="1302" r:id="rId9"/>
    <p:sldId id="1295" r:id="rId10"/>
    <p:sldId id="1303" r:id="rId11"/>
    <p:sldId id="1296" r:id="rId12"/>
    <p:sldId id="1250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FEB"/>
    <a:srgbClr val="EDEEFF"/>
    <a:srgbClr val="EDFFC5"/>
    <a:srgbClr val="7FBA00"/>
    <a:srgbClr val="EBEEF9"/>
    <a:srgbClr val="213164"/>
    <a:srgbClr val="FED500"/>
    <a:srgbClr val="484F9E"/>
    <a:srgbClr val="F6AB1B"/>
    <a:srgbClr val="F7B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82" autoAdjust="0"/>
  </p:normalViewPr>
  <p:slideViewPr>
    <p:cSldViewPr snapToGrid="0">
      <p:cViewPr varScale="1">
        <p:scale>
          <a:sx n="71" d="100"/>
          <a:sy n="71" d="100"/>
        </p:scale>
        <p:origin x="1109" y="4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9783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165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765892EB-B582-00A2-B7AB-C5389EB20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1AFF3FFE-6355-82B0-E9C6-DE16FFB61C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794E0B4E-D31F-F97F-C384-D6A2202A1D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5936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113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686AC403-85F0-89DD-C123-07024AB00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F26E4DAA-333B-F3DE-2C1D-02EAD91C2B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F10F4F35-88FA-B43D-5B94-2E974FC257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1718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3845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 userDrawn="1"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 userDrawn="1"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 userDrawn="1"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14" r:id="rId2"/>
    <p:sldLayoutId id="214748372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pi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j8726/Fertilizer-Prediction.gi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2540B31-8123-24C6-B0F3-4444B51E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9AA95F-56F4-3F03-5804-8F7C6AFCE0BB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95316D-1E70-9E4D-C82D-DC6493EC4CED}"/>
              </a:ext>
            </a:extLst>
          </p:cNvPr>
          <p:cNvSpPr txBox="1"/>
          <p:nvPr/>
        </p:nvSpPr>
        <p:spPr>
          <a:xfrm>
            <a:off x="3390699" y="1918422"/>
            <a:ext cx="59233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Fertilizer Usage Prediction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D97332-B949-6172-80A0-C0B4B4FB67E8}"/>
              </a:ext>
            </a:extLst>
          </p:cNvPr>
          <p:cNvGrpSpPr/>
          <p:nvPr/>
        </p:nvGrpSpPr>
        <p:grpSpPr>
          <a:xfrm>
            <a:off x="6096000" y="707886"/>
            <a:ext cx="4218482" cy="664378"/>
            <a:chOff x="2375536" y="1112060"/>
            <a:chExt cx="5261230" cy="828603"/>
          </a:xfrm>
        </p:grpSpPr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2A27540A-9E08-71C9-C49B-6AA04DE6E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1375" y="1270168"/>
              <a:ext cx="1575391" cy="512386"/>
            </a:xfrm>
            <a:prstGeom prst="rect">
              <a:avLst/>
            </a:prstGeom>
          </p:spPr>
        </p:pic>
        <p:pic>
          <p:nvPicPr>
            <p:cNvPr id="21" name="Picture 20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EEE6DDB2-51A4-6779-CC14-E1171B3CD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8525A2-49D0-AAD6-F4EE-F488AD21601D}"/>
              </a:ext>
            </a:extLst>
          </p:cNvPr>
          <p:cNvSpPr txBox="1"/>
          <p:nvPr/>
        </p:nvSpPr>
        <p:spPr>
          <a:xfrm>
            <a:off x="4591639" y="3471486"/>
            <a:ext cx="8541121" cy="2349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SKN SINHGAD INSTITUTE OF TECHNOLOGY AND SCIENCE -[SKNSITS]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</a:t>
            </a: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LONAVALA, PUNE</a:t>
            </a:r>
          </a:p>
          <a:p>
            <a:endParaRPr lang="en-US" b="1" dirty="0">
              <a:solidFill>
                <a:srgbClr val="ECECEC"/>
              </a:solidFill>
              <a:latin typeface="Google Sans"/>
            </a:endParaRPr>
          </a:p>
          <a:p>
            <a:endParaRPr lang="en-US" b="1" dirty="0">
              <a:solidFill>
                <a:srgbClr val="ECECEC"/>
              </a:solidFill>
              <a:latin typeface="Google Sans"/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      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Name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:-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Kunal Sohan Jadhav</a:t>
            </a:r>
          </a:p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Shivam Narayan </a:t>
            </a:r>
            <a:r>
              <a:rPr lang="en-US" sz="24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Lahane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Karan Bhagwan </a:t>
            </a:r>
            <a:r>
              <a:rPr lang="en-US" sz="2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Khumkar</a:t>
            </a:r>
            <a:endParaRPr lang="en-IN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95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210314" y="1451569"/>
            <a:ext cx="10435915" cy="4349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latin typeface="+mn-lt"/>
              </a:rPr>
              <a:t>Brief Overview </a:t>
            </a:r>
            <a:r>
              <a:rPr lang="en-US" sz="1800" dirty="0">
                <a:latin typeface="+mn-lt"/>
              </a:rPr>
              <a:t>: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 </a:t>
            </a:r>
            <a:r>
              <a:rPr lang="en-US" sz="1800" dirty="0"/>
              <a:t>Fertilizers are essential for growing healthy crops, but using too much or too little can cause problems. Overuse harms the environment, while underuse reduces crop yield 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600" b="1" dirty="0"/>
              <a:t>Problem Summary:</a:t>
            </a:r>
            <a:br>
              <a:rPr lang="en-US" sz="1600" dirty="0"/>
            </a:br>
            <a:r>
              <a:rPr lang="en-US" sz="1600" dirty="0"/>
              <a:t>Farmers often guess the right amount of fertilizer to use, which can lead to waste or poor harvests. This project aims to create a machine learning model that predicts the right amount of fertilizer based on factors like </a:t>
            </a:r>
            <a:r>
              <a:rPr lang="en-US" sz="1600" b="1" dirty="0"/>
              <a:t>soil pH, moisture, rainfall, temperature, and crop age.</a:t>
            </a:r>
            <a:endParaRPr lang="en-US" sz="1800" dirty="0">
              <a:latin typeface="+mn-lt"/>
            </a:endParaRP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+mn-lt"/>
              </a:rPr>
              <a:t>Key Objectives: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  Predict the correct fertilizer amount for better crop growth.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  Reduce waste and save costs for farmers.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  Prevent soil and water pollution by avoiding overuse.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  Help farmers make better decisions using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    This model will help farmers grow healthier crops while protecting the environment. 🚜🌱</a:t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Problem Statement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210314" y="1451569"/>
            <a:ext cx="10435915" cy="391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+mn-lt"/>
              </a:rPr>
              <a:t>Dataset Description </a:t>
            </a:r>
            <a:r>
              <a:rPr lang="en-US" sz="1800" dirty="0">
                <a:latin typeface="+mn-lt"/>
              </a:rPr>
              <a:t>:- </a:t>
            </a:r>
            <a:r>
              <a:rPr lang="en-US" sz="1800" dirty="0"/>
              <a:t>We used a publicly available dataset (for example, from </a:t>
            </a:r>
            <a:r>
              <a:rPr lang="en-US" sz="1800" b="1" dirty="0"/>
              <a:t>Kaggle</a:t>
            </a:r>
            <a:r>
              <a:rPr lang="en-US" sz="1800" dirty="0"/>
              <a:t>) that contains information about different soil and weather conditions. The dataset has around </a:t>
            </a:r>
            <a:r>
              <a:rPr lang="en-US" sz="1800" b="1" dirty="0"/>
              <a:t>1,000 rows</a:t>
            </a:r>
            <a:r>
              <a:rPr lang="en-US" sz="1800" dirty="0"/>
              <a:t> and includes the following main features:</a:t>
            </a:r>
            <a:endParaRPr lang="en-US" sz="1800" dirty="0">
              <a:latin typeface="+mn-lt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800" b="1" dirty="0"/>
              <a:t>     Soil pH</a:t>
            </a:r>
            <a:r>
              <a:rPr lang="en-US" sz="1800" dirty="0"/>
              <a:t> – Measures how acidic or alkaline the soil is.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800" b="1" dirty="0"/>
              <a:t>     Soil Moisture</a:t>
            </a:r>
            <a:r>
              <a:rPr lang="en-US" sz="1800" dirty="0"/>
              <a:t> – Shows how much water is in the soil.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800" b="1" dirty="0"/>
              <a:t>     Rainfall</a:t>
            </a:r>
            <a:r>
              <a:rPr lang="en-US" sz="1800" dirty="0"/>
              <a:t> – Records the daily or monthly rainfall in millimeters.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800" b="1" dirty="0"/>
              <a:t>     Temperature</a:t>
            </a:r>
            <a:r>
              <a:rPr lang="en-US" sz="1800" dirty="0"/>
              <a:t> – Tracks the daily temperature in degrees Celsius.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800" b="1" dirty="0"/>
              <a:t>     Crop Age</a:t>
            </a:r>
            <a:r>
              <a:rPr lang="en-US" sz="1800" dirty="0"/>
              <a:t> – Indicates how many days the crop has been growing.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800" b="1" dirty="0"/>
              <a:t>     Fertilizer Usage</a:t>
            </a:r>
            <a:r>
              <a:rPr lang="en-US" sz="1800" dirty="0"/>
              <a:t> – The amount of fertilizer applied (target variable).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r>
              <a:rPr lang="en-US" sz="1800" dirty="0"/>
              <a:t>This dataset helps us train a machine learning model to predict the right amount of fertilizer. It’s important because it comes from real farming conditions, making our model more useful for actual agricultural practices.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 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28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0990C861-FA01-7D44-02E2-AB96C9829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BF5FF03-26C6-2792-AB6B-BEA2776D4E71}"/>
              </a:ext>
            </a:extLst>
          </p:cNvPr>
          <p:cNvSpPr txBox="1"/>
          <p:nvPr/>
        </p:nvSpPr>
        <p:spPr>
          <a:xfrm>
            <a:off x="210314" y="1451569"/>
            <a:ext cx="10435915" cy="3929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C00000"/>
                </a:solidFill>
                <a:latin typeface="+mn-lt"/>
              </a:rPr>
              <a:t>Approach:-</a:t>
            </a:r>
          </a:p>
          <a:p>
            <a:r>
              <a:rPr lang="en-US" sz="1800" dirty="0"/>
              <a:t>To solve the problem of predicting fertilizer usage, we followed these steps: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Data Collection</a:t>
            </a:r>
            <a:r>
              <a:rPr lang="en-US" sz="1800" dirty="0"/>
              <a:t> – Gathered a dataset containing soil, weather, and crop-related information.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Data Cleaning</a:t>
            </a:r>
            <a:r>
              <a:rPr lang="en-US" sz="1800" dirty="0"/>
              <a:t> – Removed missing values and ensured all necessary features were included.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Exploratory Data Analysis (EDA)</a:t>
            </a:r>
            <a:r>
              <a:rPr lang="en-US" sz="1800" dirty="0"/>
              <a:t> – Visualized relationships between features using heatmaps and graphs.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Feature Selection</a:t>
            </a:r>
            <a:r>
              <a:rPr lang="en-US" sz="1800" dirty="0"/>
              <a:t> – Chose the most important features that impact fertilizer usage.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Model Training</a:t>
            </a:r>
            <a:r>
              <a:rPr lang="en-US" sz="1800" dirty="0"/>
              <a:t> – Used machine learning algorithms to predict fertilizer requirements.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Model Evaluation</a:t>
            </a:r>
            <a:r>
              <a:rPr lang="en-US" sz="1800" dirty="0"/>
              <a:t> – Assessed model performance using metrics like MAE, RMSE, and R² score.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Prediction &amp; Optimization</a:t>
            </a:r>
            <a:r>
              <a:rPr lang="en-US" sz="1800" dirty="0"/>
              <a:t> – Used the trained model to predict fertilizer usage for new data.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6D8BB5-1620-4836-12DE-7B7F9043645F}"/>
              </a:ext>
            </a:extLst>
          </p:cNvPr>
          <p:cNvSpPr txBox="1"/>
          <p:nvPr/>
        </p:nvSpPr>
        <p:spPr>
          <a:xfrm>
            <a:off x="419548" y="972537"/>
            <a:ext cx="56866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Methodology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0D5EA-9E91-1B58-FF9B-CD7BED6C6A96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97048C-03D4-8681-D983-AF6FFFC8CC4B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B83710-1C56-28D9-220F-C8F46829D7A4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96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99809" y="1200218"/>
            <a:ext cx="10435915" cy="13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C00000"/>
                </a:solidFill>
                <a:latin typeface="+mn-lt"/>
              </a:rPr>
              <a:t>Algorithms Used :-</a:t>
            </a:r>
            <a:br>
              <a:rPr lang="en-US" sz="2000" dirty="0">
                <a:solidFill>
                  <a:srgbClr val="C00000"/>
                </a:solidFill>
                <a:latin typeface="+mn-lt"/>
              </a:rPr>
            </a:br>
            <a:br>
              <a:rPr lang="en-US" sz="2000" dirty="0">
                <a:solidFill>
                  <a:srgbClr val="C00000"/>
                </a:solidFill>
                <a:latin typeface="+mn-lt"/>
              </a:rPr>
            </a:br>
            <a:endParaRPr lang="en-US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419548" y="972537"/>
            <a:ext cx="56866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Methodology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">
            <a:extLst>
              <a:ext uri="{FF2B5EF4-FFF2-40B4-BE49-F238E27FC236}">
                <a16:creationId xmlns:a16="http://schemas.microsoft.com/office/drawing/2014/main" id="{287E8DE8-84C4-A465-2934-A4D8D4E266F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99808" y="1913501"/>
            <a:ext cx="1199219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Chosen for its high accuracy and ability to handle complex relationships.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Regression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Used as a baseline model to compare performance.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Helps understand how different features impact fertilizer usage.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algorithms were selected because they are effective in regression tasks and work well with tabular agricultural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3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Conclusion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414962" y="1477832"/>
            <a:ext cx="6608117" cy="262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C00000"/>
                </a:solidFill>
                <a:latin typeface="+mn-lt"/>
              </a:rPr>
              <a:t> Summary: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We developed a model to predict fertilizer needs using soil, weather, and crop data. The model helps farmers optimize fertilizer use, improving crop yield and reducing waste.</a:t>
            </a:r>
            <a:endParaRPr lang="en-US" sz="1800" dirty="0">
              <a:latin typeface="+mn-lt"/>
            </a:endParaRPr>
          </a:p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>
              <a:spcAft>
                <a:spcPts val="800"/>
              </a:spcAft>
            </a:pP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EE1DD-6A31-2A28-F8BE-6E59037422CF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06934-F528-B704-BB31-70471CEEB0BF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47989A-A2B1-6748-7E8A-F0362FB212B6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light bulb with a black background&#10;&#10;Description automatically generated">
            <a:extLst>
              <a:ext uri="{FF2B5EF4-FFF2-40B4-BE49-F238E27FC236}">
                <a16:creationId xmlns:a16="http://schemas.microsoft.com/office/drawing/2014/main" id="{75F7452F-58BC-17CE-3016-C04F4A0BB5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17" t="5427" r="7295" b="7474"/>
          <a:stretch/>
        </p:blipFill>
        <p:spPr>
          <a:xfrm>
            <a:off x="7112000" y="1092200"/>
            <a:ext cx="4551680" cy="463211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DC753A63-FF5D-23B6-F03B-E15A1AA15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962" y="3227029"/>
            <a:ext cx="1197976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Future Work: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 more data for better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real-time monitoring with sensors.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 advanced AI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with other farming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BB9BBC51-97FE-195B-71A2-9950C10C5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04ACCD-9A52-6722-E053-F1A1F578E5A4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GitHub Repository Link of a project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3DAA1F-7CBE-5DEB-83E0-50E3B49B58C3}"/>
              </a:ext>
            </a:extLst>
          </p:cNvPr>
          <p:cNvSpPr txBox="1"/>
          <p:nvPr/>
        </p:nvSpPr>
        <p:spPr>
          <a:xfrm>
            <a:off x="309048" y="1483413"/>
            <a:ext cx="687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  <a:latin typeface="+mn-lt"/>
                <a:hlinkClick r:id="rId3"/>
              </a:rPr>
              <a:t>https://github.com/kj8726/Fertilizer-Prediction.git</a:t>
            </a:r>
            <a:endParaRPr lang="en-US" sz="1800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403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References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E9FEC8-4434-E22C-1CAB-B3C044C37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790" y="1305341"/>
            <a:ext cx="944521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Determinants of Fertilizer Consumption &amp; Its Growth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By T. C.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Mohanam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this book discusses factors influencing fertilizer use, growth trends, and policy implications, particularly in India. Source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Use of Nutrients in Crop Plants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By Nand Kumar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Fageria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this book focuses on nutrient uptake, efficiency, and sustainable fertilization methods to improve crop yields. Source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Soil Fertility and Nutrient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By A.S. Jadeja et al., this book covers essential topics in soil fertility, crop nutrition, and sustainable agricultural practices. Source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Nitrogen Management in Crop Production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By Nand Kumar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Fageria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this book examines nitrogen application, efficiency, and environmental concerns in farming. Source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Phosphorus Management in Crop Production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By Nand Kumar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Fageria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Zhenli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He,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Virupax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Baligar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this book explores phosphorus use, soil interactions, and sustainable management. Source</a:t>
            </a:r>
          </a:p>
        </p:txBody>
      </p:sp>
    </p:spTree>
    <p:extLst>
      <p:ext uri="{BB962C8B-B14F-4D97-AF65-F5344CB8AC3E}">
        <p14:creationId xmlns:p14="http://schemas.microsoft.com/office/powerpoint/2010/main" val="1307925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C30A77F-BE9B-73CB-CC7F-A1F8B5B87AB9}"/>
              </a:ext>
            </a:extLst>
          </p:cNvPr>
          <p:cNvSpPr txBox="1">
            <a:spLocks/>
          </p:cNvSpPr>
          <p:nvPr/>
        </p:nvSpPr>
        <p:spPr>
          <a:xfrm>
            <a:off x="4315206" y="3214562"/>
            <a:ext cx="3561588" cy="98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US" sz="5000" b="1" dirty="0">
                <a:solidFill>
                  <a:srgbClr val="213163"/>
                </a:solidFill>
              </a:rPr>
              <a:t>Thank You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3825</TotalTime>
  <Words>814</Words>
  <Application>Microsoft Office PowerPoint</Application>
  <PresentationFormat>Widescreen</PresentationFormat>
  <Paragraphs>81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Google Sans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Kunal Jadhav</cp:lastModifiedBy>
  <cp:revision>72</cp:revision>
  <dcterms:modified xsi:type="dcterms:W3CDTF">2025-02-21T06:45:37Z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