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56" r:id="rId3"/>
    <p:sldId id="265"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90" d="100"/>
          <a:sy n="90" d="100"/>
        </p:scale>
        <p:origin x="355" y="16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8/14/2016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8/14/2016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E0FA9E5-6744-4841-888F-9E7CC0C2B7EC}" type="datetimeFigureOut">
              <a:rPr lang="en-US"/>
              <a:t>8/14/2016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0FA9E5-6744-4841-888F-9E7CC0C2B7EC}" type="datetimeFigureOut">
              <a:rPr lang="en-US"/>
              <a:t>8/14/2016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t>8/14/2016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E0FA9E5-6744-4841-888F-9E7CC0C2B7EC}" type="datetimeFigureOut">
              <a:rPr lang="en-US"/>
              <a:t>8/14/2016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E0FA9E5-6744-4841-888F-9E7CC0C2B7EC}" type="datetimeFigureOut">
              <a:rPr lang="en-US"/>
              <a:t>8/14/2016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E0FA9E5-6744-4841-888F-9E7CC0C2B7EC}" type="datetimeFigureOut">
              <a:rPr lang="en-US"/>
              <a:t>8/14/2016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8/14/2016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t>8/14/2016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8/14/2016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Delivery Date Prediction </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t>Khaled </a:t>
            </a:r>
            <a:r>
              <a:rPr lang="en-US" dirty="0" err="1" smtClean="0"/>
              <a:t>Jafar</a:t>
            </a:r>
            <a:r>
              <a:rPr lang="en-US" dirty="0" smtClean="0"/>
              <a:t> </a:t>
            </a:r>
          </a:p>
          <a:p>
            <a:r>
              <a:rPr lang="en-US" dirty="0" smtClean="0"/>
              <a:t>August 14, 2016</a:t>
            </a:r>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Merge Facility</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5048250"/>
            <a:ext cx="10439400" cy="1809750"/>
          </a:xfrm>
        </p:spPr>
        <p:txBody>
          <a:bodyPr>
            <a:normAutofit/>
          </a:bodyPr>
          <a:lstStyle/>
          <a:p>
            <a:r>
              <a:rPr lang="en-US" sz="1600" dirty="0">
                <a:latin typeface="Arial" panose="020B0604020202020204" pitchFamily="34" charset="0"/>
                <a:cs typeface="Arial" panose="020B0604020202020204" pitchFamily="34" charset="0"/>
              </a:rPr>
              <a:t>BTO is consistently higher in business days to delivery across merge facilities </a:t>
            </a:r>
            <a:r>
              <a:rPr lang="en-US" sz="1600" dirty="0" smtClean="0">
                <a:latin typeface="Arial" panose="020B0604020202020204" pitchFamily="34" charset="0"/>
                <a:cs typeface="Arial" panose="020B0604020202020204" pitchFamily="34" charset="0"/>
              </a:rPr>
              <a:t>when compared to BTS</a:t>
            </a:r>
          </a:p>
          <a:p>
            <a:r>
              <a:rPr lang="en-US" sz="1600" dirty="0" smtClean="0">
                <a:latin typeface="Arial" panose="020B0604020202020204" pitchFamily="34" charset="0"/>
                <a:cs typeface="Arial" panose="020B0604020202020204" pitchFamily="34" charset="0"/>
              </a:rPr>
              <a:t>FG1 </a:t>
            </a:r>
            <a:r>
              <a:rPr lang="en-US" sz="1600" dirty="0">
                <a:latin typeface="Arial" panose="020B0604020202020204" pitchFamily="34" charset="0"/>
                <a:cs typeface="Arial" panose="020B0604020202020204" pitchFamily="34" charset="0"/>
              </a:rPr>
              <a:t>merge facility has the highest number of days to delivery</a:t>
            </a:r>
            <a:endParaRPr lang="en-US"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674812" y="961004"/>
            <a:ext cx="5867400" cy="3994073"/>
          </a:xfrm>
          <a:prstGeom prst="rect">
            <a:avLst/>
          </a:prstGeom>
        </p:spPr>
      </p:pic>
    </p:spTree>
    <p:extLst>
      <p:ext uri="{BB962C8B-B14F-4D97-AF65-F5344CB8AC3E}">
        <p14:creationId xmlns:p14="http://schemas.microsoft.com/office/powerpoint/2010/main" val="12846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Warehousing</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5048250"/>
            <a:ext cx="10439400" cy="1809750"/>
          </a:xfrm>
        </p:spPr>
        <p:txBody>
          <a:bodyPr>
            <a:normAutofit/>
          </a:bodyPr>
          <a:lstStyle/>
          <a:p>
            <a:r>
              <a:rPr lang="en-US" sz="1600" dirty="0">
                <a:latin typeface="Arial" panose="020B0604020202020204" pitchFamily="34" charset="0"/>
                <a:cs typeface="Arial" panose="020B0604020202020204" pitchFamily="34" charset="0"/>
              </a:rPr>
              <a:t>Those orders that are marked for warehousing have a mean of ~ 9 days longer delivery for BTO and ~ 7 days for BTS </a:t>
            </a:r>
            <a:r>
              <a:rPr lang="en-US" sz="1600" dirty="0" smtClean="0">
                <a:latin typeface="Arial" panose="020B0604020202020204" pitchFamily="34" charset="0"/>
                <a:cs typeface="Arial" panose="020B0604020202020204" pitchFamily="34" charset="0"/>
              </a:rPr>
              <a:t>orders</a:t>
            </a:r>
          </a:p>
        </p:txBody>
      </p:sp>
      <p:pic>
        <p:nvPicPr>
          <p:cNvPr id="3" name="Picture 2"/>
          <p:cNvPicPr>
            <a:picLocks noChangeAspect="1"/>
          </p:cNvPicPr>
          <p:nvPr/>
        </p:nvPicPr>
        <p:blipFill>
          <a:blip r:embed="rId2"/>
          <a:stretch>
            <a:fillRect/>
          </a:stretch>
        </p:blipFill>
        <p:spPr>
          <a:xfrm>
            <a:off x="2781828" y="914400"/>
            <a:ext cx="6036733" cy="4133850"/>
          </a:xfrm>
          <a:prstGeom prst="rect">
            <a:avLst/>
          </a:prstGeom>
        </p:spPr>
      </p:pic>
    </p:spTree>
    <p:extLst>
      <p:ext uri="{BB962C8B-B14F-4D97-AF65-F5344CB8AC3E}">
        <p14:creationId xmlns:p14="http://schemas.microsoft.com/office/powerpoint/2010/main" val="229573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Data Exploration Overview and Insights – Lead Time</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5048250"/>
            <a:ext cx="10439400" cy="1809750"/>
          </a:xfrm>
        </p:spPr>
        <p:txBody>
          <a:bodyPr>
            <a:normAutofit/>
          </a:bodyPr>
          <a:lstStyle/>
          <a:p>
            <a:r>
              <a:rPr lang="en-US" sz="1600" dirty="0" smtClean="0">
                <a:latin typeface="Arial" panose="020B0604020202020204" pitchFamily="34" charset="0"/>
                <a:cs typeface="Arial" panose="020B0604020202020204" pitchFamily="34" charset="0"/>
              </a:rPr>
              <a:t>Manufacturing Lead Time: BTS </a:t>
            </a:r>
            <a:r>
              <a:rPr lang="en-US" sz="1600" dirty="0">
                <a:latin typeface="Arial" panose="020B0604020202020204" pitchFamily="34" charset="0"/>
                <a:cs typeface="Arial" panose="020B0604020202020204" pitchFamily="34" charset="0"/>
              </a:rPr>
              <a:t>has a larger number of orders with a lower manufacturing lead time while BTO seems to be bi-modal with longer manufacturing lead time than BTS </a:t>
            </a:r>
            <a:r>
              <a:rPr lang="en-US" sz="1600" dirty="0" smtClean="0">
                <a:latin typeface="Arial" panose="020B0604020202020204" pitchFamily="34" charset="0"/>
                <a:cs typeface="Arial" panose="020B0604020202020204" pitchFamily="34" charset="0"/>
              </a:rPr>
              <a:t>orders</a:t>
            </a:r>
          </a:p>
          <a:p>
            <a:r>
              <a:rPr lang="en-US" sz="1600" dirty="0" smtClean="0">
                <a:latin typeface="Arial" panose="020B0604020202020204" pitchFamily="34" charset="0"/>
                <a:cs typeface="Arial" panose="020B0604020202020204" pitchFamily="34" charset="0"/>
              </a:rPr>
              <a:t>Freight Lead Time: Client </a:t>
            </a:r>
            <a:r>
              <a:rPr lang="en-US" sz="1600" dirty="0">
                <a:latin typeface="Arial" panose="020B0604020202020204" pitchFamily="34" charset="0"/>
                <a:cs typeface="Arial" panose="020B0604020202020204" pitchFamily="34" charset="0"/>
              </a:rPr>
              <a:t>BTO orders are skewed to the right when it comes to the number of days for logistics while BTS is more normally </a:t>
            </a:r>
            <a:r>
              <a:rPr lang="en-US" sz="1600" dirty="0" smtClean="0">
                <a:latin typeface="Arial" panose="020B0604020202020204" pitchFamily="34" charset="0"/>
                <a:cs typeface="Arial" panose="020B0604020202020204" pitchFamily="34" charset="0"/>
              </a:rPr>
              <a:t>distributed</a:t>
            </a:r>
          </a:p>
        </p:txBody>
      </p:sp>
      <p:pic>
        <p:nvPicPr>
          <p:cNvPr id="2" name="Picture 1"/>
          <p:cNvPicPr>
            <a:picLocks noChangeAspect="1"/>
          </p:cNvPicPr>
          <p:nvPr/>
        </p:nvPicPr>
        <p:blipFill>
          <a:blip r:embed="rId2"/>
          <a:stretch>
            <a:fillRect/>
          </a:stretch>
        </p:blipFill>
        <p:spPr>
          <a:xfrm>
            <a:off x="912812" y="838200"/>
            <a:ext cx="4700587" cy="4114800"/>
          </a:xfrm>
          <a:prstGeom prst="rect">
            <a:avLst/>
          </a:prstGeom>
        </p:spPr>
      </p:pic>
      <p:pic>
        <p:nvPicPr>
          <p:cNvPr id="4" name="Picture 3"/>
          <p:cNvPicPr>
            <a:picLocks noChangeAspect="1"/>
          </p:cNvPicPr>
          <p:nvPr/>
        </p:nvPicPr>
        <p:blipFill>
          <a:blip r:embed="rId3"/>
          <a:stretch>
            <a:fillRect/>
          </a:stretch>
        </p:blipFill>
        <p:spPr>
          <a:xfrm>
            <a:off x="5791539" y="806627"/>
            <a:ext cx="4786312" cy="4177945"/>
          </a:xfrm>
          <a:prstGeom prst="rect">
            <a:avLst/>
          </a:prstGeom>
        </p:spPr>
      </p:pic>
    </p:spTree>
    <p:extLst>
      <p:ext uri="{BB962C8B-B14F-4D97-AF65-F5344CB8AC3E}">
        <p14:creationId xmlns:p14="http://schemas.microsoft.com/office/powerpoint/2010/main" val="335249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a:t>
            </a:r>
            <a:r>
              <a:rPr lang="en-US" smtClean="0">
                <a:latin typeface="Arial" panose="020B0604020202020204" pitchFamily="34" charset="0"/>
                <a:cs typeface="Arial" panose="020B0604020202020204" pitchFamily="34" charset="0"/>
              </a:rPr>
              <a:t>Payment Type</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5048250"/>
            <a:ext cx="10439400" cy="1809750"/>
          </a:xfrm>
        </p:spPr>
        <p:txBody>
          <a:bodyPr>
            <a:normAutofit/>
          </a:bodyPr>
          <a:lstStyle/>
          <a:p>
            <a:r>
              <a:rPr lang="en-US" sz="1600" dirty="0">
                <a:latin typeface="Arial" panose="020B0604020202020204" pitchFamily="34" charset="0"/>
                <a:cs typeface="Arial" panose="020B0604020202020204" pitchFamily="34" charset="0"/>
              </a:rPr>
              <a:t>Some differences across payment types. #, 5, P and W payment types stand </a:t>
            </a:r>
            <a:r>
              <a:rPr lang="en-US" sz="1600" dirty="0" smtClean="0">
                <a:latin typeface="Arial" panose="020B0604020202020204" pitchFamily="34" charset="0"/>
                <a:cs typeface="Arial" panose="020B0604020202020204" pitchFamily="34" charset="0"/>
              </a:rPr>
              <a:t>out</a:t>
            </a:r>
          </a:p>
        </p:txBody>
      </p:sp>
      <p:pic>
        <p:nvPicPr>
          <p:cNvPr id="2" name="Picture 1"/>
          <p:cNvPicPr>
            <a:picLocks noChangeAspect="1"/>
          </p:cNvPicPr>
          <p:nvPr/>
        </p:nvPicPr>
        <p:blipFill>
          <a:blip r:embed="rId2"/>
          <a:stretch>
            <a:fillRect/>
          </a:stretch>
        </p:blipFill>
        <p:spPr>
          <a:xfrm>
            <a:off x="2132012" y="827314"/>
            <a:ext cx="6150064" cy="4229100"/>
          </a:xfrm>
          <a:prstGeom prst="rect">
            <a:avLst/>
          </a:prstGeom>
        </p:spPr>
      </p:pic>
    </p:spTree>
    <p:extLst>
      <p:ext uri="{BB962C8B-B14F-4D97-AF65-F5344CB8AC3E}">
        <p14:creationId xmlns:p14="http://schemas.microsoft.com/office/powerpoint/2010/main" val="208866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Feature Correlation – Numerical Features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6094412" y="914400"/>
            <a:ext cx="5562600" cy="5562600"/>
          </a:xfrm>
        </p:spPr>
        <p:txBody>
          <a:bodyPr>
            <a:normAutofit/>
          </a:bodyPr>
          <a:lstStyle/>
          <a:p>
            <a:r>
              <a:rPr lang="en-US" sz="1600" dirty="0">
                <a:latin typeface="Arial" panose="020B0604020202020204" pitchFamily="34" charset="0"/>
                <a:cs typeface="Arial" panose="020B0604020202020204" pitchFamily="34" charset="0"/>
              </a:rPr>
              <a:t>Focusing on the target variable (</a:t>
            </a:r>
            <a:r>
              <a:rPr lang="en-US" sz="1600" dirty="0" err="1">
                <a:latin typeface="Arial" panose="020B0604020202020204" pitchFamily="34" charset="0"/>
                <a:cs typeface="Arial" panose="020B0604020202020204" pitchFamily="34" charset="0"/>
              </a:rPr>
              <a:t>bizdaysdeliv</a:t>
            </a:r>
            <a:r>
              <a:rPr lang="en-US" sz="1600" dirty="0">
                <a:latin typeface="Arial" panose="020B0604020202020204" pitchFamily="34" charset="0"/>
                <a:cs typeface="Arial" panose="020B0604020202020204" pitchFamily="34" charset="0"/>
              </a:rPr>
              <a:t>), we find that </a:t>
            </a:r>
            <a:r>
              <a:rPr lang="en-US" sz="1600" dirty="0" err="1">
                <a:latin typeface="Arial" panose="020B0604020202020204" pitchFamily="34" charset="0"/>
                <a:cs typeface="Arial" panose="020B0604020202020204" pitchFamily="34" charset="0"/>
              </a:rPr>
              <a:t>Mfg_Lead_Time</a:t>
            </a:r>
            <a:r>
              <a:rPr lang="en-US" sz="1600" dirty="0">
                <a:latin typeface="Arial" panose="020B0604020202020204" pitchFamily="34" charset="0"/>
                <a:cs typeface="Arial" panose="020B0604020202020204" pitchFamily="34" charset="0"/>
              </a:rPr>
              <a:t> has a strong correlation to it at 0.67 followed by </a:t>
            </a:r>
            <a:r>
              <a:rPr lang="en-US" sz="1600" dirty="0" err="1">
                <a:latin typeface="Arial" panose="020B0604020202020204" pitchFamily="34" charset="0"/>
                <a:cs typeface="Arial" panose="020B0604020202020204" pitchFamily="34" charset="0"/>
              </a:rPr>
              <a:t>Warehousing_Flag</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second_touch_flag</a:t>
            </a:r>
            <a:r>
              <a:rPr lang="en-US" sz="1600" dirty="0">
                <a:latin typeface="Arial" panose="020B0604020202020204" pitchFamily="34" charset="0"/>
                <a:cs typeface="Arial" panose="020B0604020202020204" pitchFamily="34" charset="0"/>
              </a:rPr>
              <a:t> both at </a:t>
            </a:r>
            <a:r>
              <a:rPr lang="en-US" sz="1600" dirty="0" smtClean="0">
                <a:latin typeface="Arial" panose="020B0604020202020204" pitchFamily="34" charset="0"/>
                <a:cs typeface="Arial" panose="020B0604020202020204" pitchFamily="34" charset="0"/>
              </a:rPr>
              <a:t>0.43</a:t>
            </a:r>
          </a:p>
          <a:p>
            <a:r>
              <a:rPr lang="en-US" sz="1600" dirty="0" smtClean="0">
                <a:latin typeface="Arial" panose="020B0604020202020204" pitchFamily="34" charset="0"/>
                <a:cs typeface="Arial" panose="020B0604020202020204" pitchFamily="34" charset="0"/>
              </a:rPr>
              <a:t>We </a:t>
            </a:r>
            <a:r>
              <a:rPr lang="en-US" sz="1600" dirty="0">
                <a:latin typeface="Arial" panose="020B0604020202020204" pitchFamily="34" charset="0"/>
                <a:cs typeface="Arial" panose="020B0604020202020204" pitchFamily="34" charset="0"/>
              </a:rPr>
              <a:t>can also see that </a:t>
            </a:r>
            <a:r>
              <a:rPr lang="en-US" sz="1600" dirty="0" err="1">
                <a:latin typeface="Arial" panose="020B0604020202020204" pitchFamily="34" charset="0"/>
                <a:cs typeface="Arial" panose="020B0604020202020204" pitchFamily="34" charset="0"/>
              </a:rPr>
              <a:t>Warehousing_Flag</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second_touch_flag</a:t>
            </a:r>
            <a:r>
              <a:rPr lang="en-US" sz="1600" dirty="0">
                <a:latin typeface="Arial" panose="020B0604020202020204" pitchFamily="34" charset="0"/>
                <a:cs typeface="Arial" panose="020B0604020202020204" pitchFamily="34" charset="0"/>
              </a:rPr>
              <a:t> are highly correlated to one another, and since we met with the business process subject matter experts we determined that </a:t>
            </a:r>
            <a:r>
              <a:rPr lang="en-US" sz="1600" dirty="0" err="1">
                <a:latin typeface="Arial" panose="020B0604020202020204" pitchFamily="34" charset="0"/>
                <a:cs typeface="Arial" panose="020B0604020202020204" pitchFamily="34" charset="0"/>
              </a:rPr>
              <a:t>Warehousing_Flag</a:t>
            </a:r>
            <a:r>
              <a:rPr lang="en-US" sz="1600" dirty="0">
                <a:latin typeface="Arial" panose="020B0604020202020204" pitchFamily="34" charset="0"/>
                <a:cs typeface="Arial" panose="020B0604020202020204" pitchFamily="34" charset="0"/>
              </a:rPr>
              <a:t> would be the one to keep in the model.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Another </a:t>
            </a:r>
            <a:r>
              <a:rPr lang="en-US" sz="1600" dirty="0">
                <a:latin typeface="Arial" panose="020B0604020202020204" pitchFamily="34" charset="0"/>
                <a:cs typeface="Arial" panose="020B0604020202020204" pitchFamily="34" charset="0"/>
              </a:rPr>
              <a:t>strong correlation between independent features is </a:t>
            </a:r>
            <a:r>
              <a:rPr lang="en-US" sz="1600" dirty="0" err="1">
                <a:latin typeface="Arial" panose="020B0604020202020204" pitchFamily="34" charset="0"/>
                <a:cs typeface="Arial" panose="020B0604020202020204" pitchFamily="34" charset="0"/>
              </a:rPr>
              <a:t>Sys_Qty</a:t>
            </a:r>
            <a:r>
              <a:rPr lang="en-US" sz="1600" dirty="0">
                <a:latin typeface="Arial" panose="020B0604020202020204" pitchFamily="34" charset="0"/>
                <a:cs typeface="Arial" panose="020B0604020202020204" pitchFamily="34" charset="0"/>
              </a:rPr>
              <a:t> to </a:t>
            </a:r>
            <a:r>
              <a:rPr lang="en-US" sz="1600" dirty="0" err="1">
                <a:latin typeface="Arial" panose="020B0604020202020204" pitchFamily="34" charset="0"/>
                <a:cs typeface="Arial" panose="020B0604020202020204" pitchFamily="34" charset="0"/>
              </a:rPr>
              <a:t>order_revenue_amt</a:t>
            </a:r>
            <a:r>
              <a:rPr lang="en-US" sz="1600" dirty="0">
                <a:latin typeface="Arial" panose="020B0604020202020204" pitchFamily="34" charset="0"/>
                <a:cs typeface="Arial" panose="020B0604020202020204" pitchFamily="34" charset="0"/>
              </a:rPr>
              <a:t> and to </a:t>
            </a:r>
            <a:r>
              <a:rPr lang="en-US" sz="1600" dirty="0" err="1">
                <a:latin typeface="Arial" panose="020B0604020202020204" pitchFamily="34" charset="0"/>
                <a:cs typeface="Arial" panose="020B0604020202020204" pitchFamily="34" charset="0"/>
              </a:rPr>
              <a:t>Large_Order_Flag</a:t>
            </a:r>
            <a:r>
              <a:rPr lang="en-US" sz="1600" dirty="0">
                <a:latin typeface="Arial" panose="020B0604020202020204" pitchFamily="34" charset="0"/>
                <a:cs typeface="Arial" panose="020B0604020202020204" pitchFamily="34" charset="0"/>
              </a:rPr>
              <a:t>. Again based on the deep understanding of the process, we will only use </a:t>
            </a:r>
            <a:r>
              <a:rPr lang="en-US" sz="1600" dirty="0" err="1">
                <a:latin typeface="Arial" panose="020B0604020202020204" pitchFamily="34" charset="0"/>
                <a:cs typeface="Arial" panose="020B0604020202020204" pitchFamily="34" charset="0"/>
              </a:rPr>
              <a:t>Sys_Qty</a:t>
            </a:r>
            <a:r>
              <a:rPr lang="en-US" sz="1600" dirty="0">
                <a:latin typeface="Arial" panose="020B0604020202020204" pitchFamily="34" charset="0"/>
                <a:cs typeface="Arial" panose="020B0604020202020204" pitchFamily="34" charset="0"/>
              </a:rPr>
              <a:t> in our prediction model.</a:t>
            </a:r>
            <a:endParaRPr lang="en-US" sz="1600"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0812" y="685800"/>
            <a:ext cx="5703550" cy="5715000"/>
          </a:xfrm>
          <a:prstGeom prst="rect">
            <a:avLst/>
          </a:prstGeom>
        </p:spPr>
      </p:pic>
    </p:spTree>
    <p:extLst>
      <p:ext uri="{BB962C8B-B14F-4D97-AF65-F5344CB8AC3E}">
        <p14:creationId xmlns:p14="http://schemas.microsoft.com/office/powerpoint/2010/main" val="422638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Analysis of Variance for Categorical Features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608012" y="4572000"/>
            <a:ext cx="9220200" cy="4953000"/>
          </a:xfrm>
        </p:spPr>
        <p:txBody>
          <a:bodyPr>
            <a:normAutofit/>
          </a:bodyPr>
          <a:lstStyle/>
          <a:p>
            <a:r>
              <a:rPr lang="en-US" sz="1600" dirty="0">
                <a:latin typeface="Arial" panose="020B0604020202020204" pitchFamily="34" charset="0"/>
                <a:cs typeface="Arial" panose="020B0604020202020204" pitchFamily="34" charset="0"/>
              </a:rPr>
              <a:t>ANOVA was used to understand the relation of the categorical variables and the target </a:t>
            </a:r>
            <a:r>
              <a:rPr lang="en-US" sz="1600" dirty="0" smtClean="0">
                <a:latin typeface="Arial" panose="020B0604020202020204" pitchFamily="34" charset="0"/>
                <a:cs typeface="Arial" panose="020B0604020202020204" pitchFamily="34" charset="0"/>
              </a:rPr>
              <a:t>variables</a:t>
            </a:r>
          </a:p>
          <a:p>
            <a:r>
              <a:rPr lang="en-US" sz="1600" dirty="0" smtClean="0">
                <a:latin typeface="Arial" panose="020B0604020202020204" pitchFamily="34" charset="0"/>
                <a:cs typeface="Arial" panose="020B0604020202020204" pitchFamily="34" charset="0"/>
              </a:rPr>
              <a:t>ANOVA </a:t>
            </a:r>
            <a:r>
              <a:rPr lang="en-US" sz="1600" dirty="0">
                <a:latin typeface="Arial" panose="020B0604020202020204" pitchFamily="34" charset="0"/>
                <a:cs typeface="Arial" panose="020B0604020202020204" pitchFamily="34" charset="0"/>
              </a:rPr>
              <a:t>showed that all of the features had a p value less than 0.05 resulting in their significance.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Also </a:t>
            </a:r>
            <a:r>
              <a:rPr lang="en-US" sz="1600" dirty="0">
                <a:latin typeface="Arial" panose="020B0604020202020204" pitchFamily="34" charset="0"/>
                <a:cs typeface="Arial" panose="020B0604020202020204" pitchFamily="34" charset="0"/>
              </a:rPr>
              <a:t>the product related features (</a:t>
            </a:r>
            <a:r>
              <a:rPr lang="en-US" sz="1600" dirty="0" err="1">
                <a:latin typeface="Arial" panose="020B0604020202020204" pitchFamily="34" charset="0"/>
                <a:cs typeface="Arial" panose="020B0604020202020204" pitchFamily="34" charset="0"/>
              </a:rPr>
              <a:t>Product_Desc</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SSC_CD, </a:t>
            </a:r>
            <a:r>
              <a:rPr lang="en-US" sz="1600" dirty="0" err="1" smtClean="0">
                <a:latin typeface="Arial" panose="020B0604020202020204" pitchFamily="34" charset="0"/>
                <a:cs typeface="Arial" panose="020B0604020202020204" pitchFamily="34" charset="0"/>
              </a:rPr>
              <a:t>Wkly_Scorecard_LOB_SSC_Grouping</a:t>
            </a:r>
            <a:r>
              <a:rPr lang="en-US" sz="1600" dirty="0" smtClean="0">
                <a:latin typeface="Arial" panose="020B0604020202020204" pitchFamily="34" charset="0"/>
                <a:cs typeface="Arial" panose="020B0604020202020204" pitchFamily="34" charset="0"/>
              </a:rPr>
              <a:t>), the </a:t>
            </a:r>
            <a:r>
              <a:rPr lang="en-US" sz="1600" dirty="0">
                <a:latin typeface="Arial" panose="020B0604020202020204" pitchFamily="34" charset="0"/>
                <a:cs typeface="Arial" panose="020B0604020202020204" pitchFamily="34" charset="0"/>
              </a:rPr>
              <a:t>shipment method and CFI flag the features with the highest mean square.</a:t>
            </a:r>
            <a:endParaRPr lang="en-US" sz="16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370012" y="762000"/>
            <a:ext cx="7696200" cy="3590814"/>
          </a:xfrm>
          <a:prstGeom prst="rect">
            <a:avLst/>
          </a:prstGeom>
        </p:spPr>
      </p:pic>
    </p:spTree>
    <p:extLst>
      <p:ext uri="{BB962C8B-B14F-4D97-AF65-F5344CB8AC3E}">
        <p14:creationId xmlns:p14="http://schemas.microsoft.com/office/powerpoint/2010/main" val="280558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Model Feature Selection </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760412" y="5029200"/>
            <a:ext cx="9220200" cy="1752600"/>
          </a:xfrm>
        </p:spPr>
        <p:txBody>
          <a:bodyPr>
            <a:normAutofit/>
          </a:bodyPr>
          <a:lstStyle/>
          <a:p>
            <a:r>
              <a:rPr lang="en-US" sz="1600" dirty="0">
                <a:latin typeface="Arial" panose="020B0604020202020204" pitchFamily="34" charset="0"/>
                <a:cs typeface="Arial" panose="020B0604020202020204" pitchFamily="34" charset="0"/>
              </a:rPr>
              <a:t>With over 50 features to choose from, the next step was to determine which features had the largest impact on the target variable (quantity of business days from order date to delivery date). a Random Forest model was used as a first pass to determine variable importance</a:t>
            </a:r>
            <a:r>
              <a:rPr lang="en-US" sz="1600" dirty="0">
                <a:latin typeface="Arial" panose="020B0604020202020204" pitchFamily="34" charset="0"/>
                <a:cs typeface="Arial" panose="020B0604020202020204" pitchFamily="34" charset="0"/>
              </a:rPr>
              <a:t>.</a:t>
            </a:r>
          </a:p>
          <a:p>
            <a:r>
              <a:rPr lang="en-US" sz="1600" dirty="0" err="1" smtClean="0">
                <a:latin typeface="Arial" panose="020B0604020202020204" pitchFamily="34" charset="0"/>
                <a:cs typeface="Arial" panose="020B0604020202020204" pitchFamily="34" charset="0"/>
              </a:rPr>
              <a:t>Mfg_Lead_Time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Build_Facility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SSC_Code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local_ship_code_desc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order_revenue_amt</a:t>
            </a:r>
            <a:r>
              <a:rPr lang="en-US" sz="1600" dirty="0">
                <a:latin typeface="Arial" panose="020B0604020202020204" pitchFamily="34" charset="0"/>
                <a:cs typeface="Arial" panose="020B0604020202020204" pitchFamily="34" charset="0"/>
              </a:rPr>
              <a:t> are the top 5 variables in terms of importance to delivery days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827212" y="680357"/>
            <a:ext cx="7620000" cy="4339968"/>
          </a:xfrm>
          <a:prstGeom prst="rect">
            <a:avLst/>
          </a:prstGeom>
        </p:spPr>
      </p:pic>
    </p:spTree>
    <p:extLst>
      <p:ext uri="{BB962C8B-B14F-4D97-AF65-F5344CB8AC3E}">
        <p14:creationId xmlns:p14="http://schemas.microsoft.com/office/powerpoint/2010/main" val="146302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Model Selection </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162830" y="3733800"/>
            <a:ext cx="11494182" cy="2590800"/>
          </a:xfrm>
        </p:spPr>
        <p:txBody>
          <a:bodyPr>
            <a:normAutofit/>
          </a:bodyPr>
          <a:lstStyle/>
          <a:p>
            <a:r>
              <a:rPr lang="en-US" sz="1600" dirty="0" smtClean="0">
                <a:latin typeface="Arial" panose="020B0604020202020204" pitchFamily="34" charset="0"/>
                <a:cs typeface="Arial" panose="020B0604020202020204" pitchFamily="34" charset="0"/>
              </a:rPr>
              <a:t>Since </a:t>
            </a:r>
            <a:r>
              <a:rPr lang="en-US" sz="1600" dirty="0">
                <a:latin typeface="Arial" panose="020B0604020202020204" pitchFamily="34" charset="0"/>
                <a:cs typeface="Arial" panose="020B0604020202020204" pitchFamily="34" charset="0"/>
              </a:rPr>
              <a:t>we are trying to predict the number of business days from order date to delivery date, we need to use a regression modeling technique to do this kind of prediction (vs. using a classification modeling technique).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Multiple different models were tried including Linear Models, GLM,  GLMNET, Support Vector Machine (SVM), CART (Regression Trees), GBM and K nearest Neighbor (KNN)</a:t>
            </a:r>
          </a:p>
          <a:p>
            <a:r>
              <a:rPr lang="en-US" sz="1600" dirty="0" smtClean="0">
                <a:latin typeface="Arial" panose="020B0604020202020204" pitchFamily="34" charset="0"/>
                <a:cs typeface="Arial" panose="020B0604020202020204" pitchFamily="34" charset="0"/>
              </a:rPr>
              <a:t>RMSE </a:t>
            </a:r>
            <a:r>
              <a:rPr lang="en-US" sz="1600" dirty="0">
                <a:latin typeface="Arial" panose="020B0604020202020204" pitchFamily="34" charset="0"/>
                <a:cs typeface="Arial" panose="020B0604020202020204" pitchFamily="34" charset="0"/>
              </a:rPr>
              <a:t>and R-squared were used as the key metrics in identifying the model(s) that performed best on the training data. Below is a summary of each model’s performance. </a:t>
            </a:r>
            <a:endParaRPr lang="en-US" sz="1600"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GBM </a:t>
            </a:r>
            <a:r>
              <a:rPr lang="en-US" sz="1600" b="1" dirty="0">
                <a:latin typeface="Arial" panose="020B0604020202020204" pitchFamily="34" charset="0"/>
                <a:cs typeface="Arial" panose="020B0604020202020204" pitchFamily="34" charset="0"/>
              </a:rPr>
              <a:t>was found to have the best performance with the lowest RMSE of 1.67 days and an R squared value of ~0.71.</a:t>
            </a:r>
          </a:p>
        </p:txBody>
      </p:sp>
      <p:pic>
        <p:nvPicPr>
          <p:cNvPr id="5" name="Picture 4"/>
          <p:cNvPicPr>
            <a:picLocks noChangeAspect="1"/>
          </p:cNvPicPr>
          <p:nvPr/>
        </p:nvPicPr>
        <p:blipFill>
          <a:blip r:embed="rId2"/>
          <a:stretch>
            <a:fillRect/>
          </a:stretch>
        </p:blipFill>
        <p:spPr>
          <a:xfrm>
            <a:off x="5637212" y="1447800"/>
            <a:ext cx="5362575" cy="1990725"/>
          </a:xfrm>
          <a:prstGeom prst="rect">
            <a:avLst/>
          </a:prstGeom>
        </p:spPr>
      </p:pic>
      <p:pic>
        <p:nvPicPr>
          <p:cNvPr id="6" name="Picture 5"/>
          <p:cNvPicPr>
            <a:picLocks noChangeAspect="1"/>
          </p:cNvPicPr>
          <p:nvPr/>
        </p:nvPicPr>
        <p:blipFill>
          <a:blip r:embed="rId3"/>
          <a:stretch>
            <a:fillRect/>
          </a:stretch>
        </p:blipFill>
        <p:spPr>
          <a:xfrm>
            <a:off x="162830" y="914400"/>
            <a:ext cx="5000625" cy="2667000"/>
          </a:xfrm>
          <a:prstGeom prst="rect">
            <a:avLst/>
          </a:prstGeom>
        </p:spPr>
      </p:pic>
    </p:spTree>
    <p:extLst>
      <p:ext uri="{BB962C8B-B14F-4D97-AF65-F5344CB8AC3E}">
        <p14:creationId xmlns:p14="http://schemas.microsoft.com/office/powerpoint/2010/main" val="292894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GBM Model Tuning </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8019595" y="1219200"/>
            <a:ext cx="3657600" cy="5181600"/>
          </a:xfrm>
        </p:spPr>
        <p:txBody>
          <a:bodyPr>
            <a:normAutofit/>
          </a:bodyPr>
          <a:lstStyle/>
          <a:p>
            <a:r>
              <a:rPr lang="en-US" sz="1600" dirty="0">
                <a:latin typeface="Arial" panose="020B0604020202020204" pitchFamily="34" charset="0"/>
                <a:cs typeface="Arial" panose="020B0604020202020204" pitchFamily="34" charset="0"/>
              </a:rPr>
              <a:t>The GBM model was then tuned against the test data set using 3 parameters: We can tune over the number of trees (i.e., boosting iterations), the complexity of the tree (indexed by </a:t>
            </a:r>
            <a:r>
              <a:rPr lang="en-US" sz="1600" dirty="0" err="1">
                <a:latin typeface="Arial" panose="020B0604020202020204" pitchFamily="34" charset="0"/>
                <a:cs typeface="Arial" panose="020B0604020202020204" pitchFamily="34" charset="0"/>
              </a:rPr>
              <a:t>interaction.depth</a:t>
            </a:r>
            <a:r>
              <a:rPr lang="en-US" sz="1600" dirty="0">
                <a:latin typeface="Arial" panose="020B0604020202020204" pitchFamily="34" charset="0"/>
                <a:cs typeface="Arial" panose="020B0604020202020204" pitchFamily="34" charset="0"/>
              </a:rPr>
              <a:t>) and the learning rate (also known as </a:t>
            </a:r>
            <a:r>
              <a:rPr lang="en-US" sz="1600" dirty="0" smtClean="0">
                <a:latin typeface="Arial" panose="020B0604020202020204" pitchFamily="34" charset="0"/>
                <a:cs typeface="Arial" panose="020B0604020202020204" pitchFamily="34" charset="0"/>
              </a:rPr>
              <a:t>shrinkage)</a:t>
            </a:r>
          </a:p>
          <a:p>
            <a:r>
              <a:rPr lang="en-US" sz="1600" dirty="0" smtClean="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gmb.grid</a:t>
            </a:r>
            <a:r>
              <a:rPr lang="en-US" sz="1600" dirty="0">
                <a:latin typeface="Arial" panose="020B0604020202020204" pitchFamily="34" charset="0"/>
                <a:cs typeface="Arial" panose="020B0604020202020204" pitchFamily="34" charset="0"/>
              </a:rPr>
              <a:t> was used to test multiple combinations of these 3 parameters testing against the on-time performance and late performance when using the business days to </a:t>
            </a:r>
            <a:r>
              <a:rPr lang="en-US" sz="1600" dirty="0" smtClean="0">
                <a:latin typeface="Arial" panose="020B0604020202020204" pitchFamily="34" charset="0"/>
                <a:cs typeface="Arial" panose="020B0604020202020204" pitchFamily="34" charset="0"/>
              </a:rPr>
              <a:t>delivery</a:t>
            </a:r>
          </a:p>
          <a:p>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results showed that 250 trees with an interaction depth of 5 and shrinkage of 0.05 would be an optimal parameters to use.</a:t>
            </a:r>
            <a:endParaRPr lang="en-US" sz="1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4245" y="990600"/>
            <a:ext cx="8115300" cy="4953000"/>
          </a:xfrm>
          <a:prstGeom prst="rect">
            <a:avLst/>
          </a:prstGeom>
        </p:spPr>
      </p:pic>
    </p:spTree>
    <p:extLst>
      <p:ext uri="{BB962C8B-B14F-4D97-AF65-F5344CB8AC3E}">
        <p14:creationId xmlns:p14="http://schemas.microsoft.com/office/powerpoint/2010/main" val="198129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Final Results Compared to Current Performance</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435429" y="5274028"/>
            <a:ext cx="11221583" cy="1431571"/>
          </a:xfrm>
        </p:spPr>
        <p:txBody>
          <a:bodyPr>
            <a:normAutofit/>
          </a:bodyPr>
          <a:lstStyle/>
          <a:p>
            <a:r>
              <a:rPr lang="en-US" sz="1600" dirty="0">
                <a:latin typeface="Arial" panose="020B0604020202020204" pitchFamily="34" charset="0"/>
                <a:cs typeface="Arial" panose="020B0604020202020204" pitchFamily="34" charset="0"/>
              </a:rPr>
              <a:t>Utilizing </a:t>
            </a:r>
            <a:r>
              <a:rPr lang="en-US" sz="1600" dirty="0" smtClean="0">
                <a:latin typeface="Arial" panose="020B0604020202020204" pitchFamily="34" charset="0"/>
                <a:cs typeface="Arial" panose="020B0604020202020204" pitchFamily="34" charset="0"/>
              </a:rPr>
              <a:t>the GBM optimized parameters, the </a:t>
            </a:r>
            <a:r>
              <a:rPr lang="en-US" sz="1600" dirty="0">
                <a:latin typeface="Arial" panose="020B0604020202020204" pitchFamily="34" charset="0"/>
                <a:cs typeface="Arial" panose="020B0604020202020204" pitchFamily="34" charset="0"/>
              </a:rPr>
              <a:t>model </a:t>
            </a:r>
            <a:r>
              <a:rPr lang="en-US" sz="1600" dirty="0" smtClean="0">
                <a:latin typeface="Arial" panose="020B0604020202020204" pitchFamily="34" charset="0"/>
                <a:cs typeface="Arial" panose="020B0604020202020204" pitchFamily="34" charset="0"/>
              </a:rPr>
              <a:t>was run against </a:t>
            </a:r>
            <a:r>
              <a:rPr lang="en-US" sz="1600" dirty="0">
                <a:latin typeface="Arial" panose="020B0604020202020204" pitchFamily="34" charset="0"/>
                <a:cs typeface="Arial" panose="020B0604020202020204" pitchFamily="34" charset="0"/>
              </a:rPr>
              <a:t>the test data and found that </a:t>
            </a:r>
            <a:r>
              <a:rPr lang="en-US" sz="1600" dirty="0" err="1">
                <a:latin typeface="Arial" panose="020B0604020202020204" pitchFamily="34" charset="0"/>
                <a:cs typeface="Arial" panose="020B0604020202020204" pitchFamily="34" charset="0"/>
              </a:rPr>
              <a:t>ontime</a:t>
            </a:r>
            <a:r>
              <a:rPr lang="en-US" sz="1600" dirty="0">
                <a:latin typeface="Arial" panose="020B0604020202020204" pitchFamily="34" charset="0"/>
                <a:cs typeface="Arial" panose="020B0604020202020204" pitchFamily="34" charset="0"/>
              </a:rPr>
              <a:t> performance improved from 64.4% to 76.8% (~19% improvement over the current process performance)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Reaching </a:t>
            </a:r>
            <a:r>
              <a:rPr lang="en-US" sz="1600" dirty="0">
                <a:latin typeface="Arial" panose="020B0604020202020204" pitchFamily="34" charset="0"/>
                <a:cs typeface="Arial" panose="020B0604020202020204" pitchFamily="34" charset="0"/>
              </a:rPr>
              <a:t>this level </a:t>
            </a:r>
            <a:r>
              <a:rPr lang="en-US" sz="1600" dirty="0" smtClean="0">
                <a:latin typeface="Arial" panose="020B0604020202020204" pitchFamily="34" charset="0"/>
                <a:cs typeface="Arial" panose="020B0604020202020204" pitchFamily="34" charset="0"/>
              </a:rPr>
              <a:t>performance </a:t>
            </a:r>
            <a:r>
              <a:rPr lang="en-US" sz="1600" dirty="0">
                <a:latin typeface="Arial" panose="020B0604020202020204" pitchFamily="34" charset="0"/>
                <a:cs typeface="Arial" panose="020B0604020202020204" pitchFamily="34" charset="0"/>
              </a:rPr>
              <a:t>included adding 1 extra business day to the model </a:t>
            </a:r>
            <a:r>
              <a:rPr lang="en-US" sz="1600" dirty="0" smtClean="0">
                <a:latin typeface="Arial" panose="020B0604020202020204" pitchFamily="34" charset="0"/>
                <a:cs typeface="Arial" panose="020B0604020202020204" pitchFamily="34" charset="0"/>
              </a:rPr>
              <a:t>prediction</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to offset late deliveries</a:t>
            </a:r>
            <a:endParaRPr lang="en-US"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589212" y="802820"/>
            <a:ext cx="5467350" cy="4359629"/>
          </a:xfrm>
          <a:prstGeom prst="rect">
            <a:avLst/>
          </a:prstGeom>
        </p:spPr>
      </p:pic>
    </p:spTree>
    <p:extLst>
      <p:ext uri="{BB962C8B-B14F-4D97-AF65-F5344CB8AC3E}">
        <p14:creationId xmlns:p14="http://schemas.microsoft.com/office/powerpoint/2010/main" val="217336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8686801" cy="685800"/>
          </a:xfrm>
        </p:spPr>
        <p:txBody>
          <a:bodyPr>
            <a:normAutofit/>
          </a:bodyPr>
          <a:lstStyle/>
          <a:p>
            <a:r>
              <a:rPr lang="en-US" dirty="0" smtClean="0">
                <a:latin typeface="Arial" panose="020B0604020202020204" pitchFamily="34" charset="0"/>
                <a:cs typeface="Arial" panose="020B0604020202020204" pitchFamily="34" charset="0"/>
              </a:rPr>
              <a:t>Project Overview </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762000"/>
            <a:ext cx="10439400" cy="5638800"/>
          </a:xfrm>
        </p:spPr>
        <p:txBody>
          <a:bodyPr>
            <a:normAutofit fontScale="85000" lnSpcReduction="20000"/>
          </a:bodyPr>
          <a:lstStyle/>
          <a:p>
            <a:pPr marL="45720" indent="0">
              <a:lnSpc>
                <a:spcPct val="170000"/>
              </a:lnSpc>
              <a:buNone/>
            </a:pPr>
            <a:r>
              <a:rPr lang="en-US" sz="2800" b="1" dirty="0">
                <a:latin typeface="Arial" panose="020B0604020202020204" pitchFamily="34" charset="0"/>
                <a:cs typeface="Arial" panose="020B0604020202020204" pitchFamily="34" charset="0"/>
              </a:rPr>
              <a:t>Project overview:</a:t>
            </a:r>
          </a:p>
          <a:p>
            <a:pPr>
              <a:lnSpc>
                <a:spcPct val="120000"/>
              </a:lnSpc>
            </a:pPr>
            <a:r>
              <a:rPr lang="en-US" sz="2100" dirty="0">
                <a:latin typeface="Arial" panose="020B0604020202020204" pitchFamily="34" charset="0"/>
                <a:cs typeface="Arial" panose="020B0604020202020204" pitchFamily="34" charset="0"/>
              </a:rPr>
              <a:t>The goal of this project is to create a machine learning algorithm that can be implemented real time into the order process to provide customers with the best delivery date target. </a:t>
            </a:r>
            <a:endParaRPr lang="en-US" sz="2100" dirty="0" smtClean="0">
              <a:latin typeface="Arial" panose="020B0604020202020204" pitchFamily="34" charset="0"/>
              <a:cs typeface="Arial" panose="020B0604020202020204" pitchFamily="34" charset="0"/>
            </a:endParaRPr>
          </a:p>
          <a:p>
            <a:pPr>
              <a:lnSpc>
                <a:spcPct val="120000"/>
              </a:lnSpc>
            </a:pPr>
            <a:r>
              <a:rPr lang="en-US" sz="2100" dirty="0">
                <a:latin typeface="Arial" panose="020B0604020202020204" pitchFamily="34" charset="0"/>
                <a:cs typeface="Arial" panose="020B0604020202020204" pitchFamily="34" charset="0"/>
              </a:rPr>
              <a:t>T</a:t>
            </a:r>
            <a:r>
              <a:rPr lang="en-US" sz="2100" dirty="0" smtClean="0">
                <a:latin typeface="Arial" panose="020B0604020202020204" pitchFamily="34" charset="0"/>
                <a:cs typeface="Arial" panose="020B0604020202020204" pitchFamily="34" charset="0"/>
              </a:rPr>
              <a:t>he </a:t>
            </a:r>
            <a:r>
              <a:rPr lang="en-US" sz="2100" dirty="0">
                <a:latin typeface="Arial" panose="020B0604020202020204" pitchFamily="34" charset="0"/>
                <a:cs typeface="Arial" panose="020B0604020202020204" pitchFamily="34" charset="0"/>
              </a:rPr>
              <a:t>delivery date would be provided to the customer at the time the order is placed.</a:t>
            </a:r>
          </a:p>
          <a:p>
            <a:pPr marL="45720" indent="0">
              <a:lnSpc>
                <a:spcPct val="170000"/>
              </a:lnSpc>
              <a:buNone/>
            </a:pPr>
            <a:r>
              <a:rPr lang="en-US" sz="2800" b="1" dirty="0">
                <a:latin typeface="Arial" panose="020B0604020202020204" pitchFamily="34" charset="0"/>
                <a:cs typeface="Arial" panose="020B0604020202020204" pitchFamily="34" charset="0"/>
              </a:rPr>
              <a:t>Problem statement:</a:t>
            </a:r>
          </a:p>
          <a:p>
            <a:pPr>
              <a:lnSpc>
                <a:spcPct val="120000"/>
              </a:lnSpc>
            </a:pPr>
            <a:r>
              <a:rPr lang="en-US" sz="2100" dirty="0">
                <a:latin typeface="Arial" panose="020B0604020202020204" pitchFamily="34" charset="0"/>
                <a:cs typeface="Arial" panose="020B0604020202020204" pitchFamily="34" charset="0"/>
              </a:rPr>
              <a:t>The current method of setting the estimated delivery date for customer orders is a manual process that results in ~</a:t>
            </a:r>
            <a:r>
              <a:rPr lang="en-US" sz="2100" dirty="0" smtClean="0">
                <a:latin typeface="Arial" panose="020B0604020202020204" pitchFamily="34" charset="0"/>
                <a:cs typeface="Arial" panose="020B0604020202020204" pitchFamily="34" charset="0"/>
              </a:rPr>
              <a:t>64% </a:t>
            </a:r>
            <a:r>
              <a:rPr lang="en-US" sz="2100" dirty="0">
                <a:latin typeface="Arial" panose="020B0604020202020204" pitchFamily="34" charset="0"/>
                <a:cs typeface="Arial" panose="020B0604020202020204" pitchFamily="34" charset="0"/>
              </a:rPr>
              <a:t>of orders arriving within the delivery window with a high number of orders arriving early to the customer site. </a:t>
            </a:r>
            <a:endParaRPr lang="en-US" sz="2100" dirty="0" smtClean="0">
              <a:latin typeface="Arial" panose="020B0604020202020204" pitchFamily="34" charset="0"/>
              <a:cs typeface="Arial" panose="020B0604020202020204" pitchFamily="34" charset="0"/>
            </a:endParaRPr>
          </a:p>
          <a:p>
            <a:pPr>
              <a:lnSpc>
                <a:spcPct val="120000"/>
              </a:lnSpc>
            </a:pPr>
            <a:r>
              <a:rPr lang="en-US" sz="2100" dirty="0">
                <a:latin typeface="Arial" panose="020B0604020202020204" pitchFamily="34" charset="0"/>
                <a:cs typeface="Arial" panose="020B0604020202020204" pitchFamily="34" charset="0"/>
              </a:rPr>
              <a:t>E</a:t>
            </a:r>
            <a:r>
              <a:rPr lang="en-US" sz="2100" dirty="0" smtClean="0">
                <a:latin typeface="Arial" panose="020B0604020202020204" pitchFamily="34" charset="0"/>
                <a:cs typeface="Arial" panose="020B0604020202020204" pitchFamily="34" charset="0"/>
              </a:rPr>
              <a:t>arly </a:t>
            </a:r>
            <a:r>
              <a:rPr lang="en-US" sz="2100" dirty="0">
                <a:latin typeface="Arial" panose="020B0604020202020204" pitchFamily="34" charset="0"/>
                <a:cs typeface="Arial" panose="020B0604020202020204" pitchFamily="34" charset="0"/>
              </a:rPr>
              <a:t>order arrivals can create issues for customer especially when customers are not prepared to receive the orders.</a:t>
            </a:r>
          </a:p>
          <a:p>
            <a:pPr>
              <a:lnSpc>
                <a:spcPct val="120000"/>
              </a:lnSpc>
            </a:pPr>
            <a:r>
              <a:rPr lang="en-US" sz="2100" dirty="0" smtClean="0">
                <a:latin typeface="Arial" panose="020B0604020202020204" pitchFamily="34" charset="0"/>
                <a:cs typeface="Arial" panose="020B0604020202020204" pitchFamily="34" charset="0"/>
              </a:rPr>
              <a:t>The </a:t>
            </a:r>
            <a:r>
              <a:rPr lang="en-US" sz="2100" dirty="0">
                <a:latin typeface="Arial" panose="020B0604020202020204" pitchFamily="34" charset="0"/>
                <a:cs typeface="Arial" panose="020B0604020202020204" pitchFamily="34" charset="0"/>
              </a:rPr>
              <a:t>approach will be to understand which variables (over 100 variables are collected at time of order receipt) have the greatest impact on delivery date and to build a model that utilizes the most impactful variables to accurately predict delivery </a:t>
            </a:r>
            <a:r>
              <a:rPr lang="en-US" sz="2100" dirty="0" smtClean="0">
                <a:latin typeface="Arial" panose="020B0604020202020204" pitchFamily="34" charset="0"/>
                <a:cs typeface="Arial" panose="020B0604020202020204" pitchFamily="34" charset="0"/>
              </a:rPr>
              <a:t>date without </a:t>
            </a:r>
            <a:r>
              <a:rPr lang="en-US" sz="2100" dirty="0">
                <a:latin typeface="Arial" panose="020B0604020202020204" pitchFamily="34" charset="0"/>
                <a:cs typeface="Arial" panose="020B0604020202020204" pitchFamily="34" charset="0"/>
              </a:rPr>
              <a:t>a negative impact to late deliveries.</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Project Summary &amp; Next Steps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17714" y="762000"/>
            <a:ext cx="11221583" cy="5638799"/>
          </a:xfrm>
        </p:spPr>
        <p:txBody>
          <a:bodyPr>
            <a:normAutofit/>
          </a:bodyPr>
          <a:lstStyle/>
          <a:p>
            <a:r>
              <a:rPr lang="en-US" sz="1600" dirty="0"/>
              <a:t>A few key feature were found to have significant impact on the target variable. Manufacturing Lead Time which determines the time required for the parts needed to build the system, Build Facility (determines physical location of build facility), SSC code meaning if the order can pulled from stock or will require special build, and customer shipment method were found to be among the key features.</a:t>
            </a:r>
          </a:p>
          <a:p>
            <a:r>
              <a:rPr lang="en-US" sz="1600" dirty="0"/>
              <a:t>These features were applied against multiple models and GBM was found to have the best performance. The model was tuned to 250 trees with an interaction depth of 5 and shrinkage of 0.05 for the optimal parameters. Utilizing this model we were able to improve performance by 19% from 64.4% </a:t>
            </a:r>
            <a:r>
              <a:rPr lang="en-US" sz="1600" dirty="0" err="1"/>
              <a:t>ontime</a:t>
            </a:r>
            <a:r>
              <a:rPr lang="en-US" sz="1600" dirty="0"/>
              <a:t> delivery to 76.8%.</a:t>
            </a:r>
          </a:p>
          <a:p>
            <a:r>
              <a:rPr lang="en-US" sz="1600" dirty="0"/>
              <a:t>We did find that in some cases by improving on-time performance we saw degradation in late performance which could have a potential negative impact on customer experience.</a:t>
            </a:r>
          </a:p>
          <a:p>
            <a:r>
              <a:rPr lang="en-US" sz="1600" dirty="0"/>
              <a:t>Another limitation is that the current order delivery process has high variability due to multiple sources of process variation. In order to get the best </a:t>
            </a:r>
            <a:r>
              <a:rPr lang="en-US" sz="1600" dirty="0" err="1"/>
              <a:t>ontime</a:t>
            </a:r>
            <a:r>
              <a:rPr lang="en-US" sz="1600" dirty="0"/>
              <a:t> performance, it will require that we deploy this model but also to reduce or eliminate the in the process variation.</a:t>
            </a:r>
          </a:p>
          <a:p>
            <a:r>
              <a:rPr lang="en-US" sz="1600" b="1" dirty="0"/>
              <a:t>Next Steps</a:t>
            </a:r>
            <a:r>
              <a:rPr lang="en-US" sz="1600" dirty="0"/>
              <a:t>:</a:t>
            </a:r>
          </a:p>
          <a:p>
            <a:pPr lvl="1"/>
            <a:r>
              <a:rPr lang="en-US" sz="1400" dirty="0"/>
              <a:t>The key next steps include the following:</a:t>
            </a:r>
          </a:p>
          <a:p>
            <a:pPr lvl="1"/>
            <a:r>
              <a:rPr lang="en-US" sz="1400" dirty="0"/>
              <a:t>Determine if we can better set the window range used to communicate delivery times to our customers based on more probabilistic range logic using a probability density function. We will need to ensure that any new range logic is competitive and acceptable to our customer base.</a:t>
            </a:r>
          </a:p>
          <a:p>
            <a:pPr lvl="1"/>
            <a:r>
              <a:rPr lang="en-US" sz="1400" dirty="0"/>
              <a:t>Integrate the tuned GBM model into our real time process workflow</a:t>
            </a:r>
          </a:p>
          <a:p>
            <a:pPr lvl="1"/>
            <a:r>
              <a:rPr lang="en-US" sz="1400" dirty="0"/>
              <a:t>Monitor model performance and continue to tune it as needed</a:t>
            </a:r>
          </a:p>
        </p:txBody>
      </p:sp>
    </p:spTree>
    <p:extLst>
      <p:ext uri="{BB962C8B-B14F-4D97-AF65-F5344CB8AC3E}">
        <p14:creationId xmlns:p14="http://schemas.microsoft.com/office/powerpoint/2010/main" val="304641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7788" y="2286000"/>
            <a:ext cx="11657012" cy="673485"/>
          </a:xfrm>
        </p:spPr>
        <p:txBody>
          <a:bodyPr>
            <a:normAutofit/>
          </a:bodyPr>
          <a:lstStyle/>
          <a:p>
            <a:pPr algn="ctr"/>
            <a:r>
              <a:rPr lang="en-US" dirty="0" smtClean="0">
                <a:latin typeface="Arial" panose="020B0604020202020204" pitchFamily="34" charset="0"/>
                <a:cs typeface="Arial" panose="020B0604020202020204" pitchFamily="34" charset="0"/>
              </a:rPr>
              <a:t>Appendix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780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Cluster Analysis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6808787" y="990600"/>
            <a:ext cx="4630510" cy="5410199"/>
          </a:xfrm>
        </p:spPr>
        <p:txBody>
          <a:bodyPr>
            <a:normAutofit/>
          </a:bodyPr>
          <a:lstStyle/>
          <a:p>
            <a:r>
              <a:rPr lang="en-US" sz="1600" dirty="0" smtClean="0">
                <a:latin typeface="Arial" panose="020B0604020202020204" pitchFamily="34" charset="0"/>
                <a:cs typeface="Arial" panose="020B0604020202020204" pitchFamily="34" charset="0"/>
              </a:rPr>
              <a:t>One </a:t>
            </a:r>
            <a:r>
              <a:rPr lang="en-US" sz="1600" dirty="0">
                <a:latin typeface="Arial" panose="020B0604020202020204" pitchFamily="34" charset="0"/>
                <a:cs typeface="Arial" panose="020B0604020202020204" pitchFamily="34" charset="0"/>
              </a:rPr>
              <a:t>thought was to cluster the order data to determine if there were unique and meaningful clusters that could be identified and then build predictive models for each cluster to see if we could improve </a:t>
            </a:r>
            <a:r>
              <a:rPr lang="en-US" sz="1600" dirty="0" err="1">
                <a:latin typeface="Arial" panose="020B0604020202020204" pitchFamily="34" charset="0"/>
                <a:cs typeface="Arial" panose="020B0604020202020204" pitchFamily="34" charset="0"/>
              </a:rPr>
              <a:t>ontime</a:t>
            </a:r>
            <a:r>
              <a:rPr lang="en-US" sz="1600" dirty="0">
                <a:latin typeface="Arial" panose="020B0604020202020204" pitchFamily="34" charset="0"/>
                <a:cs typeface="Arial" panose="020B0604020202020204" pitchFamily="34" charset="0"/>
              </a:rPr>
              <a:t> performance.</a:t>
            </a:r>
          </a:p>
          <a:p>
            <a:r>
              <a:rPr lang="en-US" sz="1600" dirty="0">
                <a:latin typeface="Arial" panose="020B0604020202020204" pitchFamily="34" charset="0"/>
                <a:cs typeface="Arial" panose="020B0604020202020204" pitchFamily="34" charset="0"/>
              </a:rPr>
              <a:t>Since the features used were mixed of mixed types (</a:t>
            </a:r>
            <a:r>
              <a:rPr lang="en-US" sz="1600" dirty="0" err="1">
                <a:latin typeface="Arial" panose="020B0604020202020204" pitchFamily="34" charset="0"/>
                <a:cs typeface="Arial" panose="020B0604020202020204" pitchFamily="34" charset="0"/>
              </a:rPr>
              <a:t>e.g.nominal</a:t>
            </a:r>
            <a:r>
              <a:rPr lang="en-US" sz="1600" dirty="0">
                <a:latin typeface="Arial" panose="020B0604020202020204" pitchFamily="34" charset="0"/>
                <a:cs typeface="Arial" panose="020B0604020202020204" pitchFamily="34" charset="0"/>
              </a:rPr>
              <a:t> and factor, all the pairwise dissimilarities (distances) between observations in the data set were calculated using “</a:t>
            </a:r>
            <a:r>
              <a:rPr lang="en-US" sz="1600" dirty="0" err="1">
                <a:latin typeface="Arial" panose="020B0604020202020204" pitchFamily="34" charset="0"/>
                <a:cs typeface="Arial" panose="020B0604020202020204" pitchFamily="34" charset="0"/>
              </a:rPr>
              <a:t>gower</a:t>
            </a:r>
            <a:r>
              <a:rPr lang="en-US" sz="1600" dirty="0">
                <a:latin typeface="Arial" panose="020B0604020202020204" pitchFamily="34" charset="0"/>
                <a:cs typeface="Arial" panose="020B0604020202020204" pitchFamily="34" charset="0"/>
              </a:rPr>
              <a:t>” distance. A hierarchical clustering algorithm was used.</a:t>
            </a:r>
          </a:p>
          <a:p>
            <a:r>
              <a:rPr lang="en-US" sz="1600" dirty="0">
                <a:latin typeface="Arial" panose="020B0604020202020204" pitchFamily="34" charset="0"/>
                <a:cs typeface="Arial" panose="020B0604020202020204" pitchFamily="34" charset="0"/>
              </a:rPr>
              <a:t>To determine the optimal number of clusters, a silhouette width was calculated. 5 clusters were found to be the optimal number.</a:t>
            </a:r>
          </a:p>
        </p:txBody>
      </p:sp>
      <p:pic>
        <p:nvPicPr>
          <p:cNvPr id="2" name="Picture 1"/>
          <p:cNvPicPr>
            <a:picLocks noChangeAspect="1"/>
          </p:cNvPicPr>
          <p:nvPr/>
        </p:nvPicPr>
        <p:blipFill>
          <a:blip r:embed="rId2"/>
          <a:stretch>
            <a:fillRect/>
          </a:stretch>
        </p:blipFill>
        <p:spPr>
          <a:xfrm>
            <a:off x="114033" y="838200"/>
            <a:ext cx="6694754" cy="5163594"/>
          </a:xfrm>
          <a:prstGeom prst="rect">
            <a:avLst/>
          </a:prstGeom>
        </p:spPr>
      </p:pic>
    </p:spTree>
    <p:extLst>
      <p:ext uri="{BB962C8B-B14F-4D97-AF65-F5344CB8AC3E}">
        <p14:creationId xmlns:p14="http://schemas.microsoft.com/office/powerpoint/2010/main" val="233817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Cluster Analysis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92327" y="4781550"/>
            <a:ext cx="11364685" cy="3505199"/>
          </a:xfrm>
        </p:spPr>
        <p:txBody>
          <a:bodyPr>
            <a:normAutofit/>
          </a:bodyPr>
          <a:lstStyle/>
          <a:p>
            <a:r>
              <a:rPr lang="en-US" sz="1800" dirty="0">
                <a:latin typeface="Arial" panose="020B0604020202020204" pitchFamily="34" charset="0"/>
                <a:cs typeface="Arial" panose="020B0604020202020204" pitchFamily="34" charset="0"/>
              </a:rPr>
              <a:t>In order to better understand each cluster, they were plotted and </a:t>
            </a:r>
            <a:r>
              <a:rPr lang="en-US" sz="1800" dirty="0" smtClean="0">
                <a:latin typeface="Arial" panose="020B0604020202020204" pitchFamily="34" charset="0"/>
                <a:cs typeface="Arial" panose="020B0604020202020204" pitchFamily="34" charset="0"/>
              </a:rPr>
              <a:t>analyzed</a:t>
            </a:r>
          </a:p>
          <a:p>
            <a:r>
              <a:rPr lang="en-US" sz="1800" dirty="0" smtClean="0">
                <a:latin typeface="Arial" panose="020B0604020202020204" pitchFamily="34" charset="0"/>
                <a:cs typeface="Arial" panose="020B0604020202020204" pitchFamily="34" charset="0"/>
              </a:rPr>
              <a:t>Clusters </a:t>
            </a:r>
            <a:r>
              <a:rPr lang="en-US" sz="1800" dirty="0">
                <a:latin typeface="Arial" panose="020B0604020202020204" pitchFamily="34" charset="0"/>
                <a:cs typeface="Arial" panose="020B0604020202020204" pitchFamily="34" charset="0"/>
              </a:rPr>
              <a:t>1, 2 consisted of BTO product that were non </a:t>
            </a:r>
            <a:r>
              <a:rPr lang="en-US" sz="1800" dirty="0" smtClean="0">
                <a:latin typeface="Arial" panose="020B0604020202020204" pitchFamily="34" charset="0"/>
                <a:cs typeface="Arial" panose="020B0604020202020204" pitchFamily="34" charset="0"/>
              </a:rPr>
              <a:t>CFI, Cluster </a:t>
            </a:r>
            <a:r>
              <a:rPr lang="en-US" sz="1800" dirty="0">
                <a:latin typeface="Arial" panose="020B0604020202020204" pitchFamily="34" charset="0"/>
                <a:cs typeface="Arial" panose="020B0604020202020204" pitchFamily="34" charset="0"/>
              </a:rPr>
              <a:t>3 was heavy BTO product with </a:t>
            </a:r>
            <a:r>
              <a:rPr lang="en-US" sz="1800" dirty="0" smtClean="0">
                <a:latin typeface="Arial" panose="020B0604020202020204" pitchFamily="34" charset="0"/>
                <a:cs typeface="Arial" panose="020B0604020202020204" pitchFamily="34" charset="0"/>
              </a:rPr>
              <a:t>CFI while Cluster </a:t>
            </a:r>
            <a:r>
              <a:rPr lang="en-US" sz="1800" dirty="0">
                <a:latin typeface="Arial" panose="020B0604020202020204" pitchFamily="34" charset="0"/>
                <a:cs typeface="Arial" panose="020B0604020202020204" pitchFamily="34" charset="0"/>
              </a:rPr>
              <a:t>4 was found to be mainly composed of </a:t>
            </a:r>
            <a:r>
              <a:rPr lang="en-US" sz="1800" dirty="0" smtClean="0">
                <a:latin typeface="Arial" panose="020B0604020202020204" pitchFamily="34" charset="0"/>
                <a:cs typeface="Arial" panose="020B0604020202020204" pitchFamily="34" charset="0"/>
              </a:rPr>
              <a:t>BTS</a:t>
            </a:r>
          </a:p>
          <a:p>
            <a:r>
              <a:rPr lang="en-US" sz="1800" dirty="0">
                <a:latin typeface="Arial" panose="020B0604020202020204" pitchFamily="34" charset="0"/>
                <a:cs typeface="Arial" panose="020B0604020202020204" pitchFamily="34" charset="0"/>
              </a:rPr>
              <a:t>In order to determine the difference between clusters 1 &amp; 2, they were further analyzed and it was found that cluster 1 was made up mainly 3-5 day shipment method while cluster 2 was composed more of premium next day and 2nd day shipment.</a:t>
            </a:r>
          </a:p>
        </p:txBody>
      </p:sp>
      <p:pic>
        <p:nvPicPr>
          <p:cNvPr id="5" name="Picture 4"/>
          <p:cNvPicPr>
            <a:picLocks noChangeAspect="1"/>
          </p:cNvPicPr>
          <p:nvPr/>
        </p:nvPicPr>
        <p:blipFill>
          <a:blip r:embed="rId2"/>
          <a:stretch>
            <a:fillRect/>
          </a:stretch>
        </p:blipFill>
        <p:spPr>
          <a:xfrm>
            <a:off x="303212" y="685800"/>
            <a:ext cx="5029200" cy="4095750"/>
          </a:xfrm>
          <a:prstGeom prst="rect">
            <a:avLst/>
          </a:prstGeom>
        </p:spPr>
      </p:pic>
      <p:pic>
        <p:nvPicPr>
          <p:cNvPr id="6" name="Picture 5"/>
          <p:cNvPicPr>
            <a:picLocks noChangeAspect="1"/>
          </p:cNvPicPr>
          <p:nvPr/>
        </p:nvPicPr>
        <p:blipFill>
          <a:blip r:embed="rId3"/>
          <a:stretch>
            <a:fillRect/>
          </a:stretch>
        </p:blipFill>
        <p:spPr>
          <a:xfrm>
            <a:off x="5713412" y="555514"/>
            <a:ext cx="5181600" cy="4217872"/>
          </a:xfrm>
          <a:prstGeom prst="rect">
            <a:avLst/>
          </a:prstGeom>
        </p:spPr>
      </p:pic>
    </p:spTree>
    <p:extLst>
      <p:ext uri="{BB962C8B-B14F-4D97-AF65-F5344CB8AC3E}">
        <p14:creationId xmlns:p14="http://schemas.microsoft.com/office/powerpoint/2010/main" val="21292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a:bodyPr>
          <a:lstStyle/>
          <a:p>
            <a:r>
              <a:rPr lang="en-US" dirty="0" smtClean="0">
                <a:latin typeface="Arial" panose="020B0604020202020204" pitchFamily="34" charset="0"/>
                <a:cs typeface="Arial" panose="020B0604020202020204" pitchFamily="34" charset="0"/>
              </a:rPr>
              <a:t>Cluster Analysis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328839" y="5638801"/>
            <a:ext cx="11364685" cy="990600"/>
          </a:xfrm>
        </p:spPr>
        <p:txBody>
          <a:bodyPr>
            <a:normAutofit/>
          </a:bodyPr>
          <a:lstStyle/>
          <a:p>
            <a:r>
              <a:rPr lang="en-US" sz="1800" dirty="0"/>
              <a:t>Clusters 1 &amp; 2 both BTO showed similar performance while Cluster 4 (BTS) showed lower on-time performance as expected. The CFI BTO cluster #3 showed a little worse performance than the non CFI BTO clusters (1 &amp; 2).</a:t>
            </a:r>
            <a:endParaRPr lang="en-US" sz="1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868543" y="737394"/>
            <a:ext cx="6285275" cy="4824412"/>
          </a:xfrm>
          <a:prstGeom prst="rect">
            <a:avLst/>
          </a:prstGeom>
        </p:spPr>
      </p:pic>
    </p:spTree>
    <p:extLst>
      <p:ext uri="{BB962C8B-B14F-4D97-AF65-F5344CB8AC3E}">
        <p14:creationId xmlns:p14="http://schemas.microsoft.com/office/powerpoint/2010/main" val="328246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1276012" cy="685800"/>
          </a:xfrm>
        </p:spPr>
        <p:txBody>
          <a:bodyPr>
            <a:normAutofit fontScale="90000"/>
          </a:bodyPr>
          <a:lstStyle/>
          <a:p>
            <a:r>
              <a:rPr lang="en-US" dirty="0" smtClean="0">
                <a:latin typeface="Arial" panose="020B0604020202020204" pitchFamily="34" charset="0"/>
                <a:cs typeface="Arial" panose="020B0604020202020204" pitchFamily="34" charset="0"/>
              </a:rPr>
              <a:t>Other Features that were Explored for Predictive Model</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303212" y="838200"/>
            <a:ext cx="6477000" cy="5638800"/>
          </a:xfrm>
        </p:spPr>
        <p:txBody>
          <a:bodyPr>
            <a:normAutofit/>
          </a:bodyPr>
          <a:lstStyle/>
          <a:p>
            <a:r>
              <a:rPr lang="en-US" sz="1400" dirty="0" err="1"/>
              <a:t>Order_Entry_Hour_of_Day</a:t>
            </a:r>
            <a:r>
              <a:rPr lang="en-US" sz="1400" dirty="0"/>
              <a:t>: This represents what day hour of the day the order was placed</a:t>
            </a:r>
          </a:p>
          <a:p>
            <a:r>
              <a:rPr lang="en-US" sz="1400" dirty="0" err="1"/>
              <a:t>Wkly_Scorecard_LOB_SSC_Grouping</a:t>
            </a:r>
            <a:r>
              <a:rPr lang="en-US" sz="1400" dirty="0"/>
              <a:t>: High level product category</a:t>
            </a:r>
          </a:p>
          <a:p>
            <a:r>
              <a:rPr lang="en-US" sz="1400" dirty="0" err="1"/>
              <a:t>Product_Desc</a:t>
            </a:r>
            <a:r>
              <a:rPr lang="en-US" sz="1400" dirty="0"/>
              <a:t>: This represents the type of product on the order</a:t>
            </a:r>
          </a:p>
          <a:p>
            <a:r>
              <a:rPr lang="en-US" sz="1400" dirty="0" err="1"/>
              <a:t>Delivery_Promise_Flag</a:t>
            </a:r>
            <a:r>
              <a:rPr lang="en-US" sz="1400" dirty="0"/>
              <a:t>: This represents which IT system was used to determine the EDD</a:t>
            </a:r>
          </a:p>
          <a:p>
            <a:r>
              <a:rPr lang="en-US" sz="1400" dirty="0" err="1"/>
              <a:t>Direct_Ship_Flag</a:t>
            </a:r>
            <a:r>
              <a:rPr lang="en-US" sz="1400" dirty="0"/>
              <a:t>: This represents if the order will be directly shipped to the customer or if it requires to be merged at a merging facility prior to being shipped to the customer</a:t>
            </a:r>
          </a:p>
          <a:p>
            <a:r>
              <a:rPr lang="en-US" sz="1400" dirty="0" err="1"/>
              <a:t>ShipTo_State_Province</a:t>
            </a:r>
            <a:r>
              <a:rPr lang="en-US" sz="1400" dirty="0"/>
              <a:t>: This represents the US state the order is being delivered to</a:t>
            </a:r>
          </a:p>
          <a:p>
            <a:r>
              <a:rPr lang="en-US" sz="1400" dirty="0"/>
              <a:t>PAY_1_CD: Represents primary method of payment for the order</a:t>
            </a:r>
          </a:p>
          <a:p>
            <a:r>
              <a:rPr lang="en-US" sz="1400" dirty="0"/>
              <a:t>QTE_SR_APP_NM: Represents system used to create the quote before the order was submitted</a:t>
            </a:r>
          </a:p>
          <a:p>
            <a:r>
              <a:rPr lang="en-US" sz="1400" dirty="0" err="1"/>
              <a:t>Purchase_Channel</a:t>
            </a:r>
            <a:r>
              <a:rPr lang="en-US" sz="1400" dirty="0"/>
              <a:t>: This represents how the customer purchased the order( online, offline, etc…)</a:t>
            </a:r>
          </a:p>
          <a:p>
            <a:r>
              <a:rPr lang="en-US" sz="1400" dirty="0" err="1"/>
              <a:t>second_touch_flag</a:t>
            </a:r>
            <a:r>
              <a:rPr lang="en-US" sz="1400" dirty="0"/>
              <a:t>: This represents if the order required a second touch for added services prior to customer shipment which may cause </a:t>
            </a:r>
            <a:r>
              <a:rPr lang="en-US" sz="1400" dirty="0" smtClean="0"/>
              <a:t>delays</a:t>
            </a:r>
            <a:endParaRPr lang="en-US" sz="1400" dirty="0"/>
          </a:p>
        </p:txBody>
      </p:sp>
      <p:sp>
        <p:nvSpPr>
          <p:cNvPr id="4" name="Content Placeholder 13"/>
          <p:cNvSpPr txBox="1">
            <a:spLocks/>
          </p:cNvSpPr>
          <p:nvPr/>
        </p:nvSpPr>
        <p:spPr>
          <a:xfrm>
            <a:off x="7008812" y="914400"/>
            <a:ext cx="4114800" cy="5638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sz="1400" dirty="0" smtClean="0"/>
              <a:t>CFI_FLG: Incremental services added in manufacturing prior to shipment to customer</a:t>
            </a:r>
          </a:p>
          <a:p>
            <a:r>
              <a:rPr lang="en-US" sz="1400" dirty="0" err="1" smtClean="0"/>
              <a:t>Sys_Qty</a:t>
            </a:r>
            <a:r>
              <a:rPr lang="en-US" sz="1400" dirty="0" smtClean="0"/>
              <a:t> : This represents the system quantity on the order</a:t>
            </a:r>
          </a:p>
          <a:p>
            <a:r>
              <a:rPr lang="en-US" sz="1400" dirty="0" err="1" smtClean="0"/>
              <a:t>Pay_Lead_Time</a:t>
            </a:r>
            <a:r>
              <a:rPr lang="en-US" sz="1400" dirty="0" smtClean="0"/>
              <a:t>: The amount of time put aside for the customer payment to complete processing</a:t>
            </a:r>
          </a:p>
          <a:p>
            <a:r>
              <a:rPr lang="en-US" sz="1400" dirty="0" smtClean="0"/>
              <a:t>LCL_ORD_SRC_CD: The source system that the order has been placed in</a:t>
            </a:r>
          </a:p>
          <a:p>
            <a:r>
              <a:rPr lang="en-US" sz="1400" dirty="0" err="1" smtClean="0"/>
              <a:t>Src_Channel</a:t>
            </a:r>
            <a:r>
              <a:rPr lang="en-US" sz="1400" dirty="0" smtClean="0"/>
              <a:t> : This is the channel number the customer belongs to</a:t>
            </a:r>
          </a:p>
          <a:p>
            <a:r>
              <a:rPr lang="en-US" sz="1400" dirty="0" err="1" smtClean="0"/>
              <a:t>SDS_NBD_Flag</a:t>
            </a:r>
            <a:r>
              <a:rPr lang="en-US" sz="1400" dirty="0" smtClean="0"/>
              <a:t>: Determines if the order needs to be shipped the same day the order is placed or not</a:t>
            </a:r>
          </a:p>
          <a:p>
            <a:r>
              <a:rPr lang="en-US" sz="1400" dirty="0" err="1" smtClean="0"/>
              <a:t>CS_Flag</a:t>
            </a:r>
            <a:r>
              <a:rPr lang="en-US" sz="1400" dirty="0" smtClean="0"/>
              <a:t>: Determines if a custom service is required for the order</a:t>
            </a:r>
          </a:p>
          <a:p>
            <a:r>
              <a:rPr lang="en-US" sz="1400" dirty="0" err="1" smtClean="0"/>
              <a:t>Large_Order_Flag</a:t>
            </a:r>
            <a:r>
              <a:rPr lang="en-US" sz="1400" dirty="0" smtClean="0"/>
              <a:t>: Determines if an order is composed of a large number of systems or high revenue amount</a:t>
            </a:r>
            <a:endParaRPr lang="en-US" sz="1400" dirty="0"/>
          </a:p>
        </p:txBody>
      </p:sp>
    </p:spTree>
    <p:extLst>
      <p:ext uri="{BB962C8B-B14F-4D97-AF65-F5344CB8AC3E}">
        <p14:creationId xmlns:p14="http://schemas.microsoft.com/office/powerpoint/2010/main" val="115270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8686801" cy="685800"/>
          </a:xfrm>
        </p:spPr>
        <p:txBody>
          <a:bodyPr>
            <a:normAutofit/>
          </a:bodyPr>
          <a:lstStyle/>
          <a:p>
            <a:r>
              <a:rPr lang="en-US" dirty="0" smtClean="0">
                <a:latin typeface="Arial" panose="020B0604020202020204" pitchFamily="34" charset="0"/>
                <a:cs typeface="Arial" panose="020B0604020202020204" pitchFamily="34" charset="0"/>
              </a:rPr>
              <a:t>Key Metrics for Success</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303212" y="838200"/>
            <a:ext cx="10439400" cy="5638800"/>
          </a:xfrm>
        </p:spPr>
        <p:txBody>
          <a:bodyPr>
            <a:normAutofit/>
          </a:bodyPr>
          <a:lstStyle/>
          <a:p>
            <a:pPr marL="45720" indent="0">
              <a:buNone/>
            </a:pPr>
            <a:r>
              <a:rPr lang="en-US" sz="2800" b="1" dirty="0" smtClean="0">
                <a:latin typeface="Arial" panose="020B0604020202020204" pitchFamily="34" charset="0"/>
                <a:cs typeface="Arial" panose="020B0604020202020204" pitchFamily="34" charset="0"/>
              </a:rPr>
              <a:t>Key Metrics</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The key metrics that will be used to measure success of this project are the following:</a:t>
            </a:r>
          </a:p>
          <a:p>
            <a:pPr lvl="1"/>
            <a:r>
              <a:rPr lang="en-US" sz="1900" dirty="0">
                <a:latin typeface="Arial" panose="020B0604020202020204" pitchFamily="34" charset="0"/>
                <a:cs typeface="Arial" panose="020B0604020202020204" pitchFamily="34" charset="0"/>
              </a:rPr>
              <a:t>Order On-time %: % of orders that are delivered within the delivery date window provided to the customer. </a:t>
            </a:r>
            <a:r>
              <a:rPr lang="en-US" sz="1900" dirty="0">
                <a:latin typeface="Arial" panose="020B0604020202020204" pitchFamily="34" charset="0"/>
                <a:cs typeface="Arial" panose="020B0604020202020204" pitchFamily="34" charset="0"/>
              </a:rPr>
              <a:t>The desire is to have this number exceed </a:t>
            </a:r>
            <a:r>
              <a:rPr lang="en-US" sz="1900" dirty="0" smtClean="0">
                <a:latin typeface="Arial" panose="020B0604020202020204" pitchFamily="34" charset="0"/>
                <a:cs typeface="Arial" panose="020B0604020202020204" pitchFamily="34" charset="0"/>
              </a:rPr>
              <a:t>80</a:t>
            </a:r>
            <a:r>
              <a:rPr lang="en-US" sz="1900" dirty="0">
                <a:latin typeface="Arial" panose="020B0604020202020204" pitchFamily="34" charset="0"/>
                <a:cs typeface="Arial" panose="020B0604020202020204" pitchFamily="34" charset="0"/>
              </a:rPr>
              <a:t>%. This metric will be measured in the following way: </a:t>
            </a:r>
            <a:endParaRPr lang="en-US" sz="1900" dirty="0" smtClean="0">
              <a:latin typeface="Arial" panose="020B0604020202020204" pitchFamily="34" charset="0"/>
              <a:cs typeface="Arial" panose="020B0604020202020204" pitchFamily="34" charset="0"/>
            </a:endParaRPr>
          </a:p>
          <a:p>
            <a:pPr lvl="2"/>
            <a:r>
              <a:rPr lang="en-US" sz="1700" dirty="0" smtClean="0">
                <a:latin typeface="Arial" panose="020B0604020202020204" pitchFamily="34" charset="0"/>
                <a:cs typeface="Arial" panose="020B0604020202020204" pitchFamily="34" charset="0"/>
              </a:rPr>
              <a:t>(Quantity orders </a:t>
            </a:r>
            <a:r>
              <a:rPr lang="en-US" sz="1700" dirty="0">
                <a:latin typeface="Arial" panose="020B0604020202020204" pitchFamily="34" charset="0"/>
                <a:cs typeface="Arial" panose="020B0604020202020204" pitchFamily="34" charset="0"/>
              </a:rPr>
              <a:t>that are delivered within the delivery window communicated to the </a:t>
            </a:r>
            <a:r>
              <a:rPr lang="en-US" sz="1700" dirty="0" smtClean="0">
                <a:latin typeface="Arial" panose="020B0604020202020204" pitchFamily="34" charset="0"/>
                <a:cs typeface="Arial" panose="020B0604020202020204" pitchFamily="34" charset="0"/>
              </a:rPr>
              <a:t>customer /          Total </a:t>
            </a:r>
            <a:r>
              <a:rPr lang="en-US" sz="1700" dirty="0">
                <a:latin typeface="Arial" panose="020B0604020202020204" pitchFamily="34" charset="0"/>
                <a:cs typeface="Arial" panose="020B0604020202020204" pitchFamily="34" charset="0"/>
              </a:rPr>
              <a:t>orders)</a:t>
            </a:r>
          </a:p>
          <a:p>
            <a:pPr lvl="1"/>
            <a:r>
              <a:rPr lang="en-US" sz="1900" dirty="0">
                <a:latin typeface="Arial" panose="020B0604020202020204" pitchFamily="34" charset="0"/>
                <a:cs typeface="Arial" panose="020B0604020202020204" pitchFamily="34" charset="0"/>
              </a:rPr>
              <a:t>Order Late %: % of orders that are delivered late to the delivery date window provided to the customer. The desire is to have this number below 5%. </a:t>
            </a:r>
            <a:r>
              <a:rPr lang="en-US" sz="1900" dirty="0">
                <a:latin typeface="Arial" panose="020B0604020202020204" pitchFamily="34" charset="0"/>
                <a:cs typeface="Arial" panose="020B0604020202020204" pitchFamily="34" charset="0"/>
              </a:rPr>
              <a:t>This metric will be measured in the following way: </a:t>
            </a:r>
            <a:endParaRPr lang="en-US" sz="1900" dirty="0" smtClean="0">
              <a:latin typeface="Arial" panose="020B0604020202020204" pitchFamily="34" charset="0"/>
              <a:cs typeface="Arial" panose="020B0604020202020204" pitchFamily="34" charset="0"/>
            </a:endParaRPr>
          </a:p>
          <a:p>
            <a:pPr lvl="2"/>
            <a:r>
              <a:rPr lang="en-US" sz="1700" dirty="0" smtClean="0">
                <a:latin typeface="Arial" panose="020B0604020202020204" pitchFamily="34" charset="0"/>
                <a:cs typeface="Arial" panose="020B0604020202020204" pitchFamily="34" charset="0"/>
              </a:rPr>
              <a:t>(Quantity </a:t>
            </a:r>
            <a:r>
              <a:rPr lang="en-US" sz="1700" dirty="0">
                <a:latin typeface="Arial" panose="020B0604020202020204" pitchFamily="34" charset="0"/>
                <a:cs typeface="Arial" panose="020B0604020202020204" pitchFamily="34" charset="0"/>
              </a:rPr>
              <a:t>orders that are delivered late to delivery date communicated to the </a:t>
            </a:r>
            <a:r>
              <a:rPr lang="en-US" sz="1700" dirty="0" smtClean="0">
                <a:latin typeface="Arial" panose="020B0604020202020204" pitchFamily="34" charset="0"/>
                <a:cs typeface="Arial" panose="020B0604020202020204" pitchFamily="34" charset="0"/>
              </a:rPr>
              <a:t>customer /                      Total </a:t>
            </a:r>
            <a:r>
              <a:rPr lang="en-US" sz="1700" dirty="0">
                <a:latin typeface="Arial" panose="020B0604020202020204" pitchFamily="34" charset="0"/>
                <a:cs typeface="Arial" panose="020B0604020202020204" pitchFamily="34" charset="0"/>
              </a:rPr>
              <a:t>orders</a:t>
            </a:r>
            <a:r>
              <a:rPr lang="en-US" sz="1700" dirty="0" smtClean="0">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7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752012" cy="685800"/>
          </a:xfrm>
        </p:spPr>
        <p:txBody>
          <a:bodyPr>
            <a:normAutofit fontScale="90000"/>
          </a:bodyPr>
          <a:lstStyle/>
          <a:p>
            <a:r>
              <a:rPr lang="en-US" dirty="0" smtClean="0">
                <a:latin typeface="Arial" panose="020B0604020202020204" pitchFamily="34" charset="0"/>
                <a:cs typeface="Arial" panose="020B0604020202020204" pitchFamily="34" charset="0"/>
              </a:rPr>
              <a:t>Key Features to be Explored for Predictive Model</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303212" y="838200"/>
            <a:ext cx="10439400" cy="5638800"/>
          </a:xfrm>
        </p:spPr>
        <p:txBody>
          <a:bodyPr>
            <a:normAutofit fontScale="55000" lnSpcReduction="20000"/>
          </a:bodyPr>
          <a:lstStyle/>
          <a:p>
            <a:pPr marL="560070" indent="-514350">
              <a:buFont typeface="+mj-lt"/>
              <a:buAutoNum type="arabicPeriod"/>
            </a:pPr>
            <a:r>
              <a:rPr lang="en-US" sz="2800" dirty="0">
                <a:latin typeface="Arial" panose="020B0604020202020204" pitchFamily="34" charset="0"/>
                <a:cs typeface="Arial" panose="020B0604020202020204" pitchFamily="34" charset="0"/>
              </a:rPr>
              <a:t>The key variables to explore are the following:</a:t>
            </a:r>
          </a:p>
          <a:p>
            <a:pPr marL="560070" indent="-514350">
              <a:buFont typeface="+mj-lt"/>
              <a:buAutoNum type="arabicPeriod"/>
            </a:pPr>
            <a:r>
              <a:rPr lang="en-US" sz="2800" dirty="0" err="1">
                <a:latin typeface="Arial" panose="020B0604020202020204" pitchFamily="34" charset="0"/>
                <a:cs typeface="Arial" panose="020B0604020202020204" pitchFamily="34" charset="0"/>
              </a:rPr>
              <a:t>dayofweek</a:t>
            </a:r>
            <a:r>
              <a:rPr lang="en-US" sz="2800" dirty="0">
                <a:latin typeface="Arial" panose="020B0604020202020204" pitchFamily="34" charset="0"/>
                <a:cs typeface="Arial" panose="020B0604020202020204" pitchFamily="34" charset="0"/>
              </a:rPr>
              <a:t>: This represents the what hour of the day the order was placed</a:t>
            </a:r>
          </a:p>
          <a:p>
            <a:pPr marL="560070" indent="-514350">
              <a:buFont typeface="+mj-lt"/>
              <a:buAutoNum type="arabicPeriod"/>
            </a:pPr>
            <a:r>
              <a:rPr lang="en-US" sz="2800" dirty="0" err="1">
                <a:latin typeface="Arial" panose="020B0604020202020204" pitchFamily="34" charset="0"/>
                <a:cs typeface="Arial" panose="020B0604020202020204" pitchFamily="34" charset="0"/>
              </a:rPr>
              <a:t>SSC_Code</a:t>
            </a:r>
            <a:r>
              <a:rPr lang="en-US" sz="2800" dirty="0">
                <a:latin typeface="Arial" panose="020B0604020202020204" pitchFamily="34" charset="0"/>
                <a:cs typeface="Arial" panose="020B0604020202020204" pitchFamily="34" charset="0"/>
              </a:rPr>
              <a:t>: This represents if the order is pulled out of existing stock or if it is a custom build order</a:t>
            </a:r>
          </a:p>
          <a:p>
            <a:pPr marL="560070" indent="-514350">
              <a:buFont typeface="+mj-lt"/>
              <a:buAutoNum type="arabicPeriod"/>
            </a:pPr>
            <a:r>
              <a:rPr lang="en-US" sz="2800" dirty="0" err="1">
                <a:latin typeface="Arial" panose="020B0604020202020204" pitchFamily="34" charset="0"/>
                <a:cs typeface="Arial" panose="020B0604020202020204" pitchFamily="34" charset="0"/>
              </a:rPr>
              <a:t>local_ship_code_desc</a:t>
            </a:r>
            <a:r>
              <a:rPr lang="en-US" sz="2800" dirty="0">
                <a:latin typeface="Arial" panose="020B0604020202020204" pitchFamily="34" charset="0"/>
                <a:cs typeface="Arial" panose="020B0604020202020204" pitchFamily="34" charset="0"/>
              </a:rPr>
              <a:t>: This represents the delivery method to the customer (e.g. Next Day, 2nd Day, 3-5 Day standard delivery)</a:t>
            </a:r>
          </a:p>
          <a:p>
            <a:pPr marL="560070" indent="-514350">
              <a:buFont typeface="+mj-lt"/>
              <a:buAutoNum type="arabicPeriod"/>
            </a:pPr>
            <a:r>
              <a:rPr lang="en-US" sz="2800" dirty="0" err="1">
                <a:latin typeface="Arial" panose="020B0604020202020204" pitchFamily="34" charset="0"/>
                <a:cs typeface="Arial" panose="020B0604020202020204" pitchFamily="34" charset="0"/>
              </a:rPr>
              <a:t>order_revenue_amt</a:t>
            </a:r>
            <a:r>
              <a:rPr lang="en-US" sz="2800" dirty="0">
                <a:latin typeface="Arial" panose="020B0604020202020204" pitchFamily="34" charset="0"/>
                <a:cs typeface="Arial" panose="020B0604020202020204" pitchFamily="34" charset="0"/>
              </a:rPr>
              <a:t>: This represents the revenue of the order</a:t>
            </a:r>
          </a:p>
          <a:p>
            <a:pPr marL="560070" indent="-514350">
              <a:buFont typeface="+mj-lt"/>
              <a:buAutoNum type="arabicPeriod"/>
            </a:pPr>
            <a:r>
              <a:rPr lang="en-US" sz="2800" dirty="0" err="1">
                <a:latin typeface="Arial" panose="020B0604020202020204" pitchFamily="34" charset="0"/>
                <a:cs typeface="Arial" panose="020B0604020202020204" pitchFamily="34" charset="0"/>
              </a:rPr>
              <a:t>Build_Facility</a:t>
            </a:r>
            <a:r>
              <a:rPr lang="en-US" sz="2800" dirty="0">
                <a:latin typeface="Arial" panose="020B0604020202020204" pitchFamily="34" charset="0"/>
                <a:cs typeface="Arial" panose="020B0604020202020204" pitchFamily="34" charset="0"/>
              </a:rPr>
              <a:t>: This is the facility that the product will be built in. Will be NULL if the product is stocked off the shelf.</a:t>
            </a:r>
          </a:p>
          <a:p>
            <a:pPr marL="560070" indent="-514350">
              <a:buFont typeface="+mj-lt"/>
              <a:buAutoNum type="arabicPeriod"/>
            </a:pPr>
            <a:r>
              <a:rPr lang="en-US" sz="2800" dirty="0" err="1">
                <a:latin typeface="Arial" panose="020B0604020202020204" pitchFamily="34" charset="0"/>
                <a:cs typeface="Arial" panose="020B0604020202020204" pitchFamily="34" charset="0"/>
              </a:rPr>
              <a:t>Merge_Facility</a:t>
            </a:r>
            <a:r>
              <a:rPr lang="en-US" sz="2800" dirty="0">
                <a:latin typeface="Arial" panose="020B0604020202020204" pitchFamily="34" charset="0"/>
                <a:cs typeface="Arial" panose="020B0604020202020204" pitchFamily="34" charset="0"/>
              </a:rPr>
              <a:t>: Determine the facility location where an order requires to be merged with another product prior to delivery to the customer (if merge is required)</a:t>
            </a:r>
          </a:p>
          <a:p>
            <a:pPr marL="560070" indent="-514350">
              <a:buFont typeface="+mj-lt"/>
              <a:buAutoNum type="arabicPeriod"/>
            </a:pPr>
            <a:r>
              <a:rPr lang="en-US" sz="2800" dirty="0" err="1">
                <a:latin typeface="Arial" panose="020B0604020202020204" pitchFamily="34" charset="0"/>
                <a:cs typeface="Arial" panose="020B0604020202020204" pitchFamily="34" charset="0"/>
              </a:rPr>
              <a:t>Warehousing_Flag</a:t>
            </a:r>
            <a:r>
              <a:rPr lang="en-US" sz="2800" dirty="0">
                <a:latin typeface="Arial" panose="020B0604020202020204" pitchFamily="34" charset="0"/>
                <a:cs typeface="Arial" panose="020B0604020202020204" pitchFamily="34" charset="0"/>
              </a:rPr>
              <a:t>: Determines if a customer requested that we build and warehouse the product prior to delivering it</a:t>
            </a:r>
          </a:p>
          <a:p>
            <a:pPr marL="560070" indent="-514350">
              <a:buFont typeface="+mj-lt"/>
              <a:buAutoNum type="arabicPeriod"/>
            </a:pPr>
            <a:r>
              <a:rPr lang="en-US" sz="2800" dirty="0" err="1">
                <a:latin typeface="Arial" panose="020B0604020202020204" pitchFamily="34" charset="0"/>
                <a:cs typeface="Arial" panose="020B0604020202020204" pitchFamily="34" charset="0"/>
              </a:rPr>
              <a:t>Mfg_Lead_Time</a:t>
            </a:r>
            <a:r>
              <a:rPr lang="en-US" sz="2800" dirty="0">
                <a:latin typeface="Arial" panose="020B0604020202020204" pitchFamily="34" charset="0"/>
                <a:cs typeface="Arial" panose="020B0604020202020204" pitchFamily="34" charset="0"/>
              </a:rPr>
              <a:t>: The amount of time needed in manufacturing based on the part in the order that has the longest lead time</a:t>
            </a:r>
          </a:p>
          <a:p>
            <a:pPr marL="560070" indent="-514350">
              <a:buFont typeface="+mj-lt"/>
              <a:buAutoNum type="arabicPeriod"/>
            </a:pPr>
            <a:r>
              <a:rPr lang="en-US" sz="2800" dirty="0" err="1">
                <a:latin typeface="Arial" panose="020B0604020202020204" pitchFamily="34" charset="0"/>
                <a:cs typeface="Arial" panose="020B0604020202020204" pitchFamily="34" charset="0"/>
              </a:rPr>
              <a:t>Freight_Lead_Time</a:t>
            </a:r>
            <a:r>
              <a:rPr lang="en-US" sz="2800" dirty="0">
                <a:latin typeface="Arial" panose="020B0604020202020204" pitchFamily="34" charset="0"/>
                <a:cs typeface="Arial" panose="020B0604020202020204" pitchFamily="34" charset="0"/>
              </a:rPr>
              <a:t>: The amount of time put aside for the logistics leg of the delivery to the customer</a:t>
            </a:r>
          </a:p>
          <a:p>
            <a:pPr marL="560070" indent="-514350">
              <a:buFont typeface="+mj-lt"/>
              <a:buAutoNum type="arabicPeriod"/>
            </a:pPr>
            <a:r>
              <a:rPr lang="en-US" sz="2800" dirty="0" err="1">
                <a:latin typeface="Arial" panose="020B0604020202020204" pitchFamily="34" charset="0"/>
                <a:cs typeface="Arial" panose="020B0604020202020204" pitchFamily="34" charset="0"/>
              </a:rPr>
              <a:t>Payment_Type</a:t>
            </a:r>
            <a:r>
              <a:rPr lang="en-US" sz="2800" dirty="0">
                <a:latin typeface="Arial" panose="020B0604020202020204" pitchFamily="34" charset="0"/>
                <a:cs typeface="Arial" panose="020B0604020202020204" pitchFamily="34" charset="0"/>
              </a:rPr>
              <a:t>: This represents how the customer will be paying for the order (e.g. credit card </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6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0818812" cy="685800"/>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Day of Week</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150812" y="4648200"/>
            <a:ext cx="10439400" cy="2057400"/>
          </a:xfrm>
        </p:spPr>
        <p:txBody>
          <a:bodyPr>
            <a:normAutofit/>
          </a:bodyPr>
          <a:lstStyle/>
          <a:p>
            <a:r>
              <a:rPr lang="en-US" sz="1400" dirty="0" smtClean="0">
                <a:latin typeface="Arial" panose="020B0604020202020204" pitchFamily="34" charset="0"/>
                <a:cs typeface="Arial" panose="020B0604020202020204" pitchFamily="34" charset="0"/>
              </a:rPr>
              <a:t>Consistent </a:t>
            </a:r>
            <a:r>
              <a:rPr lang="en-US" sz="1400" dirty="0">
                <a:latin typeface="Arial" panose="020B0604020202020204" pitchFamily="34" charset="0"/>
                <a:cs typeface="Arial" panose="020B0604020202020204" pitchFamily="34" charset="0"/>
              </a:rPr>
              <a:t>volume on weekdays with a big drop on weekends (weekends have ~30% of the weekday order volume</a:t>
            </a:r>
            <a:r>
              <a:rPr lang="en-US" sz="1400" dirty="0" smtClean="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Client BTO consistently takes more time (as expected) thank Client BTS from order to delivery; for Client BTO </a:t>
            </a:r>
            <a:r>
              <a:rPr lang="en-US" sz="1400" dirty="0" smtClean="0">
                <a:latin typeface="Arial" panose="020B0604020202020204" pitchFamily="34" charset="0"/>
                <a:cs typeface="Arial" panose="020B0604020202020204" pitchFamily="34" charset="0"/>
              </a:rPr>
              <a:t>Wednesday, Thursday </a:t>
            </a:r>
            <a:r>
              <a:rPr lang="en-US" sz="1400" dirty="0">
                <a:latin typeface="Arial" panose="020B0604020202020204" pitchFamily="34" charset="0"/>
                <a:cs typeface="Arial" panose="020B0604020202020204" pitchFamily="34" charset="0"/>
              </a:rPr>
              <a:t>and Friday has lower median but 3rd quartile similar to other days. Saturday is the exception with lower median and 3rd quartile. Possibly due to having more time to build and stage before </a:t>
            </a:r>
            <a:r>
              <a:rPr lang="en-US" sz="1400" dirty="0" smtClean="0">
                <a:latin typeface="Arial" panose="020B0604020202020204" pitchFamily="34" charset="0"/>
                <a:cs typeface="Arial" panose="020B0604020202020204" pitchFamily="34" charset="0"/>
              </a:rPr>
              <a:t>Monday</a:t>
            </a:r>
          </a:p>
        </p:txBody>
      </p:sp>
      <p:pic>
        <p:nvPicPr>
          <p:cNvPr id="3" name="Picture 2"/>
          <p:cNvPicPr>
            <a:picLocks noChangeAspect="1"/>
          </p:cNvPicPr>
          <p:nvPr/>
        </p:nvPicPr>
        <p:blipFill>
          <a:blip r:embed="rId2"/>
          <a:stretch>
            <a:fillRect/>
          </a:stretch>
        </p:blipFill>
        <p:spPr>
          <a:xfrm>
            <a:off x="342445" y="789761"/>
            <a:ext cx="5281612" cy="3705491"/>
          </a:xfrm>
          <a:prstGeom prst="rect">
            <a:avLst/>
          </a:prstGeom>
        </p:spPr>
      </p:pic>
      <p:pic>
        <p:nvPicPr>
          <p:cNvPr id="4" name="Picture 3"/>
          <p:cNvPicPr>
            <a:picLocks noChangeAspect="1"/>
          </p:cNvPicPr>
          <p:nvPr/>
        </p:nvPicPr>
        <p:blipFill>
          <a:blip r:embed="rId3"/>
          <a:stretch>
            <a:fillRect/>
          </a:stretch>
        </p:blipFill>
        <p:spPr>
          <a:xfrm>
            <a:off x="5661024" y="836027"/>
            <a:ext cx="5644523" cy="3727262"/>
          </a:xfrm>
          <a:prstGeom prst="rect">
            <a:avLst/>
          </a:prstGeom>
        </p:spPr>
      </p:pic>
    </p:spTree>
    <p:extLst>
      <p:ext uri="{BB962C8B-B14F-4D97-AF65-F5344CB8AC3E}">
        <p14:creationId xmlns:p14="http://schemas.microsoft.com/office/powerpoint/2010/main" val="201378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1050"/>
            <a:ext cx="10818812" cy="685800"/>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Suppl</a:t>
            </a:r>
            <a:r>
              <a:rPr lang="en-US" dirty="0" smtClean="0">
                <a:latin typeface="Arial" panose="020B0604020202020204" pitchFamily="34" charset="0"/>
                <a:cs typeface="Arial" panose="020B0604020202020204" pitchFamily="34" charset="0"/>
              </a:rPr>
              <a:t>y Chain Code</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150812" y="4800600"/>
            <a:ext cx="10439400" cy="1905000"/>
          </a:xfrm>
        </p:spPr>
        <p:txBody>
          <a:bodyPr>
            <a:normAutofit/>
          </a:bodyPr>
          <a:lstStyle/>
          <a:p>
            <a:r>
              <a:rPr lang="en-US" sz="1400" dirty="0" smtClean="0">
                <a:latin typeface="Arial" panose="020B0604020202020204" pitchFamily="34" charset="0"/>
                <a:cs typeface="Arial" panose="020B0604020202020204" pitchFamily="34" charset="0"/>
              </a:rPr>
              <a:t>Most orders fall under the BTO supply chain method</a:t>
            </a:r>
          </a:p>
          <a:p>
            <a:r>
              <a:rPr lang="en-US" sz="1400" dirty="0" smtClean="0">
                <a:latin typeface="Arial" panose="020B0604020202020204" pitchFamily="34" charset="0"/>
                <a:cs typeface="Arial" panose="020B0604020202020204" pitchFamily="34" charset="0"/>
              </a:rPr>
              <a:t>BTS </a:t>
            </a:r>
            <a:r>
              <a:rPr lang="en-US" sz="1400" dirty="0">
                <a:latin typeface="Arial" panose="020B0604020202020204" pitchFamily="34" charset="0"/>
                <a:cs typeface="Arial" panose="020B0604020202020204" pitchFamily="34" charset="0"/>
              </a:rPr>
              <a:t>has faster delivery time than BTO as </a:t>
            </a:r>
            <a:r>
              <a:rPr lang="en-US" sz="1400" dirty="0" smtClean="0">
                <a:latin typeface="Arial" panose="020B0604020202020204" pitchFamily="34" charset="0"/>
                <a:cs typeface="Arial" panose="020B0604020202020204" pitchFamily="34" charset="0"/>
              </a:rPr>
              <a:t>expected</a:t>
            </a:r>
          </a:p>
          <a:p>
            <a:endParaRPr lang="en-US" sz="1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8406" y="836027"/>
            <a:ext cx="5631916" cy="3877489"/>
          </a:xfrm>
          <a:prstGeom prst="rect">
            <a:avLst/>
          </a:prstGeom>
        </p:spPr>
      </p:pic>
      <p:pic>
        <p:nvPicPr>
          <p:cNvPr id="5" name="Picture 4"/>
          <p:cNvPicPr>
            <a:picLocks noChangeAspect="1"/>
          </p:cNvPicPr>
          <p:nvPr/>
        </p:nvPicPr>
        <p:blipFill>
          <a:blip r:embed="rId3"/>
          <a:stretch>
            <a:fillRect/>
          </a:stretch>
        </p:blipFill>
        <p:spPr>
          <a:xfrm>
            <a:off x="5708728" y="836027"/>
            <a:ext cx="5613307" cy="3812173"/>
          </a:xfrm>
          <a:prstGeom prst="rect">
            <a:avLst/>
          </a:prstGeom>
        </p:spPr>
      </p:pic>
    </p:spTree>
    <p:extLst>
      <p:ext uri="{BB962C8B-B14F-4D97-AF65-F5344CB8AC3E}">
        <p14:creationId xmlns:p14="http://schemas.microsoft.com/office/powerpoint/2010/main" val="360964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74" y="0"/>
            <a:ext cx="11580812" cy="685800"/>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Delivery Method</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4953000"/>
            <a:ext cx="10439400" cy="1905000"/>
          </a:xfrm>
        </p:spPr>
        <p:txBody>
          <a:bodyPr>
            <a:normAutofit/>
          </a:bodyPr>
          <a:lstStyle/>
          <a:p>
            <a:r>
              <a:rPr lang="en-US" sz="1400" dirty="0">
                <a:latin typeface="Arial" panose="020B0604020202020204" pitchFamily="34" charset="0"/>
                <a:cs typeface="Arial" panose="020B0604020202020204" pitchFamily="34" charset="0"/>
              </a:rPr>
              <a:t>Majority of orders ~63% are through 3-5 days standard ground. 2nd Day and Next Day service round out the top 3 for a combined ~90% of all order deliveries</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Delivery </a:t>
            </a:r>
            <a:r>
              <a:rPr lang="en-US" sz="1400" dirty="0">
                <a:latin typeface="Arial" panose="020B0604020202020204" pitchFamily="34" charset="0"/>
                <a:cs typeface="Arial" panose="020B0604020202020204" pitchFamily="34" charset="0"/>
              </a:rPr>
              <a:t>method </a:t>
            </a:r>
            <a:r>
              <a:rPr lang="en-US" sz="1400" dirty="0" smtClean="0">
                <a:latin typeface="Arial" panose="020B0604020202020204" pitchFamily="34" charset="0"/>
                <a:cs typeface="Arial" panose="020B0604020202020204" pitchFamily="34" charset="0"/>
              </a:rPr>
              <a:t>is interesting since we would have expected </a:t>
            </a:r>
            <a:r>
              <a:rPr lang="en-US" sz="1400" dirty="0">
                <a:latin typeface="Arial" panose="020B0604020202020204" pitchFamily="34" charset="0"/>
                <a:cs typeface="Arial" panose="020B0604020202020204" pitchFamily="34" charset="0"/>
              </a:rPr>
              <a:t>a bigger gap between 3 to 5 days ship method and 2 day ship method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median is lower on 2 day but the 25% to 75% is very similar. Next Day is lower as you would expect. This may be an area to </a:t>
            </a:r>
            <a:r>
              <a:rPr lang="en-US" sz="1400" dirty="0" smtClean="0">
                <a:latin typeface="Arial" panose="020B0604020202020204" pitchFamily="34" charset="0"/>
                <a:cs typeface="Arial" panose="020B0604020202020204" pitchFamily="34" charset="0"/>
              </a:rPr>
              <a:t>explore BTS </a:t>
            </a:r>
            <a:r>
              <a:rPr lang="en-US" sz="1400" dirty="0">
                <a:latin typeface="Arial" panose="020B0604020202020204" pitchFamily="34" charset="0"/>
                <a:cs typeface="Arial" panose="020B0604020202020204" pitchFamily="34" charset="0"/>
              </a:rPr>
              <a:t>has faster delivery time than BTO as </a:t>
            </a:r>
            <a:r>
              <a:rPr lang="en-US" sz="1400" dirty="0" smtClean="0">
                <a:latin typeface="Arial" panose="020B0604020202020204" pitchFamily="34" charset="0"/>
                <a:cs typeface="Arial" panose="020B0604020202020204" pitchFamily="34" charset="0"/>
              </a:rPr>
              <a:t>expected</a:t>
            </a:r>
          </a:p>
          <a:p>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9498" y="876850"/>
            <a:ext cx="5611424" cy="3867150"/>
          </a:xfrm>
          <a:prstGeom prst="rect">
            <a:avLst/>
          </a:prstGeom>
        </p:spPr>
      </p:pic>
      <p:pic>
        <p:nvPicPr>
          <p:cNvPr id="4" name="Picture 3"/>
          <p:cNvPicPr>
            <a:picLocks noChangeAspect="1"/>
          </p:cNvPicPr>
          <p:nvPr/>
        </p:nvPicPr>
        <p:blipFill>
          <a:blip r:embed="rId3"/>
          <a:stretch>
            <a:fillRect/>
          </a:stretch>
        </p:blipFill>
        <p:spPr>
          <a:xfrm>
            <a:off x="5637212" y="788129"/>
            <a:ext cx="6200170" cy="4101193"/>
          </a:xfrm>
          <a:prstGeom prst="rect">
            <a:avLst/>
          </a:prstGeom>
        </p:spPr>
      </p:pic>
    </p:spTree>
    <p:extLst>
      <p:ext uri="{BB962C8B-B14F-4D97-AF65-F5344CB8AC3E}">
        <p14:creationId xmlns:p14="http://schemas.microsoft.com/office/powerpoint/2010/main" val="135278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4"/>
            <a:ext cx="11657012" cy="906443"/>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Revenue per Order</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4953000"/>
            <a:ext cx="10439400" cy="1905000"/>
          </a:xfrm>
        </p:spPr>
        <p:txBody>
          <a:bodyPr>
            <a:normAutofit/>
          </a:bodyPr>
          <a:lstStyle/>
          <a:p>
            <a:r>
              <a:rPr lang="en-US" sz="1400" dirty="0" smtClean="0">
                <a:latin typeface="Arial" panose="020B0604020202020204" pitchFamily="34" charset="0"/>
                <a:cs typeface="Arial" panose="020B0604020202020204" pitchFamily="34" charset="0"/>
              </a:rPr>
              <a:t>As </a:t>
            </a:r>
            <a:r>
              <a:rPr lang="en-US" sz="1400" dirty="0">
                <a:latin typeface="Arial" panose="020B0604020202020204" pitchFamily="34" charset="0"/>
                <a:cs typeface="Arial" panose="020B0604020202020204" pitchFamily="34" charset="0"/>
              </a:rPr>
              <a:t>expected Client BTS has lower business days across price points</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We se a little stronger trend line on BTO when compared to BTS (Business Days to Deliver vs. Revenue per Order</a:t>
            </a:r>
            <a:endParaRPr lang="en-US" sz="1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27012" y="918757"/>
            <a:ext cx="4634493" cy="4034243"/>
          </a:xfrm>
          <a:prstGeom prst="rect">
            <a:avLst/>
          </a:prstGeom>
        </p:spPr>
      </p:pic>
      <p:pic>
        <p:nvPicPr>
          <p:cNvPr id="5" name="Picture 4"/>
          <p:cNvPicPr>
            <a:picLocks noChangeAspect="1"/>
          </p:cNvPicPr>
          <p:nvPr/>
        </p:nvPicPr>
        <p:blipFill>
          <a:blip r:embed="rId3"/>
          <a:stretch>
            <a:fillRect/>
          </a:stretch>
        </p:blipFill>
        <p:spPr>
          <a:xfrm>
            <a:off x="4995798" y="775779"/>
            <a:ext cx="6062662" cy="4254886"/>
          </a:xfrm>
          <a:prstGeom prst="rect">
            <a:avLst/>
          </a:prstGeom>
        </p:spPr>
      </p:pic>
    </p:spTree>
    <p:extLst>
      <p:ext uri="{BB962C8B-B14F-4D97-AF65-F5344CB8AC3E}">
        <p14:creationId xmlns:p14="http://schemas.microsoft.com/office/powerpoint/2010/main" val="172955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2315"/>
            <a:ext cx="11657012" cy="673485"/>
          </a:xfrm>
        </p:spPr>
        <p:txBody>
          <a:bodyPr>
            <a:normAutofit fontScale="90000"/>
          </a:bodyPr>
          <a:lstStyle/>
          <a:p>
            <a:r>
              <a:rPr lang="en-US" dirty="0" smtClean="0">
                <a:latin typeface="Arial" panose="020B0604020202020204" pitchFamily="34" charset="0"/>
                <a:cs typeface="Arial" panose="020B0604020202020204" pitchFamily="34" charset="0"/>
              </a:rPr>
              <a:t>Data Exploration Overview and Insights – Build Facility</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227012" y="5048250"/>
            <a:ext cx="10439400" cy="1809750"/>
          </a:xfrm>
        </p:spPr>
        <p:txBody>
          <a:bodyPr>
            <a:normAutofit/>
          </a:bodyPr>
          <a:lstStyle/>
          <a:p>
            <a:r>
              <a:rPr lang="en-US" sz="1400" dirty="0">
                <a:latin typeface="Arial" panose="020B0604020202020204" pitchFamily="34" charset="0"/>
                <a:cs typeface="Arial" panose="020B0604020202020204" pitchFamily="34" charset="0"/>
              </a:rPr>
              <a:t>3 Build facilities (CCC6, CTY and PTY) have the longest time to </a:t>
            </a:r>
            <a:r>
              <a:rPr lang="en-US" sz="1400" dirty="0" smtClean="0">
                <a:latin typeface="Arial" panose="020B0604020202020204" pitchFamily="34" charset="0"/>
                <a:cs typeface="Arial" panose="020B0604020202020204" pitchFamily="34" charset="0"/>
              </a:rPr>
              <a:t>delivery</a:t>
            </a:r>
          </a:p>
          <a:p>
            <a:r>
              <a:rPr lang="en-US" sz="1400" dirty="0" smtClean="0">
                <a:latin typeface="Arial" panose="020B0604020202020204" pitchFamily="34" charset="0"/>
                <a:cs typeface="Arial" panose="020B0604020202020204" pitchFamily="34" charset="0"/>
              </a:rPr>
              <a:t>This longer delivery time is due to facility location being out of region</a:t>
            </a:r>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208212" y="816429"/>
            <a:ext cx="5992948" cy="4057650"/>
          </a:xfrm>
          <a:prstGeom prst="rect">
            <a:avLst/>
          </a:prstGeom>
        </p:spPr>
      </p:pic>
    </p:spTree>
    <p:extLst>
      <p:ext uri="{BB962C8B-B14F-4D97-AF65-F5344CB8AC3E}">
        <p14:creationId xmlns:p14="http://schemas.microsoft.com/office/powerpoint/2010/main" val="29581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2105</Words>
  <Application>Microsoft Office PowerPoint</Application>
  <PresentationFormat>Custom</PresentationFormat>
  <Paragraphs>119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Franklin Gothic Medium</vt:lpstr>
      <vt:lpstr>Business Contrast 16x9</vt:lpstr>
      <vt:lpstr>Delivery Date Prediction </vt:lpstr>
      <vt:lpstr>Project Overview </vt:lpstr>
      <vt:lpstr>Key Metrics for Success</vt:lpstr>
      <vt:lpstr>Key Features to be Explored for Predictive Model</vt:lpstr>
      <vt:lpstr>Data Exploration Overview and Insights – Day of Week</vt:lpstr>
      <vt:lpstr>Data Exploration Overview and Insights – Supply Chain Code</vt:lpstr>
      <vt:lpstr>Data Exploration Overview and Insights – Delivery Method</vt:lpstr>
      <vt:lpstr>Data Exploration Overview and Insights – Revenue per Order</vt:lpstr>
      <vt:lpstr>Data Exploration Overview and Insights – Build Facility</vt:lpstr>
      <vt:lpstr>Data Exploration Overview and Insights – Merge Facility</vt:lpstr>
      <vt:lpstr>Data Exploration Overview and Insights – Warehousing</vt:lpstr>
      <vt:lpstr>Data Exploration Overview and Insights – Lead Time</vt:lpstr>
      <vt:lpstr>Data Exploration Overview and Insights – Payment Type</vt:lpstr>
      <vt:lpstr>Feature Correlation – Numerical Features</vt:lpstr>
      <vt:lpstr>Analysis of Variance for Categorical Features</vt:lpstr>
      <vt:lpstr>Model Feature Selection </vt:lpstr>
      <vt:lpstr>Model Selection </vt:lpstr>
      <vt:lpstr>GBM Model Tuning </vt:lpstr>
      <vt:lpstr>Final Results Compared to Current Performance</vt:lpstr>
      <vt:lpstr>Project Summary &amp; Next Steps</vt:lpstr>
      <vt:lpstr>Appendix</vt:lpstr>
      <vt:lpstr>Cluster Analysis</vt:lpstr>
      <vt:lpstr>Cluster Analysis</vt:lpstr>
      <vt:lpstr>Cluster Analysis</vt:lpstr>
      <vt:lpstr>Other Features that were Explored for Predictive Model</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No Restrictions</cp:keywords>
  <cp:lastModifiedBy/>
  <cp:revision>1</cp:revision>
  <dcterms:created xsi:type="dcterms:W3CDTF">2016-08-14T15:35:33Z</dcterms:created>
  <dcterms:modified xsi:type="dcterms:W3CDTF">2016-08-14T16:46:21Z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y fmtid="{D5CDD505-2E9C-101B-9397-08002B2CF9AE}" pid="3" name="TitusGUID">
    <vt:lpwstr>23778caa-d529-468e-96bf-50f4cb2ab9a7</vt:lpwstr>
  </property>
  <property fmtid="{D5CDD505-2E9C-101B-9397-08002B2CF9AE}" pid="4" name="DellClassification">
    <vt:lpwstr>No Restrictions</vt:lpwstr>
  </property>
  <property fmtid="{D5CDD505-2E9C-101B-9397-08002B2CF9AE}" pid="5" name="DellSubLabels">
    <vt:lpwstr/>
  </property>
</Properties>
</file>