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9" r:id="rId1"/>
  </p:sldMasterIdLst>
  <p:notesMasterIdLst>
    <p:notesMasterId r:id="rId43"/>
  </p:notesMasterIdLst>
  <p:handoutMasterIdLst>
    <p:handoutMasterId r:id="rId44"/>
  </p:handoutMasterIdLst>
  <p:sldIdLst>
    <p:sldId id="263" r:id="rId2"/>
    <p:sldId id="732" r:id="rId3"/>
    <p:sldId id="793" r:id="rId4"/>
    <p:sldId id="794" r:id="rId5"/>
    <p:sldId id="795" r:id="rId6"/>
    <p:sldId id="796" r:id="rId7"/>
    <p:sldId id="798" r:id="rId8"/>
    <p:sldId id="797" r:id="rId9"/>
    <p:sldId id="800" r:id="rId10"/>
    <p:sldId id="801" r:id="rId11"/>
    <p:sldId id="804" r:id="rId12"/>
    <p:sldId id="802" r:id="rId13"/>
    <p:sldId id="819" r:id="rId14"/>
    <p:sldId id="803" r:id="rId15"/>
    <p:sldId id="805" r:id="rId16"/>
    <p:sldId id="806" r:id="rId17"/>
    <p:sldId id="807" r:id="rId18"/>
    <p:sldId id="808" r:id="rId19"/>
    <p:sldId id="809" r:id="rId20"/>
    <p:sldId id="811" r:id="rId21"/>
    <p:sldId id="771" r:id="rId22"/>
    <p:sldId id="816" r:id="rId23"/>
    <p:sldId id="815" r:id="rId24"/>
    <p:sldId id="817" r:id="rId25"/>
    <p:sldId id="814" r:id="rId26"/>
    <p:sldId id="821" r:id="rId27"/>
    <p:sldId id="820" r:id="rId28"/>
    <p:sldId id="818" r:id="rId29"/>
    <p:sldId id="823" r:id="rId30"/>
    <p:sldId id="824" r:id="rId31"/>
    <p:sldId id="825" r:id="rId32"/>
    <p:sldId id="827" r:id="rId33"/>
    <p:sldId id="826" r:id="rId34"/>
    <p:sldId id="828" r:id="rId35"/>
    <p:sldId id="829" r:id="rId36"/>
    <p:sldId id="832" r:id="rId37"/>
    <p:sldId id="830" r:id="rId38"/>
    <p:sldId id="831" r:id="rId39"/>
    <p:sldId id="751" r:id="rId40"/>
    <p:sldId id="721" r:id="rId41"/>
    <p:sldId id="756" r:id="rId42"/>
  </p:sldIdLst>
  <p:sldSz cx="9144000" cy="6858000" type="screen4x3"/>
  <p:notesSz cx="7315200" cy="9601200"/>
  <p:embeddedFontLst>
    <p:embeddedFont>
      <p:font typeface="Calibri" panose="020F0502020204030204" pitchFamily="34" charset="0"/>
      <p:regular r:id="rId45"/>
      <p:bold r:id="rId46"/>
      <p:italic r:id="rId47"/>
      <p:boldItalic r:id="rId48"/>
    </p:embeddedFont>
    <p:embeddedFont>
      <p:font typeface="Marlett" pitchFamily="2" charset="2"/>
      <p:regular r:id="rId49"/>
    </p:embeddedFont>
  </p:embeddedFontLst>
  <p:defaultTextStyle>
    <a:defPPr>
      <a:defRPr lang="en-CA"/>
    </a:defPPr>
    <a:lvl1pPr algn="l" rtl="0" eaLnBrk="0" fontAlgn="base" hangingPunct="0"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7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F5D5"/>
    <a:srgbClr val="FFEEB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75" autoAdjust="0"/>
    <p:restoredTop sz="84753" autoAdjust="0"/>
  </p:normalViewPr>
  <p:slideViewPr>
    <p:cSldViewPr showGuides="1">
      <p:cViewPr varScale="1">
        <p:scale>
          <a:sx n="61" d="100"/>
          <a:sy n="61" d="100"/>
        </p:scale>
        <p:origin x="1254" y="90"/>
      </p:cViewPr>
      <p:guideLst>
        <p:guide orient="horz" pos="347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1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4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044" tIns="48522" rIns="97044" bIns="48522" numCol="1" anchor="t" anchorCtr="0" compatLnSpc="1">
            <a:prstTxWarp prst="textNoShape">
              <a:avLst/>
            </a:prstTxWarp>
          </a:bodyPr>
          <a:lstStyle>
            <a:lvl1pPr defTabSz="969963">
              <a:spcBef>
                <a:spcPct val="0"/>
              </a:spcBef>
              <a:defRPr sz="1200" b="1">
                <a:latin typeface="Arial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044" tIns="48522" rIns="97044" bIns="48522" numCol="1" anchor="t" anchorCtr="0" compatLnSpc="1">
            <a:prstTxWarp prst="textNoShape">
              <a:avLst/>
            </a:prstTxWarp>
          </a:bodyPr>
          <a:lstStyle>
            <a:lvl1pPr algn="r" defTabSz="969963">
              <a:spcBef>
                <a:spcPct val="0"/>
              </a:spcBef>
              <a:defRPr sz="1200" b="1">
                <a:latin typeface="Arial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044" tIns="48522" rIns="97044" bIns="48522" numCol="1" anchor="b" anchorCtr="0" compatLnSpc="1">
            <a:prstTxWarp prst="textNoShape">
              <a:avLst/>
            </a:prstTxWarp>
          </a:bodyPr>
          <a:lstStyle>
            <a:lvl1pPr defTabSz="969963">
              <a:spcBef>
                <a:spcPct val="0"/>
              </a:spcBef>
              <a:defRPr sz="1200" b="1">
                <a:latin typeface="Arial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044" tIns="48522" rIns="97044" bIns="48522" numCol="1" anchor="b" anchorCtr="0" compatLnSpc="1">
            <a:prstTxWarp prst="textNoShape">
              <a:avLst/>
            </a:prstTxWarp>
          </a:bodyPr>
          <a:lstStyle>
            <a:lvl1pPr algn="r" defTabSz="969963">
              <a:spcBef>
                <a:spcPct val="0"/>
              </a:spcBef>
              <a:defRPr sz="1200" b="1">
                <a:latin typeface="Arial" charset="0"/>
              </a:defRPr>
            </a:lvl1pPr>
          </a:lstStyle>
          <a:p>
            <a:pPr>
              <a:defRPr/>
            </a:pPr>
            <a:fld id="{EE8EDD31-8419-4C39-9362-0608293AF366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34154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400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>
            <a:lvl1pPr defTabSz="952500">
              <a:spcBef>
                <a:spcPct val="0"/>
              </a:spcBef>
              <a:defRPr sz="1200" b="1">
                <a:latin typeface="Arial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06863" y="0"/>
            <a:ext cx="32226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>
            <a:lvl1pPr algn="r" defTabSz="952500">
              <a:spcBef>
                <a:spcPct val="0"/>
              </a:spcBef>
              <a:defRPr sz="1200" b="1">
                <a:latin typeface="Arial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73175" y="701675"/>
            <a:ext cx="4781550" cy="3586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6788" y="4598988"/>
            <a:ext cx="5394325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400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35" tIns="47617" rIns="95235" bIns="47617" numCol="1" anchor="b" anchorCtr="0" compatLnSpc="1">
            <a:prstTxWarp prst="textNoShape">
              <a:avLst/>
            </a:prstTxWarp>
          </a:bodyPr>
          <a:lstStyle>
            <a:lvl1pPr defTabSz="952500">
              <a:spcBef>
                <a:spcPct val="0"/>
              </a:spcBef>
              <a:defRPr sz="1200" b="1">
                <a:latin typeface="Arial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06863" y="9121775"/>
            <a:ext cx="32226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35" tIns="47617" rIns="95235" bIns="47617" numCol="1" anchor="b" anchorCtr="0" compatLnSpc="1">
            <a:prstTxWarp prst="textNoShape">
              <a:avLst/>
            </a:prstTxWarp>
          </a:bodyPr>
          <a:lstStyle>
            <a:lvl1pPr algn="r" defTabSz="952500">
              <a:spcBef>
                <a:spcPct val="0"/>
              </a:spcBef>
              <a:defRPr sz="1200" b="1">
                <a:latin typeface="Arial" charset="0"/>
              </a:defRPr>
            </a:lvl1pPr>
          </a:lstStyle>
          <a:p>
            <a:pPr>
              <a:defRPr/>
            </a:pPr>
            <a:fld id="{4E51D395-92A9-4C3B-A5CD-2D93298FDA2F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77817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250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5250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25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25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25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25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25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25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25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64F2A33-D012-4112-8C84-B5B1439C6D45}" type="slidenum">
              <a:rPr lang="en-CA" altLang="en-US" sz="1200" smtClean="0"/>
              <a:pPr/>
              <a:t>1</a:t>
            </a:fld>
            <a:endParaRPr lang="en-CA" alt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Things to try: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In </a:t>
            </a:r>
            <a:r>
              <a:rPr lang="en-US" dirty="0" err="1"/>
              <a:t>pinger</a:t>
            </a:r>
            <a:r>
              <a:rPr lang="en-US" dirty="0"/>
              <a:t> ‘gotPong3’ transition: remove or remove trigger</a:t>
            </a:r>
          </a:p>
          <a:p>
            <a:pPr marL="628650" lvl="1" indent="-171450"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 ‘unexpected message’ pong at </a:t>
            </a:r>
            <a:r>
              <a:rPr lang="en-US" dirty="0" err="1">
                <a:sym typeface="Wingdings" panose="05000000000000000000" pitchFamily="2" charset="2"/>
              </a:rPr>
              <a:t>playP</a:t>
            </a:r>
            <a:r>
              <a:rPr lang="en-US" dirty="0">
                <a:sym typeface="Wingdings" panose="05000000000000000000" pitchFamily="2" charset="2"/>
              </a:rPr>
              <a:t> of </a:t>
            </a:r>
            <a:r>
              <a:rPr lang="en-US" dirty="0" err="1">
                <a:sym typeface="Wingdings" panose="05000000000000000000" pitchFamily="2" charset="2"/>
              </a:rPr>
              <a:t>pinger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51D395-92A9-4C3B-A5CD-2D93298FDA2F}" type="slidenum">
              <a:rPr lang="en-CA" smtClean="0"/>
              <a:pPr>
                <a:defRPr/>
              </a:pPr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88263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Q: what needs to change?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51D395-92A9-4C3B-A5CD-2D93298FDA2F}" type="slidenum">
              <a:rPr lang="en-CA" smtClean="0"/>
              <a:pPr>
                <a:defRPr/>
              </a:pPr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363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Diamond is called ‘choice point’ (different shape in animation of web interface)</a:t>
            </a:r>
          </a:p>
          <a:p>
            <a:pPr marL="171450" indent="-171450">
              <a:buFontTx/>
              <a:buChar char="-"/>
            </a:pPr>
            <a:r>
              <a:rPr lang="en-US" dirty="0"/>
              <a:t>How to fix/complete transitions?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51D395-92A9-4C3B-A5CD-2D93298FDA2F}" type="slidenum">
              <a:rPr lang="en-CA" smtClean="0"/>
              <a:pPr>
                <a:defRPr/>
              </a:pPr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38567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51D395-92A9-4C3B-A5CD-2D93298FDA2F}" type="slidenum">
              <a:rPr lang="en-CA" smtClean="0"/>
              <a:pPr>
                <a:defRPr/>
              </a:pPr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97301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Things to try: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In initial transition, </a:t>
            </a:r>
            <a:r>
              <a:rPr lang="en-US" dirty="0" err="1"/>
              <a:t>pinger</a:t>
            </a:r>
            <a:r>
              <a:rPr lang="en-US" dirty="0"/>
              <a:t> sends 2 ping messages</a:t>
            </a:r>
          </a:p>
          <a:p>
            <a:pPr marL="628650" lvl="1" indent="-171450"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 ‘unexpected message’ pong at </a:t>
            </a:r>
            <a:r>
              <a:rPr lang="en-US" dirty="0" err="1">
                <a:sym typeface="Wingdings" panose="05000000000000000000" pitchFamily="2" charset="2"/>
              </a:rPr>
              <a:t>playP</a:t>
            </a:r>
            <a:r>
              <a:rPr lang="en-US" dirty="0">
                <a:sym typeface="Wingdings" panose="05000000000000000000" pitchFamily="2" charset="2"/>
              </a:rPr>
              <a:t> of </a:t>
            </a:r>
            <a:r>
              <a:rPr lang="en-US" dirty="0" err="1">
                <a:sym typeface="Wingdings" panose="05000000000000000000" pitchFamily="2" charset="2"/>
              </a:rPr>
              <a:t>pinger</a:t>
            </a:r>
            <a:r>
              <a:rPr lang="en-US" dirty="0">
                <a:sym typeface="Wingdings" panose="05000000000000000000" pitchFamily="2" charset="2"/>
              </a:rPr>
              <a:t> while in state ‘Done’ (fix: add transition to Done)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51D395-92A9-4C3B-A5CD-2D93298FDA2F}" type="slidenum">
              <a:rPr lang="en-CA" smtClean="0"/>
              <a:pPr>
                <a:defRPr/>
              </a:pPr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45386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51D395-92A9-4C3B-A5CD-2D93298FDA2F}" type="slidenum">
              <a:rPr lang="en-CA" smtClean="0"/>
              <a:pPr>
                <a:defRPr/>
              </a:pPr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86913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51D395-92A9-4C3B-A5CD-2D93298FDA2F}" type="slidenum">
              <a:rPr lang="en-CA" smtClean="0"/>
              <a:pPr>
                <a:defRPr/>
              </a:pPr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44295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51D395-92A9-4C3B-A5CD-2D93298FDA2F}" type="slidenum">
              <a:rPr lang="en-CA" smtClean="0"/>
              <a:pPr>
                <a:defRPr/>
              </a:pPr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07286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@startuml</a:t>
            </a:r>
          </a:p>
          <a:p>
            <a:r>
              <a:rPr lang="en-US" dirty="0"/>
              <a:t>participant “Juergen and Karim" as JK</a:t>
            </a:r>
          </a:p>
          <a:p>
            <a:r>
              <a:rPr lang="en-US" dirty="0"/>
              <a:t>participant "You" as you</a:t>
            </a:r>
          </a:p>
          <a:p>
            <a:r>
              <a:rPr lang="en-US" dirty="0"/>
              <a:t>JK -&gt; you: Thank you</a:t>
            </a:r>
          </a:p>
          <a:p>
            <a:r>
              <a:rPr lang="en-US" dirty="0"/>
              <a:t>loop forever</a:t>
            </a:r>
          </a:p>
          <a:p>
            <a:r>
              <a:rPr lang="en-US" dirty="0"/>
              <a:t>  alt </a:t>
            </a:r>
          </a:p>
          <a:p>
            <a:r>
              <a:rPr lang="en-US" dirty="0"/>
              <a:t>     you -&gt; JK: Question</a:t>
            </a:r>
          </a:p>
          <a:p>
            <a:r>
              <a:rPr lang="en-US" dirty="0"/>
              <a:t>     JK -&gt; you: Answer</a:t>
            </a:r>
          </a:p>
          <a:p>
            <a:r>
              <a:rPr lang="en-US" dirty="0"/>
              <a:t>  else </a:t>
            </a:r>
          </a:p>
          <a:p>
            <a:r>
              <a:rPr lang="en-US" dirty="0"/>
              <a:t>     you -&gt; JK: Comment</a:t>
            </a:r>
          </a:p>
          <a:p>
            <a:r>
              <a:rPr lang="en-US" dirty="0"/>
              <a:t>     JK-&gt; you: Response</a:t>
            </a:r>
          </a:p>
          <a:p>
            <a:r>
              <a:rPr lang="en-US" dirty="0"/>
              <a:t>  end</a:t>
            </a:r>
          </a:p>
          <a:p>
            <a:r>
              <a:rPr lang="en-US" dirty="0"/>
              <a:t>end</a:t>
            </a:r>
          </a:p>
          <a:p>
            <a:r>
              <a:rPr lang="en-US" dirty="0"/>
              <a:t>@enduml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51D395-92A9-4C3B-A5CD-2D93298FDA2F}" type="slidenum">
              <a:rPr lang="en-CA" smtClean="0"/>
              <a:pPr>
                <a:defRPr/>
              </a:pPr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5279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structure w/ class diagram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51D395-92A9-4C3B-A5CD-2D93298FDA2F}" type="slidenum">
              <a:rPr lang="en-CA" smtClean="0"/>
              <a:pPr>
                <a:defRPr/>
              </a:pPr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3370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structure &amp; </a:t>
            </a:r>
            <a:r>
              <a:rPr lang="en-US" dirty="0" err="1"/>
              <a:t>behaviour</a:t>
            </a:r>
            <a:r>
              <a:rPr lang="en-US" dirty="0"/>
              <a:t> 1</a:t>
            </a:r>
          </a:p>
          <a:p>
            <a:pPr marL="171450" indent="-171450">
              <a:buFontTx/>
              <a:buChar char="-"/>
            </a:pPr>
            <a:r>
              <a:rPr lang="en-US" dirty="0"/>
              <a:t>Qs: What is </a:t>
            </a:r>
            <a:r>
              <a:rPr lang="en-US" dirty="0" err="1"/>
              <a:t>PlayProt</a:t>
            </a:r>
            <a:r>
              <a:rPr lang="en-US" dirty="0"/>
              <a:t>? What does ‘~’ mean in ‘</a:t>
            </a:r>
            <a:r>
              <a:rPr lang="en-US" dirty="0" err="1"/>
              <a:t>playP</a:t>
            </a:r>
            <a:r>
              <a:rPr lang="en-US" dirty="0"/>
              <a:t>~’ in ‘</a:t>
            </a:r>
            <a:r>
              <a:rPr lang="en-US" dirty="0" err="1"/>
              <a:t>Ponger</a:t>
            </a:r>
            <a:r>
              <a:rPr lang="en-US" dirty="0"/>
              <a:t>’?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51D395-92A9-4C3B-A5CD-2D93298FDA2F}" type="slidenum">
              <a:rPr lang="en-CA" smtClean="0"/>
              <a:pPr>
                <a:defRPr/>
              </a:pPr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8962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Structure &amp; </a:t>
            </a:r>
            <a:r>
              <a:rPr lang="en-US" dirty="0" err="1"/>
              <a:t>behaviour</a:t>
            </a:r>
            <a:r>
              <a:rPr lang="en-US" dirty="0"/>
              <a:t> 2: protocols </a:t>
            </a:r>
          </a:p>
          <a:p>
            <a:pPr marL="171450" indent="-171450">
              <a:buFontTx/>
              <a:buChar char="-"/>
            </a:pPr>
            <a:r>
              <a:rPr lang="en-US" dirty="0"/>
              <a:t>Qs: Is there actually a connection between ‘Pinger’ and ‘</a:t>
            </a:r>
            <a:r>
              <a:rPr lang="en-US" dirty="0" err="1"/>
              <a:t>Ponger</a:t>
            </a:r>
            <a:r>
              <a:rPr lang="en-US" dirty="0"/>
              <a:t>’?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51D395-92A9-4C3B-A5CD-2D93298FDA2F}" type="slidenum">
              <a:rPr lang="en-CA" smtClean="0"/>
              <a:pPr>
                <a:defRPr/>
              </a:pPr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986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Structure and </a:t>
            </a:r>
            <a:r>
              <a:rPr lang="en-US" dirty="0" err="1"/>
              <a:t>behaviour</a:t>
            </a:r>
            <a:r>
              <a:rPr lang="en-US" dirty="0"/>
              <a:t> 3: Composite structure diagrams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51D395-92A9-4C3B-A5CD-2D93298FDA2F}" type="slidenum">
              <a:rPr lang="en-CA" smtClean="0"/>
              <a:pPr>
                <a:defRPr/>
              </a:pPr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1434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Structure w/ composite structure diagram</a:t>
            </a:r>
          </a:p>
          <a:p>
            <a:pPr marL="171450" indent="-171450">
              <a:buFontTx/>
              <a:buChar char="-"/>
            </a:pPr>
            <a:r>
              <a:rPr lang="en-US" dirty="0"/>
              <a:t>Difference b/w class diagram and composite structure diagram?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51D395-92A9-4C3B-A5CD-2D93298FDA2F}" type="slidenum">
              <a:rPr lang="en-CA" smtClean="0"/>
              <a:pPr>
                <a:defRPr/>
              </a:pPr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5544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Things to try: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Remove initial ‘ping’ message </a:t>
            </a:r>
            <a:r>
              <a:rPr lang="en-US" dirty="0">
                <a:sym typeface="Wingdings" panose="05000000000000000000" pitchFamily="2" charset="2"/>
              </a:rPr>
              <a:t> deadlock</a:t>
            </a:r>
          </a:p>
          <a:p>
            <a:pPr marL="628650" lvl="1" indent="-171450"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Add timer to </a:t>
            </a:r>
            <a:r>
              <a:rPr lang="en-US" dirty="0" err="1">
                <a:sym typeface="Wingdings" panose="05000000000000000000" pitchFamily="2" charset="2"/>
              </a:rPr>
              <a:t>Ponger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51D395-92A9-4C3B-A5CD-2D93298FDA2F}" type="slidenum">
              <a:rPr lang="en-CA" smtClean="0"/>
              <a:pPr>
                <a:defRPr/>
              </a:pPr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7953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Q: what needs to change?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51D395-92A9-4C3B-A5CD-2D93298FDA2F}" type="slidenum">
              <a:rPr lang="en-CA" smtClean="0"/>
              <a:pPr>
                <a:defRPr/>
              </a:pPr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61810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51D395-92A9-4C3B-A5CD-2D93298FDA2F}" type="slidenum">
              <a:rPr lang="en-CA" smtClean="0"/>
              <a:pPr>
                <a:defRPr/>
              </a:pPr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1705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MBSD for Reactive Systems</a:t>
            </a: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Tutorial at FDL'21, Sept 8, 2021</a:t>
            </a:r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C9D8A1-737D-48C5-8EE9-43DF360AFA68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0626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MBSD for Reactive Systems</a:t>
            </a: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Tutorial at FDL'21, Sept 8, 2021</a:t>
            </a:r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22A3AB-18A3-4CF7-A768-8A3E0764782C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0301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0025" y="341313"/>
            <a:ext cx="1979613" cy="21161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3" y="341313"/>
            <a:ext cx="5789612" cy="2116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MBSD for Reactive Systems</a:t>
            </a: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Tutorial at FDL'21, Sept 8, 2021</a:t>
            </a:r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08F7C0-59A7-4461-B4E0-3B5BD4BD9209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2467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341313"/>
            <a:ext cx="7772400" cy="5143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8013" y="1085850"/>
            <a:ext cx="3884612" cy="137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5025" y="1085850"/>
            <a:ext cx="3884613" cy="60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5025" y="1847850"/>
            <a:ext cx="3884613" cy="60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MBSD for Reactive Systems</a:t>
            </a:r>
            <a:endParaRPr lang="en-CA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Tutorial at FDL'21, Sept 8, 2021</a:t>
            </a:r>
            <a:endParaRPr lang="en-CA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ACA132-7AD1-4239-841F-0D8432697E6D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4502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/>
              <a:t>MBSD for Reactive Systems</a:t>
            </a:r>
            <a:endParaRPr lang="en-CA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/>
              <a:t>Tutorial at FDL'21, Sept 8, 2021</a:t>
            </a:r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4B94EBE-4A2E-4B47-8DC6-2DB72A5774F7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9035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MBSD for Reactive Systems</a:t>
            </a: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Tutorial at FDL'21, Sept 8, 2021</a:t>
            </a:r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6604E6-F9C6-4E73-8307-56142457F82C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2307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013" y="1085850"/>
            <a:ext cx="3884612" cy="137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085850"/>
            <a:ext cx="3884613" cy="137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MBSD for Reactive Systems</a:t>
            </a:r>
            <a:endParaRPr lang="en-CA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Tutorial at FDL'21, Sept 8, 2021</a:t>
            </a:r>
            <a:endParaRPr lang="en-C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80825D-2E7D-47EB-8B30-AADAD508EBF0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5207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MBSD for Reactive Systems</a:t>
            </a:r>
            <a:endParaRPr lang="en-CA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Tutorial at FDL'21, Sept 8, 2021</a:t>
            </a:r>
            <a:endParaRPr lang="en-CA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BD831F-5102-477C-852E-9729E9087B50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3879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MBSD for Reactive Systems</a:t>
            </a:r>
            <a:endParaRPr lang="en-CA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Tutorial at FDL'21, Sept 8, 2021</a:t>
            </a:r>
            <a:endParaRPr lang="en-CA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0E749A-145D-41B2-80DF-F01BA5833532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2227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MBSD for Reactive Systems</a:t>
            </a:r>
            <a:endParaRPr lang="en-CA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Tutorial at FDL'21, Sept 8, 2021</a:t>
            </a:r>
            <a:endParaRPr lang="en-CA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639590-9E74-41A8-8699-CDB0EBF84994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4766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MBSD for Reactive Systems</a:t>
            </a:r>
            <a:endParaRPr lang="en-CA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Tutorial at FDL'21, Sept 8, 2021</a:t>
            </a:r>
            <a:endParaRPr lang="en-C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2E5B4A-ECA6-49A5-A54C-9A7E82DF60CB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1020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MBSD for Reactive Systems</a:t>
            </a:r>
            <a:endParaRPr lang="en-CA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Tutorial at FDL'21, Sept 8, 2021</a:t>
            </a:r>
            <a:endParaRPr lang="en-C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ED82A-0C38-4D2A-A68C-229A677B647D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1036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8013" y="341313"/>
            <a:ext cx="777240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8013" y="1085850"/>
            <a:ext cx="792162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text styles</a:t>
            </a:r>
          </a:p>
          <a:p>
            <a:pPr lvl="1"/>
            <a:r>
              <a:rPr lang="en-CA" altLang="en-US"/>
              <a:t>Second level</a:t>
            </a:r>
          </a:p>
          <a:p>
            <a:pPr lvl="2"/>
            <a:r>
              <a:rPr lang="en-CA" altLang="en-US"/>
              <a:t>Third level</a:t>
            </a:r>
          </a:p>
          <a:p>
            <a:pPr lvl="3"/>
            <a:r>
              <a:rPr lang="en-CA" altLang="en-US"/>
              <a:t> Fourth level</a:t>
            </a:r>
          </a:p>
          <a:p>
            <a:pPr lvl="4"/>
            <a:r>
              <a:rPr lang="en-CA" altLang="en-US"/>
              <a:t>Fifth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140200" y="6453188"/>
            <a:ext cx="280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MBSD for Reactive Systems</a:t>
            </a:r>
            <a:endParaRPr lang="en-CA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-96838" y="6457950"/>
            <a:ext cx="3551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Tutorial at FDL'21, Sept 8, 2021</a:t>
            </a:r>
            <a:endParaRPr lang="en-CA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24800" y="6457950"/>
            <a:ext cx="93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6F288F9-E2B1-4C32-8D1E-927F9C0E714D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Font typeface="Symbol" pitchFamily="18" charset="2"/>
        <a:buChar char="°"/>
        <a:defRPr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Font typeface="Marlett" pitchFamily="2" charset="2"/>
        <a:buChar char="q"/>
        <a:defRPr sz="16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Font typeface="Symbol" pitchFamily="18" charset="2"/>
        <a:buChar char="×"/>
        <a:defRPr sz="14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Font typeface="Symbol" pitchFamily="18" charset="2"/>
        <a:buChar char="×"/>
        <a:defRPr sz="14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Font typeface="Symbol" pitchFamily="18" charset="2"/>
        <a:buChar char="×"/>
        <a:defRPr sz="14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Font typeface="Symbol" pitchFamily="18" charset="2"/>
        <a:buChar char="×"/>
        <a:defRPr sz="14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Font typeface="Symbol" pitchFamily="18" charset="2"/>
        <a:buChar char="×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kjahed.github.io/FDL2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6.png"/><Relationship Id="rId3" Type="http://schemas.openxmlformats.org/officeDocument/2006/relationships/image" Target="../media/image18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20.png"/><Relationship Id="rId5" Type="http://schemas.openxmlformats.org/officeDocument/2006/relationships/image" Target="../media/image11.png"/><Relationship Id="rId10" Type="http://schemas.openxmlformats.org/officeDocument/2006/relationships/image" Target="../media/image10.png"/><Relationship Id="rId4" Type="http://schemas.openxmlformats.org/officeDocument/2006/relationships/image" Target="../media/image19.png"/><Relationship Id="rId9" Type="http://schemas.openxmlformats.org/officeDocument/2006/relationships/image" Target="../media/image15.png"/><Relationship Id="rId1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31.png"/><Relationship Id="rId3" Type="http://schemas.openxmlformats.org/officeDocument/2006/relationships/image" Target="../media/image15.png"/><Relationship Id="rId7" Type="http://schemas.openxmlformats.org/officeDocument/2006/relationships/image" Target="../media/image14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21.png"/><Relationship Id="rId5" Type="http://schemas.openxmlformats.org/officeDocument/2006/relationships/image" Target="../media/image19.png"/><Relationship Id="rId15" Type="http://schemas.openxmlformats.org/officeDocument/2006/relationships/image" Target="../media/image32.png"/><Relationship Id="rId10" Type="http://schemas.openxmlformats.org/officeDocument/2006/relationships/image" Target="../media/image20.png"/><Relationship Id="rId4" Type="http://schemas.openxmlformats.org/officeDocument/2006/relationships/image" Target="../media/image18.png"/><Relationship Id="rId9" Type="http://schemas.openxmlformats.org/officeDocument/2006/relationships/image" Target="../media/image13.png"/><Relationship Id="rId1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tpoet.jahed.ca/" TargetMode="External"/><Relationship Id="rId2" Type="http://schemas.openxmlformats.org/officeDocument/2006/relationships/hyperlink" Target="https://kjahed.github.io/FDL21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svg"/><Relationship Id="rId4" Type="http://schemas.openxmlformats.org/officeDocument/2006/relationships/image" Target="../media/image4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53.png"/><Relationship Id="rId7" Type="http://schemas.openxmlformats.org/officeDocument/2006/relationships/image" Target="../media/image52.sv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svg"/><Relationship Id="rId4" Type="http://schemas.openxmlformats.org/officeDocument/2006/relationships/image" Target="../media/image49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49.png"/><Relationship Id="rId7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4" Type="http://schemas.openxmlformats.org/officeDocument/2006/relationships/image" Target="../media/image50.sv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queensu.ca/~dingel/cisc836_W21" TargetMode="External"/><Relationship Id="rId2" Type="http://schemas.openxmlformats.org/officeDocument/2006/relationships/hyperlink" Target="https://kjahed.github.io/FDL21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6.png"/><Relationship Id="rId4" Type="http://schemas.openxmlformats.org/officeDocument/2006/relationships/image" Target="../media/image17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7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10" Type="http://schemas.openxmlformats.org/officeDocument/2006/relationships/image" Target="../media/image18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8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13.png"/><Relationship Id="rId5" Type="http://schemas.openxmlformats.org/officeDocument/2006/relationships/image" Target="../media/image20.png"/><Relationship Id="rId10" Type="http://schemas.openxmlformats.org/officeDocument/2006/relationships/image" Target="../media/image16.png"/><Relationship Id="rId4" Type="http://schemas.openxmlformats.org/officeDocument/2006/relationships/image" Target="../media/image1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lnSpc>
                <a:spcPct val="110000"/>
              </a:lnSpc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lnSpc>
                <a:spcPct val="110000"/>
              </a:lnSpc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lnSpc>
                <a:spcPct val="110000"/>
              </a:lnSpc>
              <a:buFont typeface="Symbol" pitchFamily="18" charset="2"/>
              <a:buChar char="°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lnSpc>
                <a:spcPct val="110000"/>
              </a:lnSpc>
              <a:buFont typeface="Marlett" pitchFamily="2" charset="2"/>
              <a:buChar char="q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lnSpc>
                <a:spcPct val="110000"/>
              </a:lnSpc>
              <a:buFont typeface="Symbol" pitchFamily="18" charset="2"/>
              <a:buChar char="×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×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×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×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×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buFontTx/>
              <a:buNone/>
            </a:pPr>
            <a:r>
              <a:rPr lang="en-US" altLang="en-US" sz="1200">
                <a:latin typeface="Calibri" pitchFamily="34" charset="0"/>
              </a:rPr>
              <a:t>MBSD for Reactive Systems</a:t>
            </a:r>
            <a:endParaRPr lang="en-CA" altLang="en-US" sz="1200">
              <a:latin typeface="Calibri" pitchFamily="34" charset="0"/>
            </a:endParaRPr>
          </a:p>
        </p:txBody>
      </p:sp>
      <p:sp>
        <p:nvSpPr>
          <p:cNvPr id="205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110000"/>
              </a:lnSpc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lnSpc>
                <a:spcPct val="110000"/>
              </a:lnSpc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lnSpc>
                <a:spcPct val="110000"/>
              </a:lnSpc>
              <a:buFont typeface="Symbol" pitchFamily="18" charset="2"/>
              <a:buChar char="°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lnSpc>
                <a:spcPct val="110000"/>
              </a:lnSpc>
              <a:buFont typeface="Marlett" pitchFamily="2" charset="2"/>
              <a:buChar char="q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lnSpc>
                <a:spcPct val="110000"/>
              </a:lnSpc>
              <a:buFont typeface="Symbol" pitchFamily="18" charset="2"/>
              <a:buChar char="×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×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×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×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×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buFontTx/>
              <a:buNone/>
            </a:pPr>
            <a:r>
              <a:rPr lang="en-US" altLang="en-US" sz="1200">
                <a:latin typeface="Calibri" pitchFamily="34" charset="0"/>
              </a:rPr>
              <a:t>Tutorial at FDL'21, Sept 8, 2021</a:t>
            </a:r>
            <a:endParaRPr lang="en-CA" altLang="en-US" sz="1200">
              <a:latin typeface="Calibri" pitchFamily="34" charset="0"/>
            </a:endParaRPr>
          </a:p>
        </p:txBody>
      </p:sp>
      <p:sp>
        <p:nvSpPr>
          <p:cNvPr id="20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110000"/>
              </a:lnSpc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lnSpc>
                <a:spcPct val="110000"/>
              </a:lnSpc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lnSpc>
                <a:spcPct val="110000"/>
              </a:lnSpc>
              <a:buFont typeface="Symbol" pitchFamily="18" charset="2"/>
              <a:buChar char="°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lnSpc>
                <a:spcPct val="110000"/>
              </a:lnSpc>
              <a:buFont typeface="Marlett" pitchFamily="2" charset="2"/>
              <a:buChar char="q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lnSpc>
                <a:spcPct val="110000"/>
              </a:lnSpc>
              <a:buFont typeface="Symbol" pitchFamily="18" charset="2"/>
              <a:buChar char="×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×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×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×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×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buFontTx/>
              <a:buNone/>
            </a:pPr>
            <a:fld id="{2DB933C2-D89D-41C0-A872-48304220543E}" type="slidenum">
              <a:rPr lang="en-CA" altLang="en-US" sz="1200" smtClean="0">
                <a:latin typeface="Calibri" pitchFamily="34" charset="0"/>
              </a:rPr>
              <a:pPr>
                <a:lnSpc>
                  <a:spcPct val="100000"/>
                </a:lnSpc>
                <a:buFontTx/>
                <a:buNone/>
              </a:pPr>
              <a:t>1</a:t>
            </a:fld>
            <a:endParaRPr lang="en-CA" altLang="en-US" sz="1200">
              <a:latin typeface="Calibri" pitchFamily="34" charset="0"/>
            </a:endParaRPr>
          </a:p>
        </p:txBody>
      </p:sp>
      <p:sp>
        <p:nvSpPr>
          <p:cNvPr id="2053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031" y="1340768"/>
            <a:ext cx="7775401" cy="1143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Tutorial:</a:t>
            </a:r>
            <a:br>
              <a:rPr lang="en-US" alt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Model-based Software Development for Sequential, Concurrent, Distributed, and Containerized Reactive Systems</a:t>
            </a: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CA" altLang="en-US" sz="3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CA" altLang="en-US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4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altLang="en-US"/>
              <a:t> </a:t>
            </a:r>
          </a:p>
          <a:p>
            <a:pPr lvl="1"/>
            <a:endParaRPr lang="en-CA" altLang="en-US"/>
          </a:p>
        </p:txBody>
      </p:sp>
      <p:sp>
        <p:nvSpPr>
          <p:cNvPr id="2055" name="Text Box 6"/>
          <p:cNvSpPr txBox="1">
            <a:spLocks noChangeArrowheads="1"/>
          </p:cNvSpPr>
          <p:nvPr/>
        </p:nvSpPr>
        <p:spPr bwMode="auto">
          <a:xfrm>
            <a:off x="3872333" y="4509120"/>
            <a:ext cx="1361976" cy="926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lnSpc>
                <a:spcPct val="110000"/>
              </a:lnSpc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lnSpc>
                <a:spcPct val="110000"/>
              </a:lnSpc>
              <a:buFont typeface="Symbol" pitchFamily="18" charset="2"/>
              <a:buChar char="°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lnSpc>
                <a:spcPct val="110000"/>
              </a:lnSpc>
              <a:buFont typeface="Marlett" pitchFamily="2" charset="2"/>
              <a:buChar char="q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lnSpc>
                <a:spcPct val="110000"/>
              </a:lnSpc>
              <a:buFont typeface="Symbol" pitchFamily="18" charset="2"/>
              <a:buChar char="×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×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×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×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×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CA" altLang="en-US" sz="2000" b="1" dirty="0">
                <a:solidFill>
                  <a:schemeClr val="accent2"/>
                </a:solidFill>
                <a:latin typeface="Calibri" pitchFamily="34" charset="0"/>
              </a:rPr>
              <a:t> FDL’21</a:t>
            </a:r>
          </a:p>
          <a:p>
            <a:pPr algn="ctr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CA" altLang="en-US" sz="1800" b="1" dirty="0">
                <a:solidFill>
                  <a:schemeClr val="accent2"/>
                </a:solidFill>
                <a:latin typeface="Calibri" pitchFamily="34" charset="0"/>
              </a:rPr>
              <a:t>Sept 8, 2021</a:t>
            </a:r>
          </a:p>
        </p:txBody>
      </p:sp>
      <p:sp>
        <p:nvSpPr>
          <p:cNvPr id="2056" name="Text Box 9"/>
          <p:cNvSpPr txBox="1">
            <a:spLocks noChangeArrowheads="1"/>
          </p:cNvSpPr>
          <p:nvPr/>
        </p:nvSpPr>
        <p:spPr bwMode="auto">
          <a:xfrm>
            <a:off x="2267744" y="2942854"/>
            <a:ext cx="4697546" cy="907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110000"/>
              </a:lnSpc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lnSpc>
                <a:spcPct val="110000"/>
              </a:lnSpc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lnSpc>
                <a:spcPct val="110000"/>
              </a:lnSpc>
              <a:buFont typeface="Symbol" pitchFamily="18" charset="2"/>
              <a:buChar char="°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lnSpc>
                <a:spcPct val="110000"/>
              </a:lnSpc>
              <a:buFont typeface="Marlett" pitchFamily="2" charset="2"/>
              <a:buChar char="q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lnSpc>
                <a:spcPct val="110000"/>
              </a:lnSpc>
              <a:buFont typeface="Symbol" pitchFamily="18" charset="2"/>
              <a:buChar char="×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×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×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×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×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en-US" dirty="0">
                <a:latin typeface="Calibri" pitchFamily="34" charset="0"/>
              </a:rPr>
              <a:t>Juergen Dingel (Queen’s U., Canada)</a:t>
            </a:r>
          </a:p>
          <a:p>
            <a:pPr algn="ctr">
              <a:lnSpc>
                <a:spcPct val="100000"/>
              </a:lnSpc>
              <a:buFontTx/>
              <a:buNone/>
            </a:pPr>
            <a:r>
              <a:rPr lang="en-US" altLang="en-US" dirty="0">
                <a:latin typeface="Calibri" pitchFamily="34" charset="0"/>
              </a:rPr>
              <a:t>Karim </a:t>
            </a:r>
            <a:r>
              <a:rPr lang="en-US" altLang="en-US" dirty="0" err="1">
                <a:latin typeface="Calibri" pitchFamily="34" charset="0"/>
              </a:rPr>
              <a:t>Jahed</a:t>
            </a:r>
            <a:r>
              <a:rPr lang="en-US" altLang="en-US" dirty="0">
                <a:latin typeface="Calibri" pitchFamily="34" charset="0"/>
              </a:rPr>
              <a:t> (Queen’s U., Canada)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50224" y="5661248"/>
            <a:ext cx="2967479" cy="664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</a:rPr>
              <a:t>All material available at</a:t>
            </a:r>
          </a:p>
          <a:p>
            <a:pPr algn="ctr"/>
            <a:r>
              <a:rPr lang="en-US" sz="1600" dirty="0">
                <a:hlinkClick r:id="rId3"/>
              </a:rPr>
              <a:t>https://kjahed.github.io/FDL21</a:t>
            </a:r>
            <a:endParaRPr lang="en-US" sz="1600" dirty="0">
              <a:latin typeface="Calibri" panose="020F0502020204030204" pitchFamily="34" charset="0"/>
            </a:endParaRPr>
          </a:p>
        </p:txBody>
      </p:sp>
      <p:sp>
        <p:nvSpPr>
          <p:cNvPr id="3" name="AutoShape 4" descr="Resultado de imagen para queensu.c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Resultado de imagen para queensu.c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BCA3C2D-43D9-4435-9BB3-DBD946C6F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971800"/>
            <a:ext cx="1406525" cy="1731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A person smiling for the camera&#10;&#10;Description automatically generated with low confidence">
            <a:extLst>
              <a:ext uri="{FF2B5EF4-FFF2-40B4-BE49-F238E27FC236}">
                <a16:creationId xmlns:a16="http://schemas.microsoft.com/office/drawing/2014/main" id="{ACBC1148-CEC7-4738-85EC-3076B1C149D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939" y="2971800"/>
            <a:ext cx="1406525" cy="173925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15C71-B633-4078-9951-5B3C7BFE8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UML-RT: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E65CE-E0AD-42D3-9B29-31E479D8C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Commercial</a:t>
            </a:r>
          </a:p>
          <a:p>
            <a:pPr lvl="1"/>
            <a:r>
              <a:rPr lang="en-US" dirty="0"/>
              <a:t>IBM RSARTE</a:t>
            </a:r>
          </a:p>
          <a:p>
            <a:pPr lvl="1"/>
            <a:r>
              <a:rPr lang="en-US" dirty="0"/>
              <a:t>HCL </a:t>
            </a:r>
            <a:r>
              <a:rPr lang="en-US" dirty="0" err="1"/>
              <a:t>Rtist</a:t>
            </a:r>
            <a:endParaRPr lang="en-US" dirty="0"/>
          </a:p>
          <a:p>
            <a:pPr lvl="1"/>
            <a:r>
              <a:rPr lang="en-US" dirty="0"/>
              <a:t>Protos </a:t>
            </a:r>
            <a:r>
              <a:rPr lang="en-US" dirty="0" err="1"/>
              <a:t>eTrice</a:t>
            </a:r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Open source</a:t>
            </a:r>
          </a:p>
          <a:p>
            <a:pPr lvl="1"/>
            <a:r>
              <a:rPr lang="en-US" dirty="0"/>
              <a:t>Eclipse Papyrus-RT</a:t>
            </a:r>
          </a:p>
          <a:p>
            <a:r>
              <a:rPr lang="en-US" dirty="0">
                <a:solidFill>
                  <a:srgbClr val="C00000"/>
                </a:solidFill>
              </a:rPr>
              <a:t>Web interface</a:t>
            </a:r>
          </a:p>
          <a:p>
            <a:pPr lvl="1"/>
            <a:r>
              <a:rPr lang="en-US" dirty="0"/>
              <a:t>Research prototype (language servers, containerization,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0CD73-9C5F-4776-AAF4-0219122FA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MBSD for Reactive Systems</a:t>
            </a:r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9B58A-D0A5-4615-9FE8-0C80103B7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Tutorial at FDL'21, Sept 8, 2021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5C616-AB66-420F-B20F-315C92789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B94EBE-4A2E-4B47-8DC6-2DB72A5774F7}" type="slidenum">
              <a:rPr lang="en-CA" smtClean="0"/>
              <a:pPr>
                <a:defRPr/>
              </a:pPr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5014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3B53A-BA65-4DE0-B146-75E78953B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RSARTE Demo: Forever </a:t>
            </a:r>
            <a:r>
              <a:rPr lang="en-US" dirty="0" err="1"/>
              <a:t>PingPong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900DA-191F-40ED-8B02-748ACD3D7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4941168"/>
            <a:ext cx="7921625" cy="1371600"/>
          </a:xfrm>
        </p:spPr>
        <p:txBody>
          <a:bodyPr/>
          <a:lstStyle/>
          <a:p>
            <a:r>
              <a:rPr lang="en-US" sz="2000" dirty="0">
                <a:solidFill>
                  <a:srgbClr val="C00000"/>
                </a:solidFill>
              </a:rPr>
              <a:t>Showing: </a:t>
            </a:r>
            <a:r>
              <a:rPr lang="en-US" sz="2000" dirty="0"/>
              <a:t>editing, building, executing</a:t>
            </a:r>
          </a:p>
          <a:p>
            <a:r>
              <a:rPr lang="en-US" sz="2000" dirty="0">
                <a:solidFill>
                  <a:srgbClr val="C00000"/>
                </a:solidFill>
              </a:rPr>
              <a:t>Variations</a:t>
            </a:r>
          </a:p>
          <a:p>
            <a:pPr lvl="1"/>
            <a:r>
              <a:rPr lang="en-US" sz="1800" dirty="0"/>
              <a:t>In Pinger: No initial ‘ping’ message</a:t>
            </a:r>
          </a:p>
          <a:p>
            <a:pPr lvl="1"/>
            <a:r>
              <a:rPr lang="en-US" sz="1800" dirty="0"/>
              <a:t>In </a:t>
            </a:r>
            <a:r>
              <a:rPr lang="en-US" sz="1800" dirty="0" err="1"/>
              <a:t>Ponger</a:t>
            </a:r>
            <a:r>
              <a:rPr lang="en-US" sz="1800" dirty="0"/>
              <a:t>: ‘pong’ sent 1 second after receipt of ‘ping’</a:t>
            </a:r>
          </a:p>
          <a:p>
            <a:pPr lvl="1"/>
            <a:endParaRPr 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510A6-099D-4918-810A-F543F4954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MBSD for Reactive Systems</a:t>
            </a:r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4C523-9FAF-43D2-A233-387EF9DC8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Tutorial at FDL'21, Sept 8, 2021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CBDDD-2A5A-4141-B5D8-BECFEEB82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B94EBE-4A2E-4B47-8DC6-2DB72A5774F7}" type="slidenum">
              <a:rPr lang="en-CA" smtClean="0"/>
              <a:pPr>
                <a:defRPr/>
              </a:pPr>
              <a:t>11</a:t>
            </a:fld>
            <a:endParaRPr lang="en-CA"/>
          </a:p>
        </p:txBody>
      </p:sp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CCEEAB0E-4F7E-4E32-8D3D-A635DF898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980728"/>
            <a:ext cx="4022916" cy="38971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34078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DE5E6-4854-480E-9881-D1D153E59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UML-RT: Key Takeaways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E4D16-58A3-4FBB-ADC5-2B953E6EC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085850"/>
            <a:ext cx="6479589" cy="13716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Key principles</a:t>
            </a:r>
          </a:p>
          <a:p>
            <a:pPr lvl="1"/>
            <a:r>
              <a:rPr lang="en-US" dirty="0"/>
              <a:t>Encapsulation, interfaces, specialization (subclassing)</a:t>
            </a:r>
          </a:p>
          <a:p>
            <a:pPr lvl="1"/>
            <a:r>
              <a:rPr lang="en-US" dirty="0"/>
              <a:t>Interaction via message-passing (no shared data)</a:t>
            </a:r>
          </a:p>
          <a:p>
            <a:pPr lvl="1"/>
            <a:r>
              <a:rPr lang="en-US" dirty="0"/>
              <a:t>Event-driven execution </a:t>
            </a:r>
          </a:p>
          <a:p>
            <a:pPr lvl="1"/>
            <a:r>
              <a:rPr lang="en-US" dirty="0"/>
              <a:t>Resources managed by runtime system (RTS)</a:t>
            </a:r>
          </a:p>
          <a:p>
            <a:pPr lvl="2"/>
            <a:r>
              <a:rPr lang="en-US" dirty="0"/>
              <a:t>Message passing, logging, capsule instantiation timers, …</a:t>
            </a:r>
          </a:p>
          <a:p>
            <a:pPr lvl="1"/>
            <a:r>
              <a:rPr lang="en-US" dirty="0"/>
              <a:t>Graphical modeling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405AD-F347-4916-98DD-6BB7B3EB8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MBSD for Reactive Systems</a:t>
            </a:r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3BE16-3B3F-48C5-BE41-BF7A49106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Tutorial at FDL'21, Sept 8, 2021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6C91F-1257-4AF4-A4A7-5AA3E88F7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B94EBE-4A2E-4B47-8DC6-2DB72A5774F7}" type="slidenum">
              <a:rPr lang="en-CA" smtClean="0"/>
              <a:pPr>
                <a:defRPr/>
              </a:pPr>
              <a:t>12</a:t>
            </a:fld>
            <a:endParaRPr lang="en-CA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495408C-D056-4525-A11B-299FEA1B0E0D}"/>
              </a:ext>
            </a:extLst>
          </p:cNvPr>
          <p:cNvGrpSpPr/>
          <p:nvPr/>
        </p:nvGrpSpPr>
        <p:grpSpPr>
          <a:xfrm>
            <a:off x="6839076" y="1556792"/>
            <a:ext cx="2125412" cy="2880320"/>
            <a:chOff x="5777546" y="3789040"/>
            <a:chExt cx="2125412" cy="288032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933F20B-EEF4-466B-8BFD-5ADE9AEA58F2}"/>
                </a:ext>
              </a:extLst>
            </p:cNvPr>
            <p:cNvSpPr txBox="1"/>
            <p:nvPr/>
          </p:nvSpPr>
          <p:spPr>
            <a:xfrm>
              <a:off x="5868144" y="4542713"/>
              <a:ext cx="1915909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C00000"/>
                  </a:solidFill>
                  <a:latin typeface="Calibri" panose="020F0502020204030204" pitchFamily="34" charset="0"/>
                </a:rPr>
                <a:t> </a:t>
              </a:r>
            </a:p>
            <a:p>
              <a:pPr algn="ctr"/>
              <a:r>
                <a:rPr lang="en-US" sz="2000" b="1" dirty="0">
                  <a:solidFill>
                    <a:srgbClr val="C00000"/>
                  </a:solidFill>
                  <a:latin typeface="Calibri" panose="020F0502020204030204" pitchFamily="34" charset="0"/>
                </a:rPr>
                <a:t>                              </a:t>
              </a:r>
            </a:p>
            <a:p>
              <a:pPr algn="ctr"/>
              <a:endParaRPr lang="en-US"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" name="Right Arrow 19">
              <a:extLst>
                <a:ext uri="{FF2B5EF4-FFF2-40B4-BE49-F238E27FC236}">
                  <a16:creationId xmlns:a16="http://schemas.microsoft.com/office/drawing/2014/main" id="{2517E02D-D456-44DE-B753-36DFEBC79DC9}"/>
                </a:ext>
              </a:extLst>
            </p:cNvPr>
            <p:cNvSpPr/>
            <p:nvPr/>
          </p:nvSpPr>
          <p:spPr bwMode="auto">
            <a:xfrm rot="5400000">
              <a:off x="6516910" y="5878978"/>
              <a:ext cx="618368" cy="242316"/>
            </a:xfrm>
            <a:prstGeom prst="rightArrow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" name="Right Arrow 21">
              <a:extLst>
                <a:ext uri="{FF2B5EF4-FFF2-40B4-BE49-F238E27FC236}">
                  <a16:creationId xmlns:a16="http://schemas.microsoft.com/office/drawing/2014/main" id="{4B0427A4-6C6F-4F1A-B5A6-E7DF2198D57E}"/>
                </a:ext>
              </a:extLst>
            </p:cNvPr>
            <p:cNvSpPr/>
            <p:nvPr/>
          </p:nvSpPr>
          <p:spPr bwMode="auto">
            <a:xfrm rot="5400000">
              <a:off x="5965838" y="4112371"/>
              <a:ext cx="618368" cy="242316"/>
            </a:xfrm>
            <a:prstGeom prst="rightArrow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" name="Right Arrow 22">
              <a:extLst>
                <a:ext uri="{FF2B5EF4-FFF2-40B4-BE49-F238E27FC236}">
                  <a16:creationId xmlns:a16="http://schemas.microsoft.com/office/drawing/2014/main" id="{E59779F1-7AD1-4D2A-B5B7-102AF94E6E0D}"/>
                </a:ext>
              </a:extLst>
            </p:cNvPr>
            <p:cNvSpPr/>
            <p:nvPr/>
          </p:nvSpPr>
          <p:spPr bwMode="auto">
            <a:xfrm rot="5400000">
              <a:off x="7117966" y="4112371"/>
              <a:ext cx="618368" cy="242316"/>
            </a:xfrm>
            <a:prstGeom prst="rightArrow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01786F7-9AC0-4412-955C-FCDEC99B63DA}"/>
                </a:ext>
              </a:extLst>
            </p:cNvPr>
            <p:cNvSpPr txBox="1"/>
            <p:nvPr/>
          </p:nvSpPr>
          <p:spPr>
            <a:xfrm>
              <a:off x="6513904" y="4017839"/>
              <a:ext cx="8095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Arial" charset="0"/>
                </a:rPr>
                <a:t>inputs</a:t>
              </a:r>
            </a:p>
          </p:txBody>
        </p:sp>
        <p:pic>
          <p:nvPicPr>
            <p:cNvPr id="12" name="Picture 5">
              <a:extLst>
                <a:ext uri="{FF2B5EF4-FFF2-40B4-BE49-F238E27FC236}">
                  <a16:creationId xmlns:a16="http://schemas.microsoft.com/office/drawing/2014/main" id="{95DD1284-51C8-4FF0-986E-93688C0186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3864" y="4611283"/>
              <a:ext cx="1317105" cy="1001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BE487DD-8924-40B9-B811-21D1999BDFCA}"/>
                </a:ext>
              </a:extLst>
            </p:cNvPr>
            <p:cNvSpPr txBox="1"/>
            <p:nvPr/>
          </p:nvSpPr>
          <p:spPr>
            <a:xfrm>
              <a:off x="7020272" y="5727564"/>
              <a:ext cx="476412" cy="9417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Calibri" panose="020F0502020204030204" pitchFamily="34" charset="0"/>
                </a:rPr>
                <a:t>out2</a:t>
              </a:r>
            </a:p>
            <a:p>
              <a:r>
                <a:rPr lang="en-US" sz="1200" dirty="0">
                  <a:solidFill>
                    <a:srgbClr val="000000"/>
                  </a:solidFill>
                  <a:latin typeface="Calibri" panose="020F0502020204030204" pitchFamily="34" charset="0"/>
                </a:rPr>
                <a:t>out1</a:t>
              </a:r>
            </a:p>
            <a:p>
              <a:r>
                <a:rPr lang="en-US" sz="1200" dirty="0">
                  <a:solidFill>
                    <a:srgbClr val="000000"/>
                  </a:solidFill>
                  <a:latin typeface="Calibri" panose="020F0502020204030204" pitchFamily="34" charset="0"/>
                </a:rPr>
                <a:t>out2</a:t>
              </a:r>
            </a:p>
            <a:p>
              <a:r>
                <a:rPr lang="en-US" sz="1200" dirty="0">
                  <a:solidFill>
                    <a:srgbClr val="000000"/>
                  </a:solidFill>
                  <a:latin typeface="Calibri" panose="020F0502020204030204" pitchFamily="34" charset="0"/>
                </a:rPr>
                <a:t>…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5D4A6BC-364E-4987-BC98-98A390C537D0}"/>
                </a:ext>
              </a:extLst>
            </p:cNvPr>
            <p:cNvSpPr txBox="1"/>
            <p:nvPr/>
          </p:nvSpPr>
          <p:spPr>
            <a:xfrm>
              <a:off x="7524328" y="3789040"/>
              <a:ext cx="378630" cy="7201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Calibri" panose="020F0502020204030204" pitchFamily="34" charset="0"/>
                </a:rPr>
                <a:t>in2</a:t>
              </a:r>
            </a:p>
            <a:p>
              <a:r>
                <a:rPr lang="en-US" sz="1200" dirty="0">
                  <a:solidFill>
                    <a:srgbClr val="000000"/>
                  </a:solidFill>
                  <a:latin typeface="Calibri" panose="020F0502020204030204" pitchFamily="34" charset="0"/>
                </a:rPr>
                <a:t>in2</a:t>
              </a:r>
            </a:p>
            <a:p>
              <a:r>
                <a:rPr lang="en-US" sz="1200" dirty="0">
                  <a:solidFill>
                    <a:srgbClr val="000000"/>
                  </a:solidFill>
                  <a:latin typeface="Calibri" panose="020F0502020204030204" pitchFamily="34" charset="0"/>
                </a:rPr>
                <a:t>…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A8B5D27-B532-41E1-BFB2-FB0A9B7B6127}"/>
                </a:ext>
              </a:extLst>
            </p:cNvPr>
            <p:cNvSpPr txBox="1"/>
            <p:nvPr/>
          </p:nvSpPr>
          <p:spPr>
            <a:xfrm>
              <a:off x="5777546" y="3789040"/>
              <a:ext cx="378630" cy="7201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Calibri" panose="020F0502020204030204" pitchFamily="34" charset="0"/>
                </a:rPr>
                <a:t>in1</a:t>
              </a:r>
            </a:p>
            <a:p>
              <a:r>
                <a:rPr lang="en-US" sz="1200" dirty="0">
                  <a:solidFill>
                    <a:srgbClr val="000000"/>
                  </a:solidFill>
                  <a:latin typeface="Calibri" panose="020F0502020204030204" pitchFamily="34" charset="0"/>
                </a:rPr>
                <a:t>in1</a:t>
              </a:r>
            </a:p>
            <a:p>
              <a:r>
                <a:rPr lang="en-US" sz="1200" dirty="0">
                  <a:solidFill>
                    <a:srgbClr val="000000"/>
                  </a:solidFill>
                  <a:latin typeface="Calibri" panose="020F0502020204030204" pitchFamily="34" charset="0"/>
                </a:rPr>
                <a:t>…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BA2FB14-85BC-4297-9538-1A8CDE3ACF1A}"/>
              </a:ext>
            </a:extLst>
          </p:cNvPr>
          <p:cNvSpPr txBox="1"/>
          <p:nvPr/>
        </p:nvSpPr>
        <p:spPr>
          <a:xfrm>
            <a:off x="6822838" y="3594502"/>
            <a:ext cx="934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out</a:t>
            </a:r>
            <a:r>
              <a:rPr lang="en-US" sz="1600" dirty="0">
                <a:solidFill>
                  <a:srgbClr val="C00000"/>
                </a:solidFill>
                <a:latin typeface="Arial" charset="0"/>
              </a:rPr>
              <a:t>puts</a:t>
            </a:r>
          </a:p>
        </p:txBody>
      </p:sp>
    </p:spTree>
    <p:extLst>
      <p:ext uri="{BB962C8B-B14F-4D97-AF65-F5344CB8AC3E}">
        <p14:creationId xmlns:p14="http://schemas.microsoft.com/office/powerpoint/2010/main" val="2294787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DE5E6-4854-480E-9881-D1D153E59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UML-RT: Key Takeaways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E4D16-58A3-4FBB-ADC5-2B953E6EC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085850"/>
            <a:ext cx="5472608" cy="13716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Compared to UML (e.g., IBM Rhapsody) 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No orthogonal regions </a:t>
            </a:r>
            <a:r>
              <a:rPr lang="en-US" dirty="0"/>
              <a:t>(and states) in state machines</a:t>
            </a:r>
          </a:p>
          <a:p>
            <a:pPr lvl="1"/>
            <a:r>
              <a:rPr lang="en-US" dirty="0"/>
              <a:t>Connectors</a:t>
            </a:r>
          </a:p>
          <a:p>
            <a:pPr lvl="2"/>
            <a:r>
              <a:rPr lang="en-US" dirty="0"/>
              <a:t>binary</a:t>
            </a:r>
          </a:p>
          <a:p>
            <a:pPr lvl="2"/>
            <a:r>
              <a:rPr lang="en-US" dirty="0"/>
              <a:t>end ports always have matching types </a:t>
            </a:r>
          </a:p>
          <a:p>
            <a:pPr lvl="2"/>
            <a:r>
              <a:rPr lang="en-US" dirty="0"/>
              <a:t>“enable communication” [UML Spec]</a:t>
            </a:r>
          </a:p>
          <a:p>
            <a:pPr lvl="3"/>
            <a:r>
              <a:rPr lang="en-US" dirty="0">
                <a:solidFill>
                  <a:schemeClr val="accent2"/>
                </a:solidFill>
              </a:rPr>
              <a:t>Now: </a:t>
            </a:r>
            <a:r>
              <a:rPr lang="en-US" dirty="0"/>
              <a:t>message passing b/w single thread</a:t>
            </a:r>
          </a:p>
          <a:p>
            <a:pPr lvl="3"/>
            <a:r>
              <a:rPr lang="en-US" dirty="0">
                <a:solidFill>
                  <a:schemeClr val="accent2"/>
                </a:solidFill>
              </a:rPr>
              <a:t>Later: </a:t>
            </a:r>
            <a:r>
              <a:rPr lang="en-US" dirty="0"/>
              <a:t>message passing b/w multiple threads, processes, containers, or nodes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405AD-F347-4916-98DD-6BB7B3EB8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MBSD for Reactive Systems</a:t>
            </a:r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3BE16-3B3F-48C5-BE41-BF7A49106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Tutorial at FDL'21, Sept 8, 2021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6C91F-1257-4AF4-A4A7-5AA3E88F7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B94EBE-4A2E-4B47-8DC6-2DB72A5774F7}" type="slidenum">
              <a:rPr lang="en-CA" smtClean="0"/>
              <a:pPr>
                <a:defRPr/>
              </a:pPr>
              <a:t>13</a:t>
            </a:fld>
            <a:endParaRPr lang="en-CA"/>
          </a:p>
        </p:txBody>
      </p:sp>
      <p:pic>
        <p:nvPicPr>
          <p:cNvPr id="20" name="Picture 19" descr="Diagram&#10;&#10;Description automatically generated">
            <a:extLst>
              <a:ext uri="{FF2B5EF4-FFF2-40B4-BE49-F238E27FC236}">
                <a16:creationId xmlns:a16="http://schemas.microsoft.com/office/drawing/2014/main" id="{0507C692-9304-476C-A48F-4A5B4D57B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969" y="1280948"/>
            <a:ext cx="3029372" cy="2353003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754A0C1-568B-40AD-ABCC-3E31F8F57B6A}"/>
              </a:ext>
            </a:extLst>
          </p:cNvPr>
          <p:cNvCxnSpPr/>
          <p:nvPr/>
        </p:nvCxnSpPr>
        <p:spPr bwMode="auto">
          <a:xfrm flipH="1" flipV="1">
            <a:off x="5652120" y="1196752"/>
            <a:ext cx="3312368" cy="2437199"/>
          </a:xfrm>
          <a:prstGeom prst="line">
            <a:avLst/>
          </a:prstGeom>
          <a:noFill/>
          <a:ln w="412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84AC724-0C10-4CC8-A312-AA813B38A52C}"/>
              </a:ext>
            </a:extLst>
          </p:cNvPr>
          <p:cNvCxnSpPr/>
          <p:nvPr/>
        </p:nvCxnSpPr>
        <p:spPr bwMode="auto">
          <a:xfrm flipV="1">
            <a:off x="5652120" y="1196752"/>
            <a:ext cx="3312368" cy="2437199"/>
          </a:xfrm>
          <a:prstGeom prst="line">
            <a:avLst/>
          </a:prstGeom>
          <a:noFill/>
          <a:ln w="412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5037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9BCD5-3A58-437B-BF03-5BF94FE73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 3xPingPong (1)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D787B-D7F9-4368-8362-114711774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MBSD for Reactive Systems</a:t>
            </a:r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322FE-2CD1-489F-83CA-5A0309234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Tutorial at FDL'21, Sept 8, 2021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C5570-AB6E-404B-9404-A90CDDA2F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B94EBE-4A2E-4B47-8DC6-2DB72A5774F7}" type="slidenum">
              <a:rPr lang="en-CA" smtClean="0"/>
              <a:pPr>
                <a:defRPr/>
              </a:pPr>
              <a:t>14</a:t>
            </a:fld>
            <a:endParaRPr lang="en-CA"/>
          </a:p>
        </p:txBody>
      </p:sp>
      <p:sp>
        <p:nvSpPr>
          <p:cNvPr id="7" name="AutoShape 2" descr="blob:null/1bbeaef4-8360-4d20-89a9-1044c706c1d2">
            <a:extLst>
              <a:ext uri="{FF2B5EF4-FFF2-40B4-BE49-F238E27FC236}">
                <a16:creationId xmlns:a16="http://schemas.microsoft.com/office/drawing/2014/main" id="{FC0E7C4D-AFB2-4BD8-8D1A-E216A65F9E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blob:null/1bbeaef4-8360-4d20-89a9-1044c706c1d2">
            <a:extLst>
              <a:ext uri="{FF2B5EF4-FFF2-40B4-BE49-F238E27FC236}">
                <a16:creationId xmlns:a16="http://schemas.microsoft.com/office/drawing/2014/main" id="{308EA5C8-3F44-405F-9D74-B3840AC64C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blob:null/1bbeaef4-8360-4d20-89a9-1044c706c1d2">
            <a:extLst>
              <a:ext uri="{FF2B5EF4-FFF2-40B4-BE49-F238E27FC236}">
                <a16:creationId xmlns:a16="http://schemas.microsoft.com/office/drawing/2014/main" id="{591D4CCD-26FF-462C-BDE0-E5DBCC4B9A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2CD1143-E651-4895-B12F-E761F2DF8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3546" y="2277528"/>
            <a:ext cx="1729531" cy="2290246"/>
          </a:xfrm>
          <a:prstGeom prst="rect">
            <a:avLst/>
          </a:prstGeom>
        </p:spPr>
      </p:pic>
      <p:pic>
        <p:nvPicPr>
          <p:cNvPr id="13" name="Picture 12" descr="Shape&#10;&#10;Description automatically generated">
            <a:extLst>
              <a:ext uri="{FF2B5EF4-FFF2-40B4-BE49-F238E27FC236}">
                <a16:creationId xmlns:a16="http://schemas.microsoft.com/office/drawing/2014/main" id="{C68362E1-576B-4078-A86A-2216312429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21509" y="2204865"/>
            <a:ext cx="1702014" cy="229024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07531FC-3CAE-451F-814D-6EC3F8255A1A}"/>
              </a:ext>
            </a:extLst>
          </p:cNvPr>
          <p:cNvSpPr txBox="1"/>
          <p:nvPr/>
        </p:nvSpPr>
        <p:spPr>
          <a:xfrm>
            <a:off x="1341523" y="4947480"/>
            <a:ext cx="982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pinger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3B05B7-A920-4523-BC5C-B74FDB1FF381}"/>
              </a:ext>
            </a:extLst>
          </p:cNvPr>
          <p:cNvSpPr txBox="1"/>
          <p:nvPr/>
        </p:nvSpPr>
        <p:spPr>
          <a:xfrm>
            <a:off x="6819981" y="4947480"/>
            <a:ext cx="1073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ponger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221B63E-3F2F-44EA-8DD0-DE65040C6B26}"/>
              </a:ext>
            </a:extLst>
          </p:cNvPr>
          <p:cNvGrpSpPr/>
          <p:nvPr/>
        </p:nvGrpSpPr>
        <p:grpSpPr>
          <a:xfrm>
            <a:off x="1867869" y="1340768"/>
            <a:ext cx="5440659" cy="968293"/>
            <a:chOff x="1867869" y="1340768"/>
            <a:chExt cx="5440659" cy="968293"/>
          </a:xfrm>
        </p:grpSpPr>
        <p:pic>
          <p:nvPicPr>
            <p:cNvPr id="15" name="Picture 14" descr="Shape, circle&#10;&#10;Description automatically generated">
              <a:extLst>
                <a:ext uri="{FF2B5EF4-FFF2-40B4-BE49-F238E27FC236}">
                  <a16:creationId xmlns:a16="http://schemas.microsoft.com/office/drawing/2014/main" id="{1A1DB461-4A45-4087-AF8F-0158662C5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83968" y="1340768"/>
              <a:ext cx="609600" cy="609600"/>
            </a:xfrm>
            <a:prstGeom prst="rect">
              <a:avLst/>
            </a:prstGeom>
          </p:spPr>
        </p:pic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9AC6393D-3170-4D83-BEF6-81515815BB76}"/>
                </a:ext>
              </a:extLst>
            </p:cNvPr>
            <p:cNvSpPr/>
            <p:nvPr/>
          </p:nvSpPr>
          <p:spPr bwMode="auto">
            <a:xfrm>
              <a:off x="2987824" y="1650482"/>
              <a:ext cx="4320704" cy="658579"/>
            </a:xfrm>
            <a:prstGeom prst="arc">
              <a:avLst>
                <a:gd name="adj1" fmla="val 16200000"/>
                <a:gd name="adj2" fmla="val 21383693"/>
              </a:avLst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5D4F9236-2482-42CB-86A4-01CC33FA217C}"/>
                </a:ext>
              </a:extLst>
            </p:cNvPr>
            <p:cNvSpPr/>
            <p:nvPr/>
          </p:nvSpPr>
          <p:spPr bwMode="auto">
            <a:xfrm flipH="1">
              <a:off x="1867869" y="1623051"/>
              <a:ext cx="4320704" cy="658579"/>
            </a:xfrm>
            <a:prstGeom prst="arc">
              <a:avLst>
                <a:gd name="adj1" fmla="val 16200000"/>
                <a:gd name="adj2" fmla="val 21383693"/>
              </a:avLst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CC2A400-8C33-4222-85F3-168ED4462CC5}"/>
              </a:ext>
            </a:extLst>
          </p:cNvPr>
          <p:cNvGrpSpPr/>
          <p:nvPr/>
        </p:nvGrpSpPr>
        <p:grpSpPr>
          <a:xfrm>
            <a:off x="1907480" y="1955304"/>
            <a:ext cx="5400824" cy="897632"/>
            <a:chOff x="1907480" y="2132856"/>
            <a:chExt cx="5400824" cy="897632"/>
          </a:xfrm>
        </p:grpSpPr>
        <p:pic>
          <p:nvPicPr>
            <p:cNvPr id="20" name="Picture 19" descr="Shape, circle&#10;&#10;Description automatically generated">
              <a:extLst>
                <a:ext uri="{FF2B5EF4-FFF2-40B4-BE49-F238E27FC236}">
                  <a16:creationId xmlns:a16="http://schemas.microsoft.com/office/drawing/2014/main" id="{46CF1FFB-4623-4970-89AD-3FCE8C69F0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83968" y="2132856"/>
              <a:ext cx="609600" cy="609600"/>
            </a:xfrm>
            <a:prstGeom prst="rect">
              <a:avLst/>
            </a:prstGeom>
          </p:spPr>
        </p:pic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9D011B6E-A250-447A-89BD-581BDBDFC7EA}"/>
                </a:ext>
              </a:extLst>
            </p:cNvPr>
            <p:cNvSpPr/>
            <p:nvPr/>
          </p:nvSpPr>
          <p:spPr bwMode="auto">
            <a:xfrm>
              <a:off x="2987600" y="2371909"/>
              <a:ext cx="4320704" cy="658579"/>
            </a:xfrm>
            <a:prstGeom prst="arc">
              <a:avLst>
                <a:gd name="adj1" fmla="val 16200000"/>
                <a:gd name="adj2" fmla="val 21102372"/>
              </a:avLst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FD448D46-1DF2-406E-9571-793599176A8B}"/>
                </a:ext>
              </a:extLst>
            </p:cNvPr>
            <p:cNvSpPr/>
            <p:nvPr/>
          </p:nvSpPr>
          <p:spPr bwMode="auto">
            <a:xfrm flipH="1">
              <a:off x="1907480" y="2371909"/>
              <a:ext cx="4320704" cy="658579"/>
            </a:xfrm>
            <a:prstGeom prst="arc">
              <a:avLst>
                <a:gd name="adj1" fmla="val 16200000"/>
                <a:gd name="adj2" fmla="val 21110150"/>
              </a:avLst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E5C56B4-60A6-4F6A-B5C4-2E5A2780A69F}"/>
              </a:ext>
            </a:extLst>
          </p:cNvPr>
          <p:cNvGrpSpPr/>
          <p:nvPr/>
        </p:nvGrpSpPr>
        <p:grpSpPr>
          <a:xfrm>
            <a:off x="1907704" y="2564904"/>
            <a:ext cx="5400824" cy="897632"/>
            <a:chOff x="1907704" y="2891408"/>
            <a:chExt cx="5400824" cy="897632"/>
          </a:xfrm>
        </p:grpSpPr>
        <p:pic>
          <p:nvPicPr>
            <p:cNvPr id="26" name="Picture 25" descr="Shape, circle&#10;&#10;Description automatically generated">
              <a:extLst>
                <a:ext uri="{FF2B5EF4-FFF2-40B4-BE49-F238E27FC236}">
                  <a16:creationId xmlns:a16="http://schemas.microsoft.com/office/drawing/2014/main" id="{6B696C2C-ED94-4FF7-B6BD-79213D1E8B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84192" y="2891408"/>
              <a:ext cx="609600" cy="609600"/>
            </a:xfrm>
            <a:prstGeom prst="rect">
              <a:avLst/>
            </a:prstGeom>
          </p:spPr>
        </p:pic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2E31ACF2-009E-4D52-9BA9-3299CEB7CBA0}"/>
                </a:ext>
              </a:extLst>
            </p:cNvPr>
            <p:cNvSpPr/>
            <p:nvPr/>
          </p:nvSpPr>
          <p:spPr bwMode="auto">
            <a:xfrm>
              <a:off x="2987824" y="3130461"/>
              <a:ext cx="4320704" cy="658579"/>
            </a:xfrm>
            <a:prstGeom prst="arc">
              <a:avLst>
                <a:gd name="adj1" fmla="val 16200000"/>
                <a:gd name="adj2" fmla="val 21102372"/>
              </a:avLst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EFE86BC7-E8B4-435C-904D-80E50F9F0FA8}"/>
                </a:ext>
              </a:extLst>
            </p:cNvPr>
            <p:cNvSpPr/>
            <p:nvPr/>
          </p:nvSpPr>
          <p:spPr bwMode="auto">
            <a:xfrm flipH="1">
              <a:off x="1907704" y="3130461"/>
              <a:ext cx="4320704" cy="658579"/>
            </a:xfrm>
            <a:prstGeom prst="arc">
              <a:avLst>
                <a:gd name="adj1" fmla="val 16200000"/>
                <a:gd name="adj2" fmla="val 21110150"/>
              </a:avLst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A521AD2-F2C1-40F6-818E-DD202138B4A2}"/>
              </a:ext>
            </a:extLst>
          </p:cNvPr>
          <p:cNvSpPr txBox="1"/>
          <p:nvPr/>
        </p:nvSpPr>
        <p:spPr>
          <a:xfrm>
            <a:off x="4512568" y="3612865"/>
            <a:ext cx="15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. . 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8D4A7C-9E03-4E28-80E1-8CC7473BD8A8}"/>
              </a:ext>
            </a:extLst>
          </p:cNvPr>
          <p:cNvSpPr txBox="1"/>
          <p:nvPr/>
        </p:nvSpPr>
        <p:spPr>
          <a:xfrm>
            <a:off x="4283968" y="1412776"/>
            <a:ext cx="633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ping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5C091E-E97E-4ED0-8824-9FE2C3872738}"/>
              </a:ext>
            </a:extLst>
          </p:cNvPr>
          <p:cNvSpPr txBox="1"/>
          <p:nvPr/>
        </p:nvSpPr>
        <p:spPr>
          <a:xfrm>
            <a:off x="4223192" y="2059250"/>
            <a:ext cx="708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pong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0ABDA44-33E7-4083-8841-3511E2561A21}"/>
              </a:ext>
            </a:extLst>
          </p:cNvPr>
          <p:cNvSpPr txBox="1"/>
          <p:nvPr/>
        </p:nvSpPr>
        <p:spPr>
          <a:xfrm>
            <a:off x="4283968" y="2630378"/>
            <a:ext cx="633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ping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21126C4-99D9-4DDE-B2F4-BA3A111F909A}"/>
              </a:ext>
            </a:extLst>
          </p:cNvPr>
          <p:cNvGrpSpPr/>
          <p:nvPr/>
        </p:nvGrpSpPr>
        <p:grpSpPr>
          <a:xfrm>
            <a:off x="1907704" y="3179440"/>
            <a:ext cx="5400824" cy="897632"/>
            <a:chOff x="1907480" y="2132856"/>
            <a:chExt cx="5400824" cy="897632"/>
          </a:xfrm>
        </p:grpSpPr>
        <p:pic>
          <p:nvPicPr>
            <p:cNvPr id="38" name="Picture 37" descr="Shape, circle&#10;&#10;Description automatically generated">
              <a:extLst>
                <a:ext uri="{FF2B5EF4-FFF2-40B4-BE49-F238E27FC236}">
                  <a16:creationId xmlns:a16="http://schemas.microsoft.com/office/drawing/2014/main" id="{594AF8CA-2A67-4BB8-8C14-4EBFDAB0F3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83968" y="2132856"/>
              <a:ext cx="609600" cy="609600"/>
            </a:xfrm>
            <a:prstGeom prst="rect">
              <a:avLst/>
            </a:prstGeom>
          </p:spPr>
        </p:pic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B5A66195-6F4B-4A5E-AD3D-1006A447BF9B}"/>
                </a:ext>
              </a:extLst>
            </p:cNvPr>
            <p:cNvSpPr/>
            <p:nvPr/>
          </p:nvSpPr>
          <p:spPr bwMode="auto">
            <a:xfrm>
              <a:off x="2987600" y="2371909"/>
              <a:ext cx="4320704" cy="658579"/>
            </a:xfrm>
            <a:prstGeom prst="arc">
              <a:avLst>
                <a:gd name="adj1" fmla="val 16200000"/>
                <a:gd name="adj2" fmla="val 21102372"/>
              </a:avLst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E3AE5D53-63DC-419B-8AC8-FB06D60DD21B}"/>
                </a:ext>
              </a:extLst>
            </p:cNvPr>
            <p:cNvSpPr/>
            <p:nvPr/>
          </p:nvSpPr>
          <p:spPr bwMode="auto">
            <a:xfrm flipH="1">
              <a:off x="1907480" y="2371909"/>
              <a:ext cx="4320704" cy="658579"/>
            </a:xfrm>
            <a:prstGeom prst="arc">
              <a:avLst>
                <a:gd name="adj1" fmla="val 16200000"/>
                <a:gd name="adj2" fmla="val 21110150"/>
              </a:avLst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6F4A4FDA-BBAC-4D18-AED2-4108ED36C249}"/>
              </a:ext>
            </a:extLst>
          </p:cNvPr>
          <p:cNvSpPr txBox="1"/>
          <p:nvPr/>
        </p:nvSpPr>
        <p:spPr>
          <a:xfrm>
            <a:off x="4223416" y="3283386"/>
            <a:ext cx="708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pong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4B9E961-AA3D-4666-97FD-45C173D44064}"/>
              </a:ext>
            </a:extLst>
          </p:cNvPr>
          <p:cNvGrpSpPr/>
          <p:nvPr/>
        </p:nvGrpSpPr>
        <p:grpSpPr>
          <a:xfrm>
            <a:off x="1907704" y="3789040"/>
            <a:ext cx="5400824" cy="897632"/>
            <a:chOff x="1907704" y="2891408"/>
            <a:chExt cx="5400824" cy="897632"/>
          </a:xfrm>
        </p:grpSpPr>
        <p:pic>
          <p:nvPicPr>
            <p:cNvPr id="43" name="Picture 42" descr="Shape, circle&#10;&#10;Description automatically generated">
              <a:extLst>
                <a:ext uri="{FF2B5EF4-FFF2-40B4-BE49-F238E27FC236}">
                  <a16:creationId xmlns:a16="http://schemas.microsoft.com/office/drawing/2014/main" id="{FBCF9EF2-1689-4F47-B39D-9416F9766F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84192" y="2891408"/>
              <a:ext cx="609600" cy="609600"/>
            </a:xfrm>
            <a:prstGeom prst="rect">
              <a:avLst/>
            </a:prstGeom>
          </p:spPr>
        </p:pic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E5EAAECB-78A7-486C-B3FA-76E363896BCA}"/>
                </a:ext>
              </a:extLst>
            </p:cNvPr>
            <p:cNvSpPr/>
            <p:nvPr/>
          </p:nvSpPr>
          <p:spPr bwMode="auto">
            <a:xfrm>
              <a:off x="2987824" y="3130461"/>
              <a:ext cx="4320704" cy="658579"/>
            </a:xfrm>
            <a:prstGeom prst="arc">
              <a:avLst>
                <a:gd name="adj1" fmla="val 16200000"/>
                <a:gd name="adj2" fmla="val 21102372"/>
              </a:avLst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8B4AC910-911C-48EC-B876-D1BC40048094}"/>
                </a:ext>
              </a:extLst>
            </p:cNvPr>
            <p:cNvSpPr/>
            <p:nvPr/>
          </p:nvSpPr>
          <p:spPr bwMode="auto">
            <a:xfrm flipH="1">
              <a:off x="1907704" y="3130461"/>
              <a:ext cx="4320704" cy="658579"/>
            </a:xfrm>
            <a:prstGeom prst="arc">
              <a:avLst>
                <a:gd name="adj1" fmla="val 16200000"/>
                <a:gd name="adj2" fmla="val 21110150"/>
              </a:avLst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3D1AA983-A752-466D-A821-5E7D5AD2F2BB}"/>
              </a:ext>
            </a:extLst>
          </p:cNvPr>
          <p:cNvSpPr txBox="1"/>
          <p:nvPr/>
        </p:nvSpPr>
        <p:spPr>
          <a:xfrm>
            <a:off x="4283968" y="3854514"/>
            <a:ext cx="633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ping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D786450-BC42-48D4-A77F-68C9A48DFD23}"/>
              </a:ext>
            </a:extLst>
          </p:cNvPr>
          <p:cNvGrpSpPr/>
          <p:nvPr/>
        </p:nvGrpSpPr>
        <p:grpSpPr>
          <a:xfrm>
            <a:off x="1907704" y="4403576"/>
            <a:ext cx="5400824" cy="897632"/>
            <a:chOff x="1907480" y="2132856"/>
            <a:chExt cx="5400824" cy="897632"/>
          </a:xfrm>
        </p:grpSpPr>
        <p:pic>
          <p:nvPicPr>
            <p:cNvPr id="48" name="Picture 47" descr="Shape, circle&#10;&#10;Description automatically generated">
              <a:extLst>
                <a:ext uri="{FF2B5EF4-FFF2-40B4-BE49-F238E27FC236}">
                  <a16:creationId xmlns:a16="http://schemas.microsoft.com/office/drawing/2014/main" id="{A7F0B5C3-6FBD-42BF-BB4B-F2A80576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83968" y="2132856"/>
              <a:ext cx="609600" cy="609600"/>
            </a:xfrm>
            <a:prstGeom prst="rect">
              <a:avLst/>
            </a:prstGeom>
          </p:spPr>
        </p:pic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FB01B202-A92D-45FA-90C5-AA54CD97B9FC}"/>
                </a:ext>
              </a:extLst>
            </p:cNvPr>
            <p:cNvSpPr/>
            <p:nvPr/>
          </p:nvSpPr>
          <p:spPr bwMode="auto">
            <a:xfrm>
              <a:off x="2987600" y="2371909"/>
              <a:ext cx="4320704" cy="658579"/>
            </a:xfrm>
            <a:prstGeom prst="arc">
              <a:avLst>
                <a:gd name="adj1" fmla="val 16200000"/>
                <a:gd name="adj2" fmla="val 21102372"/>
              </a:avLst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0" name="Arc 49">
              <a:extLst>
                <a:ext uri="{FF2B5EF4-FFF2-40B4-BE49-F238E27FC236}">
                  <a16:creationId xmlns:a16="http://schemas.microsoft.com/office/drawing/2014/main" id="{2EE27426-CE4F-4DE3-A906-A7376230BDF4}"/>
                </a:ext>
              </a:extLst>
            </p:cNvPr>
            <p:cNvSpPr/>
            <p:nvPr/>
          </p:nvSpPr>
          <p:spPr bwMode="auto">
            <a:xfrm flipH="1">
              <a:off x="1907480" y="2371909"/>
              <a:ext cx="4320704" cy="658579"/>
            </a:xfrm>
            <a:prstGeom prst="arc">
              <a:avLst>
                <a:gd name="adj1" fmla="val 16200000"/>
                <a:gd name="adj2" fmla="val 21110150"/>
              </a:avLst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D779A461-6137-4977-97D5-0B1F1CBD22FD}"/>
              </a:ext>
            </a:extLst>
          </p:cNvPr>
          <p:cNvSpPr txBox="1"/>
          <p:nvPr/>
        </p:nvSpPr>
        <p:spPr>
          <a:xfrm>
            <a:off x="4223416" y="4507522"/>
            <a:ext cx="708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pong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 descr="Diagram&#10;&#10;Description automatically generated with low confidence">
            <a:extLst>
              <a:ext uri="{FF2B5EF4-FFF2-40B4-BE49-F238E27FC236}">
                <a16:creationId xmlns:a16="http://schemas.microsoft.com/office/drawing/2014/main" id="{DBC1650C-BBBF-41BB-AD32-86373ED79E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6248" y="1977799"/>
            <a:ext cx="2517980" cy="407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28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B6B4B30-6AB7-4681-9864-786168295986}"/>
              </a:ext>
            </a:extLst>
          </p:cNvPr>
          <p:cNvGrpSpPr/>
          <p:nvPr/>
        </p:nvGrpSpPr>
        <p:grpSpPr>
          <a:xfrm>
            <a:off x="1630612" y="1180383"/>
            <a:ext cx="7122612" cy="1514686"/>
            <a:chOff x="1630612" y="1180383"/>
            <a:chExt cx="7122612" cy="1514686"/>
          </a:xfrm>
        </p:grpSpPr>
        <p:pic>
          <p:nvPicPr>
            <p:cNvPr id="18" name="Picture 17" descr="Diagram&#10;&#10;Description automatically generated">
              <a:extLst>
                <a:ext uri="{FF2B5EF4-FFF2-40B4-BE49-F238E27FC236}">
                  <a16:creationId xmlns:a16="http://schemas.microsoft.com/office/drawing/2014/main" id="{453B4008-230A-4DDA-BFB0-E035FECB81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0612" y="1180383"/>
              <a:ext cx="5677692" cy="1514686"/>
            </a:xfrm>
            <a:prstGeom prst="rect">
              <a:avLst/>
            </a:prstGeom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</p:pic>
        <p:pic>
          <p:nvPicPr>
            <p:cNvPr id="11" name="Picture 10" descr="Graphical user interface, text, application, chat or text message&#10;&#10;Description automatically generated">
              <a:extLst>
                <a:ext uri="{FF2B5EF4-FFF2-40B4-BE49-F238E27FC236}">
                  <a16:creationId xmlns:a16="http://schemas.microsoft.com/office/drawing/2014/main" id="{C070746D-9BC2-447E-8AC7-0E66E6851B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24328" y="1196752"/>
              <a:ext cx="1228896" cy="657317"/>
            </a:xfrm>
            <a:prstGeom prst="rect">
              <a:avLst/>
            </a:prstGeom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1A9BCD5-3A58-437B-BF03-5BF94FE73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3968" y="341313"/>
            <a:ext cx="4752529" cy="514350"/>
          </a:xfrm>
        </p:spPr>
        <p:txBody>
          <a:bodyPr/>
          <a:lstStyle/>
          <a:p>
            <a:r>
              <a:rPr lang="en-US" dirty="0"/>
              <a:t>Example 2: 3xPingPong (2)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322FE-2CD1-489F-83CA-5A0309234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Tutorial at FDL'21, Sept 8, 2021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C5570-AB6E-404B-9404-A90CDDA2F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B94EBE-4A2E-4B47-8DC6-2DB72A5774F7}" type="slidenum">
              <a:rPr lang="en-CA" smtClean="0"/>
              <a:pPr>
                <a:defRPr/>
              </a:pPr>
              <a:t>15</a:t>
            </a:fld>
            <a:endParaRPr lang="en-CA"/>
          </a:p>
        </p:txBody>
      </p:sp>
      <p:sp>
        <p:nvSpPr>
          <p:cNvPr id="7" name="AutoShape 2" descr="blob:null/1bbeaef4-8360-4d20-89a9-1044c706c1d2">
            <a:extLst>
              <a:ext uri="{FF2B5EF4-FFF2-40B4-BE49-F238E27FC236}">
                <a16:creationId xmlns:a16="http://schemas.microsoft.com/office/drawing/2014/main" id="{FC0E7C4D-AFB2-4BD8-8D1A-E216A65F9E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98351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blob:null/1bbeaef4-8360-4d20-89a9-1044c706c1d2">
            <a:extLst>
              <a:ext uri="{FF2B5EF4-FFF2-40B4-BE49-F238E27FC236}">
                <a16:creationId xmlns:a16="http://schemas.microsoft.com/office/drawing/2014/main" id="{308EA5C8-3F44-405F-9D74-B3840AC64C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13591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blob:null/1bbeaef4-8360-4d20-89a9-1044c706c1d2">
            <a:extLst>
              <a:ext uri="{FF2B5EF4-FFF2-40B4-BE49-F238E27FC236}">
                <a16:creationId xmlns:a16="http://schemas.microsoft.com/office/drawing/2014/main" id="{591D4CCD-26FF-462C-BDE0-E5DBCC4B9A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328831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9" name="Picture 38" descr="Diagram&#10;&#10;Description automatically generated">
            <a:extLst>
              <a:ext uri="{FF2B5EF4-FFF2-40B4-BE49-F238E27FC236}">
                <a16:creationId xmlns:a16="http://schemas.microsoft.com/office/drawing/2014/main" id="{A04BBE86-C61F-4C93-9CF3-DA6E505F2E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6851" y="3673561"/>
            <a:ext cx="1448002" cy="2143424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27ADABDF-C29A-4BE2-9979-E5C75AFE7D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2722" y="3465688"/>
            <a:ext cx="2305372" cy="1714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7" name="Picture 56" descr="Text&#10;&#10;Description automatically generated with low confidence">
            <a:extLst>
              <a:ext uri="{FF2B5EF4-FFF2-40B4-BE49-F238E27FC236}">
                <a16:creationId xmlns:a16="http://schemas.microsoft.com/office/drawing/2014/main" id="{60985670-A4F9-4062-B8F3-EE1559266C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74089" y="6234395"/>
            <a:ext cx="2457793" cy="4953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AE2B241C-14EE-4513-BD1C-9A8936BD9A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615" y="3157699"/>
            <a:ext cx="2457793" cy="4667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1" name="Picture 60" descr="Text&#10;&#10;Description automatically generated">
            <a:extLst>
              <a:ext uri="{FF2B5EF4-FFF2-40B4-BE49-F238E27FC236}">
                <a16:creationId xmlns:a16="http://schemas.microsoft.com/office/drawing/2014/main" id="{E6D3407C-CC3C-412B-BFF2-2CC214A5A8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035" y="6236473"/>
            <a:ext cx="2486372" cy="5048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5949F5E-D059-4066-8C57-A24CB5D45DDE}"/>
              </a:ext>
            </a:extLst>
          </p:cNvPr>
          <p:cNvSpPr txBox="1"/>
          <p:nvPr/>
        </p:nvSpPr>
        <p:spPr>
          <a:xfrm>
            <a:off x="14905" y="2899416"/>
            <a:ext cx="1401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_ 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at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_ 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[true]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1170FE-DC34-4999-A1B0-C43B3DD653E0}"/>
              </a:ext>
            </a:extLst>
          </p:cNvPr>
          <p:cNvSpPr txBox="1"/>
          <p:nvPr/>
        </p:nvSpPr>
        <p:spPr>
          <a:xfrm>
            <a:off x="11070" y="5990062"/>
            <a:ext cx="1935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pong 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at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playP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[true]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EF9E4E-7774-40C9-847E-8F4F31E6791B}"/>
              </a:ext>
            </a:extLst>
          </p:cNvPr>
          <p:cNvSpPr txBox="1"/>
          <p:nvPr/>
        </p:nvSpPr>
        <p:spPr>
          <a:xfrm>
            <a:off x="6476862" y="5990062"/>
            <a:ext cx="18668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ping 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at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playP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 and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[true]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BEC21F-903C-4FB6-BA35-3909534CEB12}"/>
              </a:ext>
            </a:extLst>
          </p:cNvPr>
          <p:cNvSpPr txBox="1"/>
          <p:nvPr/>
        </p:nvSpPr>
        <p:spPr>
          <a:xfrm>
            <a:off x="6667620" y="3187864"/>
            <a:ext cx="1401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_ 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at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_ 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[true]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4090BCD-8802-4EB2-8E54-E17FEDBCC7EC}"/>
              </a:ext>
            </a:extLst>
          </p:cNvPr>
          <p:cNvGrpSpPr/>
          <p:nvPr/>
        </p:nvGrpSpPr>
        <p:grpSpPr>
          <a:xfrm>
            <a:off x="1580981" y="3673561"/>
            <a:ext cx="1409897" cy="2490904"/>
            <a:chOff x="1580981" y="3673561"/>
            <a:chExt cx="1409897" cy="2490904"/>
          </a:xfrm>
        </p:grpSpPr>
        <p:pic>
          <p:nvPicPr>
            <p:cNvPr id="36" name="Picture 35" descr="Diagram&#10;&#10;Description automatically generated">
              <a:extLst>
                <a:ext uri="{FF2B5EF4-FFF2-40B4-BE49-F238E27FC236}">
                  <a16:creationId xmlns:a16="http://schemas.microsoft.com/office/drawing/2014/main" id="{ECCF365A-C001-4CDF-99E5-78FDFB3F89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580981" y="3673561"/>
              <a:ext cx="1409897" cy="2143424"/>
            </a:xfrm>
            <a:prstGeom prst="rect">
              <a:avLst/>
            </a:prstGeom>
          </p:spPr>
        </p:pic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B3E9338-3693-4A1E-BA61-F33E5E727E88}"/>
                </a:ext>
              </a:extLst>
            </p:cNvPr>
            <p:cNvCxnSpPr/>
            <p:nvPr/>
          </p:nvCxnSpPr>
          <p:spPr bwMode="auto">
            <a:xfrm>
              <a:off x="2123728" y="5642479"/>
              <a:ext cx="288032" cy="52198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0C81204-7052-40AB-84C9-41243937F961}"/>
              </a:ext>
            </a:extLst>
          </p:cNvPr>
          <p:cNvCxnSpPr/>
          <p:nvPr/>
        </p:nvCxnSpPr>
        <p:spPr bwMode="auto">
          <a:xfrm flipH="1">
            <a:off x="6869945" y="5642479"/>
            <a:ext cx="6311" cy="25160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74C37694-C834-4F8A-9D79-0DD0FC292B2C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7308305" y="3733848"/>
            <a:ext cx="1072111" cy="847280"/>
          </a:xfrm>
          <a:prstGeom prst="bentConnector3">
            <a:avLst>
              <a:gd name="adj1" fmla="val 440"/>
            </a:avLst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5" name="Picture 1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317E1A6-1CF2-451D-ABF6-ADCAEA460D0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6015" y="116632"/>
            <a:ext cx="1103410" cy="959040"/>
          </a:xfrm>
          <a:prstGeom prst="rect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</p:pic>
      <p:pic>
        <p:nvPicPr>
          <p:cNvPr id="17" name="Picture 1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26275660-2CB9-43DF-A17B-D30833328BC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2904" y="1252119"/>
            <a:ext cx="1086243" cy="880737"/>
          </a:xfrm>
          <a:prstGeom prst="rect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EB8858B5-1558-4691-A135-6CD0FB0EF6A7}"/>
              </a:ext>
            </a:extLst>
          </p:cNvPr>
          <p:cNvGrpSpPr/>
          <p:nvPr/>
        </p:nvGrpSpPr>
        <p:grpSpPr>
          <a:xfrm>
            <a:off x="1309147" y="3675733"/>
            <a:ext cx="4991797" cy="2885474"/>
            <a:chOff x="1309147" y="3675733"/>
            <a:chExt cx="4991797" cy="2885474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DF09B7CA-756F-4BDF-9DC1-7D33FD2677B4}"/>
                </a:ext>
              </a:extLst>
            </p:cNvPr>
            <p:cNvGrpSpPr/>
            <p:nvPr/>
          </p:nvGrpSpPr>
          <p:grpSpPr>
            <a:xfrm>
              <a:off x="1309147" y="3675733"/>
              <a:ext cx="4991797" cy="2885474"/>
              <a:chOff x="1309147" y="3675733"/>
              <a:chExt cx="4991797" cy="2885474"/>
            </a:xfrm>
          </p:grpSpPr>
          <p:pic>
            <p:nvPicPr>
              <p:cNvPr id="37" name="Picture 36" descr="Diagram&#10;&#10;Description automatically generated">
                <a:extLst>
                  <a:ext uri="{FF2B5EF4-FFF2-40B4-BE49-F238E27FC236}">
                    <a16:creationId xmlns:a16="http://schemas.microsoft.com/office/drawing/2014/main" id="{3182E1CF-8DAA-410D-9349-A6B9DBCF14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309147" y="3675733"/>
                <a:ext cx="4991797" cy="1686160"/>
              </a:xfrm>
              <a:prstGeom prst="rect">
                <a:avLst/>
              </a:prstGeom>
            </p:spPr>
          </p:pic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3E6FDB6D-AF27-4F4B-BBE1-D4F7E7ECCC4B}"/>
                  </a:ext>
                </a:extLst>
              </p:cNvPr>
              <p:cNvCxnSpPr/>
              <p:nvPr/>
            </p:nvCxnSpPr>
            <p:spPr bwMode="auto">
              <a:xfrm flipH="1">
                <a:off x="2423790" y="5583370"/>
                <a:ext cx="451693" cy="581095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7AAD2F05-1F6D-4431-8F88-E75E0A7ABE1F}"/>
                  </a:ext>
                </a:extLst>
              </p:cNvPr>
              <p:cNvCxnSpPr/>
              <p:nvPr/>
            </p:nvCxnSpPr>
            <p:spPr bwMode="auto">
              <a:xfrm>
                <a:off x="5923128" y="4555271"/>
                <a:ext cx="0" cy="1033969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3B243599-C6B5-4650-AE76-213890CC1107}"/>
                  </a:ext>
                </a:extLst>
              </p:cNvPr>
              <p:cNvCxnSpPr/>
              <p:nvPr/>
            </p:nvCxnSpPr>
            <p:spPr bwMode="auto">
              <a:xfrm flipH="1">
                <a:off x="2863658" y="4884437"/>
                <a:ext cx="5669" cy="668345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AB15AA6A-49B2-4DD3-8B4C-EF1209AAF6D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572000" y="4884437"/>
                <a:ext cx="0" cy="71247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73126B8C-B065-4E7C-A6A0-BAC26E2992DC}"/>
                  </a:ext>
                </a:extLst>
              </p:cNvPr>
              <p:cNvCxnSpPr/>
              <p:nvPr/>
            </p:nvCxnSpPr>
            <p:spPr bwMode="auto">
              <a:xfrm flipH="1" flipV="1">
                <a:off x="5758675" y="4365104"/>
                <a:ext cx="181477" cy="216024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5106DF4-1C04-4B21-BB83-2573C488570B}"/>
                  </a:ext>
                </a:extLst>
              </p:cNvPr>
              <p:cNvSpPr txBox="1"/>
              <p:nvPr/>
            </p:nvSpPr>
            <p:spPr>
              <a:xfrm>
                <a:off x="3363815" y="5990062"/>
                <a:ext cx="19356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2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on</a:t>
                </a:r>
                <a:r>
                  <a:rPr 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pong </a:t>
                </a:r>
                <a:r>
                  <a:rPr lang="en-US" sz="12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</a:t>
                </a:r>
                <a:r>
                  <a:rPr 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  <a:r>
                  <a:rPr lang="en-US" sz="12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playP</a:t>
                </a:r>
                <a:r>
                  <a:rPr 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2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</a:t>
                </a:r>
                <a:r>
                  <a:rPr 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[true]</a:t>
                </a:r>
              </a:p>
            </p:txBody>
          </p:sp>
          <p:pic>
            <p:nvPicPr>
              <p:cNvPr id="70" name="Picture 69">
                <a:extLst>
                  <a:ext uri="{FF2B5EF4-FFF2-40B4-BE49-F238E27FC236}">
                    <a16:creationId xmlns:a16="http://schemas.microsoft.com/office/drawing/2014/main" id="{36D98DC3-50E0-4C53-AEB1-F5ACE8718D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487683" y="6237312"/>
                <a:ext cx="2524477" cy="32389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7C2A3EF0-B352-429C-A240-CF98B1B1E615}"/>
                  </a:ext>
                </a:extLst>
              </p:cNvPr>
              <p:cNvCxnSpPr/>
              <p:nvPr/>
            </p:nvCxnSpPr>
            <p:spPr bwMode="auto">
              <a:xfrm flipH="1">
                <a:off x="2423790" y="5596907"/>
                <a:ext cx="2148210" cy="56755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F88869D-0627-4684-B187-1EEDD6C3D6DF}"/>
                </a:ext>
              </a:extLst>
            </p:cNvPr>
            <p:cNvCxnSpPr/>
            <p:nvPr/>
          </p:nvCxnSpPr>
          <p:spPr bwMode="auto">
            <a:xfrm>
              <a:off x="5923128" y="5596908"/>
              <a:ext cx="0" cy="58377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C36D03AF-5125-4254-8CB2-1BE351796D16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949865" y="3839312"/>
            <a:ext cx="907567" cy="576064"/>
          </a:xfrm>
          <a:prstGeom prst="bentConnector3">
            <a:avLst>
              <a:gd name="adj1" fmla="val 100377"/>
            </a:avLst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476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99A8-BAAB-41E1-BBD5-80FAF4883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RSARTE Demo: 3xPingPong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575E6-1590-41DF-96EE-093FF03A0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5296633"/>
            <a:ext cx="7921625" cy="13716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Variations</a:t>
            </a:r>
          </a:p>
          <a:p>
            <a:pPr lvl="1"/>
            <a:r>
              <a:rPr lang="en-US" dirty="0"/>
              <a:t>Remove trigger in ‘gotPong3’ transition in ‘</a:t>
            </a:r>
            <a:r>
              <a:rPr lang="en-US" dirty="0" err="1"/>
              <a:t>pinger</a:t>
            </a:r>
            <a:r>
              <a:rPr lang="en-US" dirty="0"/>
              <a:t>’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49801-A46A-4C1B-A2B1-556CB2CDD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MBSD for Reactive Systems</a:t>
            </a:r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A6C9F-8E8B-443B-AED8-97CF465F5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Tutorial at FDL'21, Sept 8, 2021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C90DE-E771-40A3-B38C-1DAA31655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B94EBE-4A2E-4B47-8DC6-2DB72A5774F7}" type="slidenum">
              <a:rPr lang="en-CA" smtClean="0"/>
              <a:pPr>
                <a:defRPr/>
              </a:pPr>
              <a:t>16</a:t>
            </a:fld>
            <a:endParaRPr lang="en-CA"/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B70A8BF8-ECBB-49EA-9628-087A46A96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797" y="1275492"/>
            <a:ext cx="5039428" cy="33056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 descr="Text, table&#10;&#10;Description automatically generated">
            <a:extLst>
              <a:ext uri="{FF2B5EF4-FFF2-40B4-BE49-F238E27FC236}">
                <a16:creationId xmlns:a16="http://schemas.microsoft.com/office/drawing/2014/main" id="{BF662720-52C1-4CAB-8F2A-360C4D99D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5488" y="1635532"/>
            <a:ext cx="5880024" cy="33056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74870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DE5E6-4854-480E-9881-D1D153E59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UML-RT: Key Takeaways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E4D16-58A3-4FBB-ADC5-2B953E6EC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013" y="1085850"/>
            <a:ext cx="7564387" cy="13716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Event-driven execution</a:t>
            </a:r>
          </a:p>
          <a:p>
            <a:pPr lvl="1"/>
            <a:r>
              <a:rPr lang="en-US" dirty="0"/>
              <a:t>Every execution step by capsule C is caused by a message delivered to C (including, e.g., timeout messages)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Challenge: </a:t>
            </a:r>
            <a:r>
              <a:rPr lang="en-US" dirty="0"/>
              <a:t>when message m is delivered to state machine of C, C is able to handle m</a:t>
            </a:r>
          </a:p>
          <a:p>
            <a:pPr lvl="2"/>
            <a:r>
              <a:rPr lang="en-US" dirty="0"/>
              <a:t>group transitions (out of composite states)</a:t>
            </a:r>
          </a:p>
          <a:p>
            <a:pPr lvl="2"/>
            <a:r>
              <a:rPr lang="en-US" dirty="0"/>
              <a:t>defer/recall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405AD-F347-4916-98DD-6BB7B3EB8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MBSD for Reactive Systems</a:t>
            </a:r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3BE16-3B3F-48C5-BE41-BF7A49106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Tutorial at FDL'21, Sept 8, 2021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6C91F-1257-4AF4-A4A7-5AA3E88F7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B94EBE-4A2E-4B47-8DC6-2DB72A5774F7}" type="slidenum">
              <a:rPr lang="en-CA" smtClean="0"/>
              <a:pPr>
                <a:defRPr/>
              </a:pPr>
              <a:t>17</a:t>
            </a:fld>
            <a:endParaRPr lang="en-CA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38B02C7B-B1D2-4DA1-BE8C-DB281539E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645" y="3429000"/>
            <a:ext cx="5591955" cy="27150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2EA355-B5BA-4920-A3B1-533C1223A255}"/>
              </a:ext>
            </a:extLst>
          </p:cNvPr>
          <p:cNvSpPr txBox="1"/>
          <p:nvPr/>
        </p:nvSpPr>
        <p:spPr>
          <a:xfrm>
            <a:off x="6294781" y="6083856"/>
            <a:ext cx="25976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M. Fowler. UML Distilled. 3</a:t>
            </a:r>
            <a:r>
              <a:rPr lang="en-US" sz="12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rd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Ed. 2004. </a:t>
            </a:r>
          </a:p>
        </p:txBody>
      </p:sp>
    </p:spTree>
    <p:extLst>
      <p:ext uri="{BB962C8B-B14F-4D97-AF65-F5344CB8AC3E}">
        <p14:creationId xmlns:p14="http://schemas.microsoft.com/office/powerpoint/2010/main" val="4170390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9BCD5-3A58-437B-BF03-5BF94FE73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3xPingPong + Choice (1)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D787B-D7F9-4368-8362-114711774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MBSD for Reactive Systems</a:t>
            </a:r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322FE-2CD1-489F-83CA-5A0309234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Tutorial at FDL'21, Sept 8, 2021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C5570-AB6E-404B-9404-A90CDDA2F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B94EBE-4A2E-4B47-8DC6-2DB72A5774F7}" type="slidenum">
              <a:rPr lang="en-CA" smtClean="0"/>
              <a:pPr>
                <a:defRPr/>
              </a:pPr>
              <a:t>18</a:t>
            </a:fld>
            <a:endParaRPr lang="en-CA"/>
          </a:p>
        </p:txBody>
      </p:sp>
      <p:sp>
        <p:nvSpPr>
          <p:cNvPr id="7" name="AutoShape 2" descr="blob:null/1bbeaef4-8360-4d20-89a9-1044c706c1d2">
            <a:extLst>
              <a:ext uri="{FF2B5EF4-FFF2-40B4-BE49-F238E27FC236}">
                <a16:creationId xmlns:a16="http://schemas.microsoft.com/office/drawing/2014/main" id="{FC0E7C4D-AFB2-4BD8-8D1A-E216A65F9E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blob:null/1bbeaef4-8360-4d20-89a9-1044c706c1d2">
            <a:extLst>
              <a:ext uri="{FF2B5EF4-FFF2-40B4-BE49-F238E27FC236}">
                <a16:creationId xmlns:a16="http://schemas.microsoft.com/office/drawing/2014/main" id="{308EA5C8-3F44-405F-9D74-B3840AC64C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blob:null/1bbeaef4-8360-4d20-89a9-1044c706c1d2">
            <a:extLst>
              <a:ext uri="{FF2B5EF4-FFF2-40B4-BE49-F238E27FC236}">
                <a16:creationId xmlns:a16="http://schemas.microsoft.com/office/drawing/2014/main" id="{591D4CCD-26FF-462C-BDE0-E5DBCC4B9A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2CD1143-E651-4895-B12F-E761F2DF8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3546" y="2277528"/>
            <a:ext cx="1729531" cy="2290246"/>
          </a:xfrm>
          <a:prstGeom prst="rect">
            <a:avLst/>
          </a:prstGeom>
        </p:spPr>
      </p:pic>
      <p:pic>
        <p:nvPicPr>
          <p:cNvPr id="13" name="Picture 12" descr="Shape&#10;&#10;Description automatically generated">
            <a:extLst>
              <a:ext uri="{FF2B5EF4-FFF2-40B4-BE49-F238E27FC236}">
                <a16:creationId xmlns:a16="http://schemas.microsoft.com/office/drawing/2014/main" id="{C68362E1-576B-4078-A86A-2216312429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21509" y="2204865"/>
            <a:ext cx="1702014" cy="229024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07531FC-3CAE-451F-814D-6EC3F8255A1A}"/>
              </a:ext>
            </a:extLst>
          </p:cNvPr>
          <p:cNvSpPr txBox="1"/>
          <p:nvPr/>
        </p:nvSpPr>
        <p:spPr>
          <a:xfrm>
            <a:off x="1341523" y="4947480"/>
            <a:ext cx="982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pinger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3B05B7-A920-4523-BC5C-B74FDB1FF381}"/>
              </a:ext>
            </a:extLst>
          </p:cNvPr>
          <p:cNvSpPr txBox="1"/>
          <p:nvPr/>
        </p:nvSpPr>
        <p:spPr>
          <a:xfrm>
            <a:off x="6819981" y="4947480"/>
            <a:ext cx="1073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ponger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BF53763-18CE-43FD-9641-A4838EF9C7F8}"/>
              </a:ext>
            </a:extLst>
          </p:cNvPr>
          <p:cNvGrpSpPr/>
          <p:nvPr/>
        </p:nvGrpSpPr>
        <p:grpSpPr>
          <a:xfrm>
            <a:off x="1867869" y="1340768"/>
            <a:ext cx="5440659" cy="968293"/>
            <a:chOff x="1867869" y="1340768"/>
            <a:chExt cx="5440659" cy="968293"/>
          </a:xfrm>
        </p:grpSpPr>
        <p:pic>
          <p:nvPicPr>
            <p:cNvPr id="37" name="Picture 36" descr="Shape, circle&#10;&#10;Description automatically generated">
              <a:extLst>
                <a:ext uri="{FF2B5EF4-FFF2-40B4-BE49-F238E27FC236}">
                  <a16:creationId xmlns:a16="http://schemas.microsoft.com/office/drawing/2014/main" id="{1EC0610C-8451-4688-939B-4647BD3A8A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83968" y="1340768"/>
              <a:ext cx="609600" cy="609600"/>
            </a:xfrm>
            <a:prstGeom prst="rect">
              <a:avLst/>
            </a:prstGeom>
          </p:spPr>
        </p:pic>
        <p:sp>
          <p:nvSpPr>
            <p:cNvPr id="38" name="Arc 37">
              <a:extLst>
                <a:ext uri="{FF2B5EF4-FFF2-40B4-BE49-F238E27FC236}">
                  <a16:creationId xmlns:a16="http://schemas.microsoft.com/office/drawing/2014/main" id="{040BE171-B3DE-42BC-A6A1-360466B72216}"/>
                </a:ext>
              </a:extLst>
            </p:cNvPr>
            <p:cNvSpPr/>
            <p:nvPr/>
          </p:nvSpPr>
          <p:spPr bwMode="auto">
            <a:xfrm>
              <a:off x="2987824" y="1650482"/>
              <a:ext cx="4320704" cy="658579"/>
            </a:xfrm>
            <a:prstGeom prst="arc">
              <a:avLst>
                <a:gd name="adj1" fmla="val 16200000"/>
                <a:gd name="adj2" fmla="val 21383693"/>
              </a:avLst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B5E003FD-C350-4086-A2F4-476CA445C117}"/>
                </a:ext>
              </a:extLst>
            </p:cNvPr>
            <p:cNvSpPr/>
            <p:nvPr/>
          </p:nvSpPr>
          <p:spPr bwMode="auto">
            <a:xfrm flipH="1">
              <a:off x="1867869" y="1623051"/>
              <a:ext cx="4320704" cy="658579"/>
            </a:xfrm>
            <a:prstGeom prst="arc">
              <a:avLst>
                <a:gd name="adj1" fmla="val 16200000"/>
                <a:gd name="adj2" fmla="val 21383693"/>
              </a:avLst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FEE06E7-84C1-4537-85EF-A55D892E942D}"/>
              </a:ext>
            </a:extLst>
          </p:cNvPr>
          <p:cNvGrpSpPr/>
          <p:nvPr/>
        </p:nvGrpSpPr>
        <p:grpSpPr>
          <a:xfrm>
            <a:off x="1907480" y="1955304"/>
            <a:ext cx="5400824" cy="897632"/>
            <a:chOff x="1907480" y="2132856"/>
            <a:chExt cx="5400824" cy="897632"/>
          </a:xfrm>
        </p:grpSpPr>
        <p:pic>
          <p:nvPicPr>
            <p:cNvPr id="41" name="Picture 40" descr="Shape, circle&#10;&#10;Description automatically generated">
              <a:extLst>
                <a:ext uri="{FF2B5EF4-FFF2-40B4-BE49-F238E27FC236}">
                  <a16:creationId xmlns:a16="http://schemas.microsoft.com/office/drawing/2014/main" id="{ABD3604D-1920-45B9-83DC-06B5CDAFC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83968" y="2132856"/>
              <a:ext cx="609600" cy="609600"/>
            </a:xfrm>
            <a:prstGeom prst="rect">
              <a:avLst/>
            </a:prstGeom>
          </p:spPr>
        </p:pic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1FECDC99-FCC3-4E89-BF24-B412AAEBA7C9}"/>
                </a:ext>
              </a:extLst>
            </p:cNvPr>
            <p:cNvSpPr/>
            <p:nvPr/>
          </p:nvSpPr>
          <p:spPr bwMode="auto">
            <a:xfrm>
              <a:off x="2987600" y="2371909"/>
              <a:ext cx="4320704" cy="658579"/>
            </a:xfrm>
            <a:prstGeom prst="arc">
              <a:avLst>
                <a:gd name="adj1" fmla="val 16200000"/>
                <a:gd name="adj2" fmla="val 21102372"/>
              </a:avLst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2E539F55-4319-467D-8953-6D8A22AC8E56}"/>
                </a:ext>
              </a:extLst>
            </p:cNvPr>
            <p:cNvSpPr/>
            <p:nvPr/>
          </p:nvSpPr>
          <p:spPr bwMode="auto">
            <a:xfrm flipH="1">
              <a:off x="1907480" y="2371909"/>
              <a:ext cx="4320704" cy="658579"/>
            </a:xfrm>
            <a:prstGeom prst="arc">
              <a:avLst>
                <a:gd name="adj1" fmla="val 16200000"/>
                <a:gd name="adj2" fmla="val 21110150"/>
              </a:avLst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47186A6-858F-40FB-8855-1CBE974F619B}"/>
              </a:ext>
            </a:extLst>
          </p:cNvPr>
          <p:cNvGrpSpPr/>
          <p:nvPr/>
        </p:nvGrpSpPr>
        <p:grpSpPr>
          <a:xfrm>
            <a:off x="1907704" y="2564904"/>
            <a:ext cx="5400824" cy="897632"/>
            <a:chOff x="1907704" y="2891408"/>
            <a:chExt cx="5400824" cy="897632"/>
          </a:xfrm>
        </p:grpSpPr>
        <p:pic>
          <p:nvPicPr>
            <p:cNvPr id="45" name="Picture 44" descr="Shape, circle&#10;&#10;Description automatically generated">
              <a:extLst>
                <a:ext uri="{FF2B5EF4-FFF2-40B4-BE49-F238E27FC236}">
                  <a16:creationId xmlns:a16="http://schemas.microsoft.com/office/drawing/2014/main" id="{F6859C26-0EF1-44EE-B84E-36F0AEB84B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84192" y="2891408"/>
              <a:ext cx="609600" cy="609600"/>
            </a:xfrm>
            <a:prstGeom prst="rect">
              <a:avLst/>
            </a:prstGeom>
          </p:spPr>
        </p:pic>
        <p:sp>
          <p:nvSpPr>
            <p:cNvPr id="46" name="Arc 45">
              <a:extLst>
                <a:ext uri="{FF2B5EF4-FFF2-40B4-BE49-F238E27FC236}">
                  <a16:creationId xmlns:a16="http://schemas.microsoft.com/office/drawing/2014/main" id="{95361B32-75D0-4E7A-80A3-566EA9C11B02}"/>
                </a:ext>
              </a:extLst>
            </p:cNvPr>
            <p:cNvSpPr/>
            <p:nvPr/>
          </p:nvSpPr>
          <p:spPr bwMode="auto">
            <a:xfrm>
              <a:off x="2987824" y="3130461"/>
              <a:ext cx="4320704" cy="658579"/>
            </a:xfrm>
            <a:prstGeom prst="arc">
              <a:avLst>
                <a:gd name="adj1" fmla="val 16200000"/>
                <a:gd name="adj2" fmla="val 21102372"/>
              </a:avLst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7070DE41-B543-47D2-88B0-107FFE38C4D9}"/>
                </a:ext>
              </a:extLst>
            </p:cNvPr>
            <p:cNvSpPr/>
            <p:nvPr/>
          </p:nvSpPr>
          <p:spPr bwMode="auto">
            <a:xfrm flipH="1">
              <a:off x="1907704" y="3130461"/>
              <a:ext cx="4320704" cy="658579"/>
            </a:xfrm>
            <a:prstGeom prst="arc">
              <a:avLst>
                <a:gd name="adj1" fmla="val 16200000"/>
                <a:gd name="adj2" fmla="val 21110150"/>
              </a:avLst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E8C7199-FC5C-4186-AD70-CC26262777EF}"/>
              </a:ext>
            </a:extLst>
          </p:cNvPr>
          <p:cNvGrpSpPr/>
          <p:nvPr/>
        </p:nvGrpSpPr>
        <p:grpSpPr>
          <a:xfrm>
            <a:off x="1907704" y="3179440"/>
            <a:ext cx="5400824" cy="897632"/>
            <a:chOff x="1907480" y="2132856"/>
            <a:chExt cx="5400824" cy="897632"/>
          </a:xfrm>
        </p:grpSpPr>
        <p:pic>
          <p:nvPicPr>
            <p:cNvPr id="49" name="Picture 48" descr="Shape, circle&#10;&#10;Description automatically generated">
              <a:extLst>
                <a:ext uri="{FF2B5EF4-FFF2-40B4-BE49-F238E27FC236}">
                  <a16:creationId xmlns:a16="http://schemas.microsoft.com/office/drawing/2014/main" id="{1A7A2868-B4D6-41B0-8689-92FE4D8E74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83968" y="2132856"/>
              <a:ext cx="609600" cy="609600"/>
            </a:xfrm>
            <a:prstGeom prst="rect">
              <a:avLst/>
            </a:prstGeom>
          </p:spPr>
        </p:pic>
        <p:sp>
          <p:nvSpPr>
            <p:cNvPr id="50" name="Arc 49">
              <a:extLst>
                <a:ext uri="{FF2B5EF4-FFF2-40B4-BE49-F238E27FC236}">
                  <a16:creationId xmlns:a16="http://schemas.microsoft.com/office/drawing/2014/main" id="{FF49DED5-380E-4719-8477-82C362DEC883}"/>
                </a:ext>
              </a:extLst>
            </p:cNvPr>
            <p:cNvSpPr/>
            <p:nvPr/>
          </p:nvSpPr>
          <p:spPr bwMode="auto">
            <a:xfrm>
              <a:off x="2987600" y="2371909"/>
              <a:ext cx="4320704" cy="658579"/>
            </a:xfrm>
            <a:prstGeom prst="arc">
              <a:avLst>
                <a:gd name="adj1" fmla="val 16200000"/>
                <a:gd name="adj2" fmla="val 21102372"/>
              </a:avLst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Arc 50">
              <a:extLst>
                <a:ext uri="{FF2B5EF4-FFF2-40B4-BE49-F238E27FC236}">
                  <a16:creationId xmlns:a16="http://schemas.microsoft.com/office/drawing/2014/main" id="{64E475FC-1157-40A1-9DA2-9EEC2DE403C1}"/>
                </a:ext>
              </a:extLst>
            </p:cNvPr>
            <p:cNvSpPr/>
            <p:nvPr/>
          </p:nvSpPr>
          <p:spPr bwMode="auto">
            <a:xfrm flipH="1">
              <a:off x="1907480" y="2371909"/>
              <a:ext cx="4320704" cy="658579"/>
            </a:xfrm>
            <a:prstGeom prst="arc">
              <a:avLst>
                <a:gd name="adj1" fmla="val 16200000"/>
                <a:gd name="adj2" fmla="val 21110150"/>
              </a:avLst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955B076-6F97-4EE6-97DA-EB7366CACC71}"/>
              </a:ext>
            </a:extLst>
          </p:cNvPr>
          <p:cNvGrpSpPr/>
          <p:nvPr/>
        </p:nvGrpSpPr>
        <p:grpSpPr>
          <a:xfrm>
            <a:off x="1907704" y="3789040"/>
            <a:ext cx="5400824" cy="897632"/>
            <a:chOff x="1907704" y="2891408"/>
            <a:chExt cx="5400824" cy="897632"/>
          </a:xfrm>
        </p:grpSpPr>
        <p:pic>
          <p:nvPicPr>
            <p:cNvPr id="53" name="Picture 52" descr="Shape, circle&#10;&#10;Description automatically generated">
              <a:extLst>
                <a:ext uri="{FF2B5EF4-FFF2-40B4-BE49-F238E27FC236}">
                  <a16:creationId xmlns:a16="http://schemas.microsoft.com/office/drawing/2014/main" id="{DBA4495B-54BD-4C4F-B3F5-E19005D39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84192" y="2891408"/>
              <a:ext cx="609600" cy="609600"/>
            </a:xfrm>
            <a:prstGeom prst="rect">
              <a:avLst/>
            </a:prstGeom>
          </p:spPr>
        </p:pic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F1B770D3-6144-4738-A081-353757A73AAB}"/>
                </a:ext>
              </a:extLst>
            </p:cNvPr>
            <p:cNvSpPr/>
            <p:nvPr/>
          </p:nvSpPr>
          <p:spPr bwMode="auto">
            <a:xfrm>
              <a:off x="2987824" y="3130461"/>
              <a:ext cx="4320704" cy="658579"/>
            </a:xfrm>
            <a:prstGeom prst="arc">
              <a:avLst>
                <a:gd name="adj1" fmla="val 16200000"/>
                <a:gd name="adj2" fmla="val 21102372"/>
              </a:avLst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5" name="Arc 54">
              <a:extLst>
                <a:ext uri="{FF2B5EF4-FFF2-40B4-BE49-F238E27FC236}">
                  <a16:creationId xmlns:a16="http://schemas.microsoft.com/office/drawing/2014/main" id="{694C33D7-B066-49D5-B097-200DB5C203FB}"/>
                </a:ext>
              </a:extLst>
            </p:cNvPr>
            <p:cNvSpPr/>
            <p:nvPr/>
          </p:nvSpPr>
          <p:spPr bwMode="auto">
            <a:xfrm flipH="1">
              <a:off x="1907704" y="3130461"/>
              <a:ext cx="4320704" cy="658579"/>
            </a:xfrm>
            <a:prstGeom prst="arc">
              <a:avLst>
                <a:gd name="adj1" fmla="val 16200000"/>
                <a:gd name="adj2" fmla="val 21110150"/>
              </a:avLst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D41A84F-A3B6-4AC2-A200-9D099C924DF9}"/>
              </a:ext>
            </a:extLst>
          </p:cNvPr>
          <p:cNvGrpSpPr/>
          <p:nvPr/>
        </p:nvGrpSpPr>
        <p:grpSpPr>
          <a:xfrm>
            <a:off x="1907704" y="4403576"/>
            <a:ext cx="5400824" cy="897632"/>
            <a:chOff x="1907480" y="2132856"/>
            <a:chExt cx="5400824" cy="897632"/>
          </a:xfrm>
        </p:grpSpPr>
        <p:pic>
          <p:nvPicPr>
            <p:cNvPr id="57" name="Picture 56" descr="Shape, circle&#10;&#10;Description automatically generated">
              <a:extLst>
                <a:ext uri="{FF2B5EF4-FFF2-40B4-BE49-F238E27FC236}">
                  <a16:creationId xmlns:a16="http://schemas.microsoft.com/office/drawing/2014/main" id="{21DD6988-2E59-4F52-9924-627A1D7AD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83968" y="2132856"/>
              <a:ext cx="609600" cy="609600"/>
            </a:xfrm>
            <a:prstGeom prst="rect">
              <a:avLst/>
            </a:prstGeom>
          </p:spPr>
        </p:pic>
        <p:sp>
          <p:nvSpPr>
            <p:cNvPr id="58" name="Arc 57">
              <a:extLst>
                <a:ext uri="{FF2B5EF4-FFF2-40B4-BE49-F238E27FC236}">
                  <a16:creationId xmlns:a16="http://schemas.microsoft.com/office/drawing/2014/main" id="{ADB3602D-33A2-42D5-81E3-BEAF31ED7227}"/>
                </a:ext>
              </a:extLst>
            </p:cNvPr>
            <p:cNvSpPr/>
            <p:nvPr/>
          </p:nvSpPr>
          <p:spPr bwMode="auto">
            <a:xfrm>
              <a:off x="2987600" y="2371909"/>
              <a:ext cx="4320704" cy="658579"/>
            </a:xfrm>
            <a:prstGeom prst="arc">
              <a:avLst>
                <a:gd name="adj1" fmla="val 16200000"/>
                <a:gd name="adj2" fmla="val 21102372"/>
              </a:avLst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9" name="Arc 58">
              <a:extLst>
                <a:ext uri="{FF2B5EF4-FFF2-40B4-BE49-F238E27FC236}">
                  <a16:creationId xmlns:a16="http://schemas.microsoft.com/office/drawing/2014/main" id="{6DFFD58D-9A86-426A-8ABD-EE1E5A6B8988}"/>
                </a:ext>
              </a:extLst>
            </p:cNvPr>
            <p:cNvSpPr/>
            <p:nvPr/>
          </p:nvSpPr>
          <p:spPr bwMode="auto">
            <a:xfrm flipH="1">
              <a:off x="1907480" y="2371909"/>
              <a:ext cx="4320704" cy="658579"/>
            </a:xfrm>
            <a:prstGeom prst="arc">
              <a:avLst>
                <a:gd name="adj1" fmla="val 16200000"/>
                <a:gd name="adj2" fmla="val 21110150"/>
              </a:avLst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60" name="Picture 59" descr="Diagram&#10;&#10;Description automatically generated with low confidence">
            <a:extLst>
              <a:ext uri="{FF2B5EF4-FFF2-40B4-BE49-F238E27FC236}">
                <a16:creationId xmlns:a16="http://schemas.microsoft.com/office/drawing/2014/main" id="{9C814DB8-FB51-4340-A0D2-DF5232A5E5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6248" y="1977799"/>
            <a:ext cx="2517980" cy="407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59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 descr="Text&#10;&#10;Description automatically generated">
            <a:extLst>
              <a:ext uri="{FF2B5EF4-FFF2-40B4-BE49-F238E27FC236}">
                <a16:creationId xmlns:a16="http://schemas.microsoft.com/office/drawing/2014/main" id="{E6D3407C-CC3C-412B-BFF2-2CC214A5A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35" y="6236473"/>
            <a:ext cx="2486372" cy="50489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DB6B4B30-6AB7-4681-9864-786168295986}"/>
              </a:ext>
            </a:extLst>
          </p:cNvPr>
          <p:cNvGrpSpPr/>
          <p:nvPr/>
        </p:nvGrpSpPr>
        <p:grpSpPr>
          <a:xfrm>
            <a:off x="1630612" y="1180383"/>
            <a:ext cx="7122612" cy="1514686"/>
            <a:chOff x="1630612" y="1180383"/>
            <a:chExt cx="7122612" cy="1514686"/>
          </a:xfrm>
        </p:grpSpPr>
        <p:pic>
          <p:nvPicPr>
            <p:cNvPr id="18" name="Picture 17" descr="Diagram&#10;&#10;Description automatically generated">
              <a:extLst>
                <a:ext uri="{FF2B5EF4-FFF2-40B4-BE49-F238E27FC236}">
                  <a16:creationId xmlns:a16="http://schemas.microsoft.com/office/drawing/2014/main" id="{453B4008-230A-4DDA-BFB0-E035FECB81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30612" y="1180383"/>
              <a:ext cx="5677692" cy="1514686"/>
            </a:xfrm>
            <a:prstGeom prst="rect">
              <a:avLst/>
            </a:prstGeom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</p:pic>
        <p:pic>
          <p:nvPicPr>
            <p:cNvPr id="11" name="Picture 10" descr="Graphical user interface, text, application, chat or text message&#10;&#10;Description automatically generated">
              <a:extLst>
                <a:ext uri="{FF2B5EF4-FFF2-40B4-BE49-F238E27FC236}">
                  <a16:creationId xmlns:a16="http://schemas.microsoft.com/office/drawing/2014/main" id="{C070746D-9BC2-447E-8AC7-0E66E6851B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24328" y="1196752"/>
              <a:ext cx="1228896" cy="657317"/>
            </a:xfrm>
            <a:prstGeom prst="rect">
              <a:avLst/>
            </a:prstGeom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1A9BCD5-3A58-437B-BF03-5BF94FE73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5483" y="341313"/>
            <a:ext cx="6161014" cy="514350"/>
          </a:xfrm>
        </p:spPr>
        <p:txBody>
          <a:bodyPr/>
          <a:lstStyle/>
          <a:p>
            <a:r>
              <a:rPr lang="en-US" dirty="0"/>
              <a:t>Example 3: 3xPingPong + Choice (3)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C5570-AB6E-404B-9404-A90CDDA2F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B94EBE-4A2E-4B47-8DC6-2DB72A5774F7}" type="slidenum">
              <a:rPr lang="en-CA" smtClean="0"/>
              <a:pPr>
                <a:defRPr/>
              </a:pPr>
              <a:t>19</a:t>
            </a:fld>
            <a:endParaRPr lang="en-CA"/>
          </a:p>
        </p:txBody>
      </p:sp>
      <p:sp>
        <p:nvSpPr>
          <p:cNvPr id="7" name="AutoShape 2" descr="blob:null/1bbeaef4-8360-4d20-89a9-1044c706c1d2">
            <a:extLst>
              <a:ext uri="{FF2B5EF4-FFF2-40B4-BE49-F238E27FC236}">
                <a16:creationId xmlns:a16="http://schemas.microsoft.com/office/drawing/2014/main" id="{FC0E7C4D-AFB2-4BD8-8D1A-E216A65F9E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98351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blob:null/1bbeaef4-8360-4d20-89a9-1044c706c1d2">
            <a:extLst>
              <a:ext uri="{FF2B5EF4-FFF2-40B4-BE49-F238E27FC236}">
                <a16:creationId xmlns:a16="http://schemas.microsoft.com/office/drawing/2014/main" id="{308EA5C8-3F44-405F-9D74-B3840AC64C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13591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blob:null/1bbeaef4-8360-4d20-89a9-1044c706c1d2">
            <a:extLst>
              <a:ext uri="{FF2B5EF4-FFF2-40B4-BE49-F238E27FC236}">
                <a16:creationId xmlns:a16="http://schemas.microsoft.com/office/drawing/2014/main" id="{591D4CCD-26FF-462C-BDE0-E5DBCC4B9A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328831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9" name="Picture 38" descr="Diagram&#10;&#10;Description automatically generated">
            <a:extLst>
              <a:ext uri="{FF2B5EF4-FFF2-40B4-BE49-F238E27FC236}">
                <a16:creationId xmlns:a16="http://schemas.microsoft.com/office/drawing/2014/main" id="{A04BBE86-C61F-4C93-9CF3-DA6E505F2E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6851" y="3673561"/>
            <a:ext cx="1448002" cy="2143424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27ADABDF-C29A-4BE2-9979-E5C75AFE7D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62722" y="3465688"/>
            <a:ext cx="2305372" cy="1714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7" name="Picture 56" descr="Text&#10;&#10;Description automatically generated with low confidence">
            <a:extLst>
              <a:ext uri="{FF2B5EF4-FFF2-40B4-BE49-F238E27FC236}">
                <a16:creationId xmlns:a16="http://schemas.microsoft.com/office/drawing/2014/main" id="{60985670-A4F9-4062-B8F3-EE1559266C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74089" y="6234395"/>
            <a:ext cx="2457793" cy="4953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AE2B241C-14EE-4513-BD1C-9A8936BD9AB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615" y="3157699"/>
            <a:ext cx="2457793" cy="4667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5949F5E-D059-4066-8C57-A24CB5D45DDE}"/>
              </a:ext>
            </a:extLst>
          </p:cNvPr>
          <p:cNvSpPr txBox="1"/>
          <p:nvPr/>
        </p:nvSpPr>
        <p:spPr>
          <a:xfrm>
            <a:off x="14905" y="2899416"/>
            <a:ext cx="1401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_ 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at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_ 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[true]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1170FE-DC34-4999-A1B0-C43B3DD653E0}"/>
              </a:ext>
            </a:extLst>
          </p:cNvPr>
          <p:cNvSpPr txBox="1"/>
          <p:nvPr/>
        </p:nvSpPr>
        <p:spPr>
          <a:xfrm>
            <a:off x="11070" y="5990062"/>
            <a:ext cx="1935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pong 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at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playP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[true]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EF9E4E-7774-40C9-847E-8F4F31E6791B}"/>
              </a:ext>
            </a:extLst>
          </p:cNvPr>
          <p:cNvSpPr txBox="1"/>
          <p:nvPr/>
        </p:nvSpPr>
        <p:spPr>
          <a:xfrm>
            <a:off x="6476862" y="5990062"/>
            <a:ext cx="18668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ping 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at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playP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 and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[true]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BEC21F-903C-4FB6-BA35-3909534CEB12}"/>
              </a:ext>
            </a:extLst>
          </p:cNvPr>
          <p:cNvSpPr txBox="1"/>
          <p:nvPr/>
        </p:nvSpPr>
        <p:spPr>
          <a:xfrm>
            <a:off x="6667620" y="3187864"/>
            <a:ext cx="1401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_ 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at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_ 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[true]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0C81204-7052-40AB-84C9-41243937F961}"/>
              </a:ext>
            </a:extLst>
          </p:cNvPr>
          <p:cNvCxnSpPr/>
          <p:nvPr/>
        </p:nvCxnSpPr>
        <p:spPr bwMode="auto">
          <a:xfrm flipH="1">
            <a:off x="7308304" y="5642479"/>
            <a:ext cx="6311" cy="25160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74C37694-C834-4F8A-9D79-0DD0FC292B2C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7308305" y="3733848"/>
            <a:ext cx="1072111" cy="847280"/>
          </a:xfrm>
          <a:prstGeom prst="bentConnector3">
            <a:avLst>
              <a:gd name="adj1" fmla="val 440"/>
            </a:avLst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5" name="Picture 1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317E1A6-1CF2-451D-ABF6-ADCAEA460D0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6015" y="116632"/>
            <a:ext cx="1103410" cy="959040"/>
          </a:xfrm>
          <a:prstGeom prst="rect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</p:pic>
      <p:pic>
        <p:nvPicPr>
          <p:cNvPr id="17" name="Picture 1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26275660-2CB9-43DF-A17B-D30833328BC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2904" y="1252119"/>
            <a:ext cx="1086243" cy="880737"/>
          </a:xfrm>
          <a:prstGeom prst="rect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</p:pic>
      <p:pic>
        <p:nvPicPr>
          <p:cNvPr id="37" name="Picture 36" descr="Diagram&#10;&#10;Description automatically generated">
            <a:extLst>
              <a:ext uri="{FF2B5EF4-FFF2-40B4-BE49-F238E27FC236}">
                <a16:creationId xmlns:a16="http://schemas.microsoft.com/office/drawing/2014/main" id="{3182E1CF-8DAA-410D-9349-A6B9DBCF146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09147" y="3675733"/>
            <a:ext cx="4991797" cy="168616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F88869D-0627-4684-B187-1EEDD6C3D6DF}"/>
              </a:ext>
            </a:extLst>
          </p:cNvPr>
          <p:cNvCxnSpPr/>
          <p:nvPr/>
        </p:nvCxnSpPr>
        <p:spPr bwMode="auto">
          <a:xfrm flipH="1" flipV="1">
            <a:off x="2911454" y="5583370"/>
            <a:ext cx="3011674" cy="1353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AAD2F05-1F6D-4431-8F88-E75E0A7ABE1F}"/>
              </a:ext>
            </a:extLst>
          </p:cNvPr>
          <p:cNvCxnSpPr/>
          <p:nvPr/>
        </p:nvCxnSpPr>
        <p:spPr bwMode="auto">
          <a:xfrm>
            <a:off x="5923128" y="4555271"/>
            <a:ext cx="0" cy="103396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B243599-C6B5-4650-AE76-213890CC1107}"/>
              </a:ext>
            </a:extLst>
          </p:cNvPr>
          <p:cNvCxnSpPr/>
          <p:nvPr/>
        </p:nvCxnSpPr>
        <p:spPr bwMode="auto">
          <a:xfrm flipH="1">
            <a:off x="2863658" y="4884437"/>
            <a:ext cx="5669" cy="66834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B15AA6A-49B2-4DD3-8B4C-EF1209AAF6D5}"/>
              </a:ext>
            </a:extLst>
          </p:cNvPr>
          <p:cNvCxnSpPr>
            <a:cxnSpLocks/>
          </p:cNvCxnSpPr>
          <p:nvPr/>
        </p:nvCxnSpPr>
        <p:spPr bwMode="auto">
          <a:xfrm>
            <a:off x="4572000" y="4884437"/>
            <a:ext cx="0" cy="71247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3126B8C-B065-4E7C-A6A0-BAC26E2992DC}"/>
              </a:ext>
            </a:extLst>
          </p:cNvPr>
          <p:cNvCxnSpPr/>
          <p:nvPr/>
        </p:nvCxnSpPr>
        <p:spPr bwMode="auto">
          <a:xfrm flipH="1" flipV="1">
            <a:off x="5758675" y="4365104"/>
            <a:ext cx="181477" cy="21602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6" name="Picture 1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6810C7A-4AE0-4194-9694-E38C91A0A8E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4719" y="95127"/>
            <a:ext cx="1086002" cy="990738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C05D15F3-B0FA-4EF6-B3D4-000D44B9A541}"/>
              </a:ext>
            </a:extLst>
          </p:cNvPr>
          <p:cNvSpPr txBox="1"/>
          <p:nvPr/>
        </p:nvSpPr>
        <p:spPr>
          <a:xfrm>
            <a:off x="3363815" y="5990062"/>
            <a:ext cx="1935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pong 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at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playP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[true]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DC013261-D95E-48CD-8E98-3EACB13967F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487683" y="6237312"/>
            <a:ext cx="2524477" cy="32389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4DD6227A-73D0-453E-B3A6-98320688CF1B}"/>
              </a:ext>
            </a:extLst>
          </p:cNvPr>
          <p:cNvGrpSpPr/>
          <p:nvPr/>
        </p:nvGrpSpPr>
        <p:grpSpPr>
          <a:xfrm>
            <a:off x="1300721" y="3717285"/>
            <a:ext cx="4925613" cy="2664043"/>
            <a:chOff x="1300721" y="3717285"/>
            <a:chExt cx="4925613" cy="2664043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C753722-3E81-4C3D-9A26-188BB7A1B91B}"/>
                </a:ext>
              </a:extLst>
            </p:cNvPr>
            <p:cNvGrpSpPr/>
            <p:nvPr/>
          </p:nvGrpSpPr>
          <p:grpSpPr>
            <a:xfrm>
              <a:off x="1300721" y="3717285"/>
              <a:ext cx="4925613" cy="2347180"/>
              <a:chOff x="1300721" y="3717285"/>
              <a:chExt cx="4925613" cy="2347180"/>
            </a:xfrm>
          </p:grpSpPr>
          <p:pic>
            <p:nvPicPr>
              <p:cNvPr id="13" name="Picture 12" descr="Diagram&#10;&#10;Description automatically generated">
                <a:extLst>
                  <a:ext uri="{FF2B5EF4-FFF2-40B4-BE49-F238E27FC236}">
                    <a16:creationId xmlns:a16="http://schemas.microsoft.com/office/drawing/2014/main" id="{E24D2353-4A59-4673-A239-2DB9197081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300721" y="3717285"/>
                <a:ext cx="4925613" cy="1901469"/>
              </a:xfrm>
              <a:prstGeom prst="rect">
                <a:avLst/>
              </a:prstGeom>
            </p:spPr>
          </p:pic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90C32091-1BCB-4543-81CD-D9274A99D683}"/>
                  </a:ext>
                </a:extLst>
              </p:cNvPr>
              <p:cNvCxnSpPr/>
              <p:nvPr/>
            </p:nvCxnSpPr>
            <p:spPr bwMode="auto">
              <a:xfrm>
                <a:off x="4876800" y="5085184"/>
                <a:ext cx="0" cy="90487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1505557E-550A-460F-A593-C76A8F55268D}"/>
                  </a:ext>
                </a:extLst>
              </p:cNvPr>
              <p:cNvCxnSpPr/>
              <p:nvPr/>
            </p:nvCxnSpPr>
            <p:spPr bwMode="auto">
              <a:xfrm>
                <a:off x="3131840" y="4365104"/>
                <a:ext cx="0" cy="1699361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8944F06-4733-4A4E-BE2C-C6109ECD5F03}"/>
                </a:ext>
              </a:extLst>
            </p:cNvPr>
            <p:cNvCxnSpPr/>
            <p:nvPr/>
          </p:nvCxnSpPr>
          <p:spPr bwMode="auto">
            <a:xfrm flipH="1">
              <a:off x="2699792" y="6064465"/>
              <a:ext cx="432048" cy="31686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C36D03AF-5125-4254-8CB2-1BE351796D16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949865" y="3839312"/>
            <a:ext cx="907567" cy="576064"/>
          </a:xfrm>
          <a:prstGeom prst="bentConnector3">
            <a:avLst>
              <a:gd name="adj1" fmla="val 100377"/>
            </a:avLst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22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Goal of Tutorial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973" y="908720"/>
            <a:ext cx="5404147" cy="13716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</a:rPr>
              <a:t>Inform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MBSD for reactive systems w/ UML-RT </a:t>
            </a:r>
          </a:p>
          <a:p>
            <a:pPr lvl="2"/>
            <a:r>
              <a:rPr lang="en-US" dirty="0"/>
              <a:t>Part 1: sequential, concurrent (JD)</a:t>
            </a:r>
          </a:p>
          <a:p>
            <a:pPr lvl="3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Core concepts and key principles</a:t>
            </a:r>
          </a:p>
          <a:p>
            <a:pPr lvl="3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Execution semantics</a:t>
            </a:r>
          </a:p>
          <a:p>
            <a:pPr lvl="3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Single- vs multi-threaded execution</a:t>
            </a:r>
          </a:p>
          <a:p>
            <a:pPr lvl="3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Support for dynamic (runtime) change</a:t>
            </a:r>
            <a:endParaRPr lang="en-US" dirty="0"/>
          </a:p>
          <a:p>
            <a:pPr lvl="2"/>
            <a:r>
              <a:rPr lang="en-US" dirty="0"/>
              <a:t>Part 2: distributed, containerized (KJ)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Containers and container management</a:t>
            </a:r>
            <a:endParaRPr lang="en-US" dirty="0"/>
          </a:p>
          <a:p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</a:rPr>
              <a:t>Inspire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‘Oldies, but Goldies’</a:t>
            </a:r>
          </a:p>
          <a:p>
            <a:pPr lvl="2"/>
            <a:r>
              <a:rPr lang="en-US" dirty="0">
                <a:latin typeface="Calibri" panose="020F0502020204030204" pitchFamily="34" charset="0"/>
              </a:rPr>
              <a:t>abstraction &amp; automation</a:t>
            </a:r>
          </a:p>
          <a:p>
            <a:pPr lvl="2"/>
            <a:r>
              <a:rPr lang="en-US" dirty="0"/>
              <a:t>graphical modeling</a:t>
            </a:r>
          </a:p>
          <a:p>
            <a:pPr lvl="2"/>
            <a:r>
              <a:rPr lang="en-US" dirty="0"/>
              <a:t>the ‘a</a:t>
            </a:r>
            <a:r>
              <a:rPr lang="en-US" dirty="0">
                <a:latin typeface="Calibri" panose="020F0502020204030204" pitchFamily="34" charset="0"/>
              </a:rPr>
              <a:t>ctor model’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MBSD for distri</a:t>
            </a:r>
            <a:r>
              <a:rPr lang="en-US" dirty="0"/>
              <a:t>buted systems</a:t>
            </a:r>
            <a:endParaRPr lang="en-US" dirty="0">
              <a:latin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MBSD for Reactive Systems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Tutorial at FDL'21, Sept 8, 2021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B94EBE-4A2E-4B47-8DC6-2DB72A5774F7}" type="slidenum">
              <a:rPr lang="en-CA" smtClean="0"/>
              <a:pPr>
                <a:defRPr/>
              </a:pPr>
              <a:t>2</a:t>
            </a:fld>
            <a:endParaRPr lang="en-CA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619" y="1209594"/>
            <a:ext cx="1695373" cy="1806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Graphical user interface, diagram, application, Word&#10;&#10;Description automatically generated">
            <a:extLst>
              <a:ext uri="{FF2B5EF4-FFF2-40B4-BE49-F238E27FC236}">
                <a16:creationId xmlns:a16="http://schemas.microsoft.com/office/drawing/2014/main" id="{4C153583-E0C6-45EB-8ACB-542A7FDB1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4" y="4149080"/>
            <a:ext cx="3202857" cy="220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844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DE5E6-4854-480E-9881-D1D153E59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341313"/>
            <a:ext cx="3855400" cy="514350"/>
          </a:xfrm>
        </p:spPr>
        <p:txBody>
          <a:bodyPr/>
          <a:lstStyle/>
          <a:p>
            <a:r>
              <a:rPr lang="en-US" dirty="0"/>
              <a:t>UML-RT:                  Key Takeaways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E4D16-58A3-4FBB-ADC5-2B953E6EC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973" y="1085850"/>
            <a:ext cx="8656055" cy="13716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State machines</a:t>
            </a:r>
          </a:p>
          <a:p>
            <a:pPr lvl="1"/>
            <a:r>
              <a:rPr lang="en-US" dirty="0"/>
              <a:t>pseudo states (e.g., choice</a:t>
            </a:r>
          </a:p>
          <a:p>
            <a:pPr marL="457200" lvl="1" indent="0">
              <a:buNone/>
            </a:pPr>
            <a:r>
              <a:rPr lang="en-US" dirty="0"/>
              <a:t>    junction, history)</a:t>
            </a:r>
          </a:p>
          <a:p>
            <a:pPr marL="457200" lvl="1" indent="0">
              <a:buNone/>
            </a:pPr>
            <a:r>
              <a:rPr lang="en-US" dirty="0"/>
              <a:t>     =&gt; transition chains</a:t>
            </a:r>
          </a:p>
          <a:p>
            <a:r>
              <a:rPr lang="en-US" dirty="0">
                <a:solidFill>
                  <a:srgbClr val="C00000"/>
                </a:solidFill>
              </a:rPr>
              <a:t>Execution semantics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Run-to-completion</a:t>
            </a:r>
            <a:r>
              <a:rPr lang="en-US" dirty="0"/>
              <a:t>	</a:t>
            </a:r>
          </a:p>
          <a:p>
            <a:pPr lvl="2"/>
            <a:r>
              <a:rPr lang="en-US" dirty="0"/>
              <a:t>“A message is delivered to the </a:t>
            </a:r>
            <a:r>
              <a:rPr lang="en-US" dirty="0" err="1"/>
              <a:t>statemachine</a:t>
            </a:r>
            <a:r>
              <a:rPr lang="en-US" dirty="0"/>
              <a:t> of an object only after the processing of the previous message has completed”</a:t>
            </a:r>
          </a:p>
          <a:p>
            <a:pPr marL="857250" lvl="2" indent="0">
              <a:buNone/>
            </a:pPr>
            <a:r>
              <a:rPr lang="en-US" dirty="0"/>
              <a:t>    =&gt; No ‘intra-object’ concurrency</a:t>
            </a:r>
          </a:p>
          <a:p>
            <a:pPr lvl="2"/>
            <a:r>
              <a:rPr lang="en-US" dirty="0"/>
              <a:t>Very common atomicity assumption (e.g., UML 2, JavaScript, Erlang, …) 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Event loop </a:t>
            </a:r>
            <a:r>
              <a:rPr lang="en-US" dirty="0"/>
              <a:t>in controller in RTS: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4A0408-8626-44F3-977E-1C547174946B}"/>
              </a:ext>
            </a:extLst>
          </p:cNvPr>
          <p:cNvSpPr txBox="1"/>
          <p:nvPr/>
        </p:nvSpPr>
        <p:spPr>
          <a:xfrm>
            <a:off x="1619672" y="5373216"/>
            <a:ext cx="669674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(1)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m = dequeue(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mq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can find transition t such that enabled(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m,t,currRTState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currRTState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execChain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t,currRTState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report ‘Unexpected message m’;}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AD2CE86A-ADC7-40A0-A55E-7E82D88F9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305494"/>
            <a:ext cx="4184012" cy="3051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217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497" y="538386"/>
            <a:ext cx="1955231" cy="514350"/>
          </a:xfrm>
        </p:spPr>
        <p:txBody>
          <a:bodyPr/>
          <a:lstStyle/>
          <a:p>
            <a:r>
              <a:rPr lang="en-US" sz="2800" dirty="0"/>
              <a:t>Execution</a:t>
            </a:r>
            <a:br>
              <a:rPr lang="en-US" sz="2800" dirty="0"/>
            </a:br>
            <a:r>
              <a:rPr lang="en-US" sz="2800" dirty="0"/>
              <a:t>Semantics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0040" y="2032387"/>
            <a:ext cx="8604448" cy="4450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actStates,vars,mq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:=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execInits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(1)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m = dequeue(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mq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can find transition t such that enabled(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m,t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actStates,vars,mq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&gt;)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actStates,vars,mq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execChain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(t,&lt;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actStates,vars,mq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report ‘Unexpected message m’;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enabled(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m,t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actStates,vars,mq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&gt;) =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source(t) is active, trigger(t) matches m, and eval(guard(t),vars)=‘true’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execChain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(t,&lt;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actStates,vars,mq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&gt;) =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actStates,varVals,mq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:= exec(effect(t),&lt;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actStates,vars,mq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&gt;);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target(t) is choice point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find t’ such that source(t’)=target(t) and eval(guard(t’),vars)=‘true’;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actStates,vars,mq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:= exec(effect(t),&lt;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actStates,vars,mq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&gt;);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t = t’;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actStates,vars,mq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2195736" y="188641"/>
            <a:ext cx="2575526" cy="307504"/>
          </a:xfrm>
          <a:prstGeom prst="rect">
            <a:avLst/>
          </a:prstGeom>
          <a:noFill/>
          <a:ln w="9525" algn="ctr">
            <a:solidFill>
              <a:srgbClr val="CC0000"/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10000"/>
              </a:lnSpc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lnSpc>
                <a:spcPct val="110000"/>
              </a:lnSpc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lnSpc>
                <a:spcPct val="110000"/>
              </a:lnSpc>
              <a:buFont typeface="Symbol" pitchFamily="18" charset="2"/>
              <a:buChar char="°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lnSpc>
                <a:spcPct val="110000"/>
              </a:lnSpc>
              <a:buFont typeface="Marlett" pitchFamily="2" charset="2"/>
              <a:buChar char="q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lnSpc>
                <a:spcPct val="110000"/>
              </a:lnSpc>
              <a:buFont typeface="Symbol" pitchFamily="18" charset="2"/>
              <a:buChar char="×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×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×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×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×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en-US" sz="1400" dirty="0">
                <a:solidFill>
                  <a:srgbClr val="C00000"/>
                </a:solidFill>
                <a:latin typeface="Calibri" pitchFamily="34" charset="0"/>
              </a:rPr>
              <a:t>Application</a:t>
            </a:r>
            <a:r>
              <a:rPr lang="en-US" altLang="en-US" sz="1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altLang="en-US" sz="1400" dirty="0">
                <a:solidFill>
                  <a:srgbClr val="C00000"/>
                </a:solidFill>
                <a:latin typeface="Calibri" pitchFamily="34" charset="0"/>
              </a:rPr>
              <a:t> </a:t>
            </a:r>
            <a:endParaRPr lang="en-US" altLang="en-US" sz="12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2195736" y="548729"/>
            <a:ext cx="2575526" cy="307777"/>
          </a:xfrm>
          <a:prstGeom prst="rect">
            <a:avLst/>
          </a:prstGeom>
          <a:noFill/>
          <a:ln w="9525" algn="ctr">
            <a:solidFill>
              <a:srgbClr val="C00000"/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10000"/>
              </a:lnSpc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lnSpc>
                <a:spcPct val="110000"/>
              </a:lnSpc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lnSpc>
                <a:spcPct val="110000"/>
              </a:lnSpc>
              <a:buFont typeface="Symbol" pitchFamily="18" charset="2"/>
              <a:buChar char="°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lnSpc>
                <a:spcPct val="110000"/>
              </a:lnSpc>
              <a:buFont typeface="Marlett" pitchFamily="2" charset="2"/>
              <a:buChar char="q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lnSpc>
                <a:spcPct val="110000"/>
              </a:lnSpc>
              <a:buFont typeface="Symbol" pitchFamily="18" charset="2"/>
              <a:buChar char="×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×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×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×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×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en-US" sz="1400" dirty="0">
                <a:solidFill>
                  <a:srgbClr val="CC0000"/>
                </a:solidFill>
                <a:latin typeface="Calibri" pitchFamily="34" charset="0"/>
              </a:rPr>
              <a:t>RTS  </a:t>
            </a:r>
            <a:endParaRPr lang="en-US" altLang="en-US" sz="1200" dirty="0">
              <a:solidFill>
                <a:srgbClr val="CC0000"/>
              </a:solidFill>
              <a:latin typeface="Calibri" pitchFamily="34" charset="0"/>
            </a:endParaRP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2195736" y="890042"/>
            <a:ext cx="2575526" cy="30777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10000"/>
              </a:lnSpc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lnSpc>
                <a:spcPct val="110000"/>
              </a:lnSpc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lnSpc>
                <a:spcPct val="110000"/>
              </a:lnSpc>
              <a:buFont typeface="Symbol" pitchFamily="18" charset="2"/>
              <a:buChar char="°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lnSpc>
                <a:spcPct val="110000"/>
              </a:lnSpc>
              <a:buFont typeface="Marlett" pitchFamily="2" charset="2"/>
              <a:buChar char="q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lnSpc>
                <a:spcPct val="110000"/>
              </a:lnSpc>
              <a:buFont typeface="Symbol" pitchFamily="18" charset="2"/>
              <a:buChar char="×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×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×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×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×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alibri" pitchFamily="34" charset="0"/>
              </a:rPr>
              <a:t>Target OS (</a:t>
            </a:r>
            <a:r>
              <a:rPr lang="en-US" altLang="en-US" sz="1400" dirty="0" err="1">
                <a:solidFill>
                  <a:srgbClr val="000000"/>
                </a:solidFill>
                <a:latin typeface="Calibri" pitchFamily="34" charset="0"/>
              </a:rPr>
              <a:t>Linux,Windows,OS</a:t>
            </a:r>
            <a:r>
              <a:rPr lang="en-US" altLang="en-US" sz="1400" dirty="0">
                <a:solidFill>
                  <a:srgbClr val="000000"/>
                </a:solidFill>
                <a:latin typeface="Calibri" pitchFamily="34" charset="0"/>
              </a:rPr>
              <a:t> X)</a:t>
            </a:r>
            <a:endParaRPr lang="en-US" altLang="en-US" sz="12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2195736" y="1250403"/>
            <a:ext cx="2575526" cy="30777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10000"/>
              </a:lnSpc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lnSpc>
                <a:spcPct val="110000"/>
              </a:lnSpc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lnSpc>
                <a:spcPct val="110000"/>
              </a:lnSpc>
              <a:buFont typeface="Symbol" pitchFamily="18" charset="2"/>
              <a:buChar char="°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lnSpc>
                <a:spcPct val="110000"/>
              </a:lnSpc>
              <a:buFont typeface="Marlett" pitchFamily="2" charset="2"/>
              <a:buChar char="q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lnSpc>
                <a:spcPct val="110000"/>
              </a:lnSpc>
              <a:buFont typeface="Symbol" pitchFamily="18" charset="2"/>
              <a:buChar char="×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×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×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×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×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alibri" pitchFamily="34" charset="0"/>
              </a:rPr>
              <a:t>Target HW</a:t>
            </a:r>
            <a:endParaRPr lang="en-US" altLang="en-US" sz="12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28" y="1628800"/>
            <a:ext cx="2120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anose="020F0502020204030204" pitchFamily="34" charset="0"/>
              </a:rPr>
              <a:t>Controller main loop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44624"/>
            <a:ext cx="986083" cy="848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229" y="188640"/>
            <a:ext cx="986083" cy="848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48208"/>
            <a:ext cx="986083" cy="848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</a:extLst>
        </p:spPr>
      </p:pic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5796136" y="1628800"/>
            <a:ext cx="3168352" cy="3079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10000"/>
              </a:lnSpc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lnSpc>
                <a:spcPct val="110000"/>
              </a:lnSpc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lnSpc>
                <a:spcPct val="110000"/>
              </a:lnSpc>
              <a:buFont typeface="Symbol" pitchFamily="18" charset="2"/>
              <a:buChar char="°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lnSpc>
                <a:spcPct val="110000"/>
              </a:lnSpc>
              <a:buFont typeface="Marlett" pitchFamily="2" charset="2"/>
              <a:buChar char="q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lnSpc>
                <a:spcPct val="110000"/>
              </a:lnSpc>
              <a:buFont typeface="Symbol" pitchFamily="18" charset="2"/>
              <a:buChar char="×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×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×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×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×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en-US" sz="1400" dirty="0">
                <a:latin typeface="Calibri" pitchFamily="34" charset="0"/>
              </a:rPr>
              <a:t>Shared structures &amp; services</a:t>
            </a:r>
            <a:endParaRPr lang="en-US" altLang="en-US" sz="1200" dirty="0">
              <a:latin typeface="Calibri" pitchFamily="34" charset="0"/>
            </a:endParaRPr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5797376" y="1268760"/>
            <a:ext cx="3167112" cy="30777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10000"/>
              </a:lnSpc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lnSpc>
                <a:spcPct val="110000"/>
              </a:lnSpc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lnSpc>
                <a:spcPct val="110000"/>
              </a:lnSpc>
              <a:buFont typeface="Symbol" pitchFamily="18" charset="2"/>
              <a:buChar char="°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lnSpc>
                <a:spcPct val="110000"/>
              </a:lnSpc>
              <a:buFont typeface="Marlett" pitchFamily="2" charset="2"/>
              <a:buChar char="q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lnSpc>
                <a:spcPct val="110000"/>
              </a:lnSpc>
              <a:buFont typeface="Symbol" pitchFamily="18" charset="2"/>
              <a:buChar char="×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×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×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×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×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en-US" sz="1400" dirty="0">
                <a:latin typeface="Calibri" pitchFamily="34" charset="0"/>
              </a:rPr>
              <a:t>RT Controller w/ message queue </a:t>
            </a:r>
            <a:r>
              <a:rPr lang="en-US" altLang="en-US" sz="1400" dirty="0" err="1">
                <a:latin typeface="Calibri" pitchFamily="34" charset="0"/>
              </a:rPr>
              <a:t>mq</a:t>
            </a:r>
            <a:endParaRPr lang="en-US" altLang="en-US" sz="1200" dirty="0">
              <a:latin typeface="Calibri" pitchFamily="34" charset="0"/>
            </a:endParaRPr>
          </a:p>
        </p:txBody>
      </p:sp>
      <p:sp>
        <p:nvSpPr>
          <p:cNvPr id="19" name="Right Brace 18"/>
          <p:cNvSpPr/>
          <p:nvPr/>
        </p:nvSpPr>
        <p:spPr bwMode="auto">
          <a:xfrm rot="10800000">
            <a:off x="5490102" y="1268761"/>
            <a:ext cx="162018" cy="678631"/>
          </a:xfrm>
          <a:prstGeom prst="rightBrace">
            <a:avLst>
              <a:gd name="adj1" fmla="val 41316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1" name="Straight Connector 20"/>
          <p:cNvCxnSpPr>
            <a:stCxn id="19" idx="1"/>
            <a:endCxn id="9" idx="3"/>
          </p:cNvCxnSpPr>
          <p:nvPr/>
        </p:nvCxnSpPr>
        <p:spPr bwMode="auto">
          <a:xfrm flipH="1" flipV="1">
            <a:off x="4771262" y="702618"/>
            <a:ext cx="718840" cy="90545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Right Brace 23"/>
          <p:cNvSpPr/>
          <p:nvPr/>
        </p:nvSpPr>
        <p:spPr bwMode="auto">
          <a:xfrm rot="10800000">
            <a:off x="5490102" y="476672"/>
            <a:ext cx="162018" cy="678631"/>
          </a:xfrm>
          <a:prstGeom prst="rightBrace">
            <a:avLst>
              <a:gd name="adj1" fmla="val 41316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5" name="Straight Connector 24"/>
          <p:cNvCxnSpPr>
            <a:stCxn id="24" idx="1"/>
            <a:endCxn id="8" idx="3"/>
          </p:cNvCxnSpPr>
          <p:nvPr/>
        </p:nvCxnSpPr>
        <p:spPr bwMode="auto">
          <a:xfrm flipH="1" flipV="1">
            <a:off x="4771262" y="342393"/>
            <a:ext cx="718840" cy="47359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Freeform 26"/>
          <p:cNvSpPr/>
          <p:nvPr/>
        </p:nvSpPr>
        <p:spPr bwMode="auto">
          <a:xfrm>
            <a:off x="8065629" y="538386"/>
            <a:ext cx="394804" cy="664193"/>
          </a:xfrm>
          <a:custGeom>
            <a:avLst/>
            <a:gdLst>
              <a:gd name="connsiteX0" fmla="*/ 0 w 225631"/>
              <a:gd name="connsiteY0" fmla="*/ 0 h 581891"/>
              <a:gd name="connsiteX1" fmla="*/ 178130 w 225631"/>
              <a:gd name="connsiteY1" fmla="*/ 190005 h 581891"/>
              <a:gd name="connsiteX2" fmla="*/ 225631 w 225631"/>
              <a:gd name="connsiteY2" fmla="*/ 581891 h 581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5631" h="581891">
                <a:moveTo>
                  <a:pt x="0" y="0"/>
                </a:moveTo>
                <a:cubicBezTo>
                  <a:pt x="70262" y="46511"/>
                  <a:pt x="140525" y="93023"/>
                  <a:pt x="178130" y="190005"/>
                </a:cubicBezTo>
                <a:cubicBezTo>
                  <a:pt x="215735" y="286987"/>
                  <a:pt x="220683" y="434439"/>
                  <a:pt x="225631" y="581891"/>
                </a:cubicBezTo>
              </a:path>
            </a:pathLst>
          </a:custGeom>
          <a:noFill/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B94EBE-4A2E-4B47-8DC6-2DB72A5774F7}" type="slidenum">
              <a:rPr lang="en-CA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CA">
              <a:solidFill>
                <a:srgbClr val="000000"/>
              </a:solidFill>
            </a:endParaRP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7B33BCFC-DA46-4839-8042-C81F27760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96838" y="6457950"/>
            <a:ext cx="3551238" cy="457200"/>
          </a:xfrm>
        </p:spPr>
        <p:txBody>
          <a:bodyPr/>
          <a:lstStyle/>
          <a:p>
            <a:pPr>
              <a:defRPr/>
            </a:pPr>
            <a:r>
              <a:rPr lang="en-US"/>
              <a:t>Tutorial at FDL'21, Sept 8, 2021</a:t>
            </a:r>
            <a:endParaRPr lang="en-CA" dirty="0"/>
          </a:p>
        </p:txBody>
      </p:sp>
      <p:sp>
        <p:nvSpPr>
          <p:cNvPr id="28" name="Date Placeholder 3">
            <a:extLst>
              <a:ext uri="{FF2B5EF4-FFF2-40B4-BE49-F238E27FC236}">
                <a16:creationId xmlns:a16="http://schemas.microsoft.com/office/drawing/2014/main" id="{35F4AEAE-C688-47F9-B2CE-1667F32534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40200" y="6453188"/>
            <a:ext cx="2808288" cy="457200"/>
          </a:xfrm>
        </p:spPr>
        <p:txBody>
          <a:bodyPr/>
          <a:lstStyle/>
          <a:p>
            <a:pPr>
              <a:defRPr/>
            </a:pPr>
            <a:r>
              <a:rPr lang="en-US"/>
              <a:t>MBSD for Reactive Systems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86521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 descr="Chart&#10;&#10;Description automatically generated with medium confidence">
            <a:extLst>
              <a:ext uri="{FF2B5EF4-FFF2-40B4-BE49-F238E27FC236}">
                <a16:creationId xmlns:a16="http://schemas.microsoft.com/office/drawing/2014/main" id="{B2085CF4-91DB-4D9B-8C93-EFB835F4A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483888"/>
            <a:ext cx="6840761" cy="2105725"/>
          </a:xfrm>
          <a:prstGeom prst="rect">
            <a:avLst/>
          </a:prstGeom>
        </p:spPr>
      </p:pic>
      <p:sp>
        <p:nvSpPr>
          <p:cNvPr id="7" name="AutoShape 2" descr="blob:null/1bbeaef4-8360-4d20-89a9-1044c706c1d2">
            <a:extLst>
              <a:ext uri="{FF2B5EF4-FFF2-40B4-BE49-F238E27FC236}">
                <a16:creationId xmlns:a16="http://schemas.microsoft.com/office/drawing/2014/main" id="{FC0E7C4D-AFB2-4BD8-8D1A-E216A65F9E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92081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blob:null/1bbeaef4-8360-4d20-89a9-1044c706c1d2">
            <a:extLst>
              <a:ext uri="{FF2B5EF4-FFF2-40B4-BE49-F238E27FC236}">
                <a16:creationId xmlns:a16="http://schemas.microsoft.com/office/drawing/2014/main" id="{308EA5C8-3F44-405F-9D74-B3840AC64C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107321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blob:null/1bbeaef4-8360-4d20-89a9-1044c706c1d2">
            <a:extLst>
              <a:ext uri="{FF2B5EF4-FFF2-40B4-BE49-F238E27FC236}">
                <a16:creationId xmlns:a16="http://schemas.microsoft.com/office/drawing/2014/main" id="{591D4CCD-26FF-462C-BDE0-E5DBCC4B9A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122561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74C37694-C834-4F8A-9D79-0DD0FC292B2C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7308305" y="1671144"/>
            <a:ext cx="1072111" cy="847280"/>
          </a:xfrm>
          <a:prstGeom prst="bentConnector3">
            <a:avLst>
              <a:gd name="adj1" fmla="val 440"/>
            </a:avLst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B15AA6A-49B2-4DD3-8B4C-EF1209AAF6D5}"/>
              </a:ext>
            </a:extLst>
          </p:cNvPr>
          <p:cNvCxnSpPr>
            <a:cxnSpLocks/>
          </p:cNvCxnSpPr>
          <p:nvPr/>
        </p:nvCxnSpPr>
        <p:spPr bwMode="auto">
          <a:xfrm>
            <a:off x="4572000" y="2821733"/>
            <a:ext cx="0" cy="71247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DB95E9EB-B9F9-4CEC-BF4F-2C5258404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Semantics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0A8F06-DCBC-4653-A4E3-90F5E65FBF99}"/>
              </a:ext>
            </a:extLst>
          </p:cNvPr>
          <p:cNvSpPr txBox="1"/>
          <p:nvPr/>
        </p:nvSpPr>
        <p:spPr>
          <a:xfrm>
            <a:off x="251520" y="3573016"/>
            <a:ext cx="5628464" cy="30285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actStates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mq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_,_		count=_		[]</a:t>
            </a:r>
          </a:p>
          <a:p>
            <a:pPr algn="l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Play,Play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count=1		[ping]</a:t>
            </a:r>
          </a:p>
          <a:p>
            <a:pPr algn="l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		[pong]</a:t>
            </a:r>
          </a:p>
          <a:p>
            <a:pPr algn="l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count=2		[ping]</a:t>
            </a:r>
          </a:p>
          <a:p>
            <a:pPr algn="l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		[pong]</a:t>
            </a:r>
          </a:p>
          <a:p>
            <a:pPr algn="l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count=3		[ping]</a:t>
            </a:r>
          </a:p>
          <a:p>
            <a:pPr algn="l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		[pong]</a:t>
            </a:r>
          </a:p>
          <a:p>
            <a:pPr algn="l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Done,Play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	[]</a:t>
            </a:r>
          </a:p>
        </p:txBody>
      </p:sp>
      <p:pic>
        <p:nvPicPr>
          <p:cNvPr id="31" name="Picture 30" descr="Diagram&#10;&#10;Description automatically generated">
            <a:extLst>
              <a:ext uri="{FF2B5EF4-FFF2-40B4-BE49-F238E27FC236}">
                <a16:creationId xmlns:a16="http://schemas.microsoft.com/office/drawing/2014/main" id="{44F6E5A8-1C78-49EC-9FB3-A19FF58B9B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5174" y="587493"/>
            <a:ext cx="1939314" cy="298552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D71604B-F004-45FE-B224-56E2233B8FB4}"/>
              </a:ext>
            </a:extLst>
          </p:cNvPr>
          <p:cNvSpPr txBox="1"/>
          <p:nvPr/>
        </p:nvSpPr>
        <p:spPr>
          <a:xfrm>
            <a:off x="451475" y="2924944"/>
            <a:ext cx="1579278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_[]/send(ping);</a:t>
            </a:r>
          </a:p>
          <a:p>
            <a:pPr algn="l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count=1;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3C843DB-6B58-4124-9A4A-C173EB37487A}"/>
              </a:ext>
            </a:extLst>
          </p:cNvPr>
          <p:cNvSpPr txBox="1"/>
          <p:nvPr/>
        </p:nvSpPr>
        <p:spPr>
          <a:xfrm>
            <a:off x="3059832" y="2924944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pong[]/_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8C5F73A-918B-41FA-A2B4-8D7D533553D4}"/>
              </a:ext>
            </a:extLst>
          </p:cNvPr>
          <p:cNvSpPr txBox="1"/>
          <p:nvPr/>
        </p:nvSpPr>
        <p:spPr>
          <a:xfrm>
            <a:off x="4432882" y="2924944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_[!(count&lt;3)]/_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354C728-B53F-4AEE-B8E3-327D811CABE8}"/>
              </a:ext>
            </a:extLst>
          </p:cNvPr>
          <p:cNvSpPr txBox="1"/>
          <p:nvPr/>
        </p:nvSpPr>
        <p:spPr>
          <a:xfrm>
            <a:off x="2123728" y="1628800"/>
            <a:ext cx="2230098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_[count&lt;3]/send(ping);</a:t>
            </a:r>
          </a:p>
          <a:p>
            <a:pPr algn="l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count++;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276E1AA-C39D-4294-86DD-678540B8C850}"/>
              </a:ext>
            </a:extLst>
          </p:cNvPr>
          <p:cNvSpPr txBox="1"/>
          <p:nvPr/>
        </p:nvSpPr>
        <p:spPr>
          <a:xfrm>
            <a:off x="7106287" y="3092962"/>
            <a:ext cx="18582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ping[]/send(pong);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C2A175-CC1D-4651-934D-9CDAF1032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MBSD for Reactive Systems</a:t>
            </a:r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C6AE0-C39E-41C1-BE3A-BE40DAC8C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Tutorial at FDL'21, Sept 8, 2021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764B-3BAA-42DB-BB59-73C745042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B94EBE-4A2E-4B47-8DC6-2DB72A5774F7}" type="slidenum">
              <a:rPr lang="en-CA" smtClean="0"/>
              <a:pPr>
                <a:defRPr/>
              </a:pPr>
              <a:t>22</a:t>
            </a:fld>
            <a:endParaRPr lang="en-CA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5EE6532-AB89-4CBF-A386-51E422DDC76F}"/>
              </a:ext>
            </a:extLst>
          </p:cNvPr>
          <p:cNvGrpSpPr/>
          <p:nvPr/>
        </p:nvGrpSpPr>
        <p:grpSpPr>
          <a:xfrm>
            <a:off x="6660232" y="3964994"/>
            <a:ext cx="1368152" cy="400110"/>
            <a:chOff x="6660232" y="3964994"/>
            <a:chExt cx="1368152" cy="40011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14DBE0-9E9F-46E2-8ECC-DE2F0B9104DC}"/>
                </a:ext>
              </a:extLst>
            </p:cNvPr>
            <p:cNvSpPr txBox="1"/>
            <p:nvPr/>
          </p:nvSpPr>
          <p:spPr>
            <a:xfrm>
              <a:off x="7178984" y="3964994"/>
              <a:ext cx="8494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pinger</a:t>
              </a: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Arrow: Down 16">
              <a:extLst>
                <a:ext uri="{FF2B5EF4-FFF2-40B4-BE49-F238E27FC236}">
                  <a16:creationId xmlns:a16="http://schemas.microsoft.com/office/drawing/2014/main" id="{9B73136F-127D-46F0-8CED-3E5A3855F906}"/>
                </a:ext>
              </a:extLst>
            </p:cNvPr>
            <p:cNvSpPr/>
            <p:nvPr/>
          </p:nvSpPr>
          <p:spPr bwMode="auto">
            <a:xfrm>
              <a:off x="6660232" y="4149080"/>
              <a:ext cx="418038" cy="173680"/>
            </a:xfrm>
            <a:prstGeom prst="down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CE00618-7286-48D5-BFC6-074A02DEC32E}"/>
              </a:ext>
            </a:extLst>
          </p:cNvPr>
          <p:cNvGrpSpPr/>
          <p:nvPr/>
        </p:nvGrpSpPr>
        <p:grpSpPr>
          <a:xfrm>
            <a:off x="6660232" y="4293096"/>
            <a:ext cx="1443492" cy="400110"/>
            <a:chOff x="6660232" y="4293096"/>
            <a:chExt cx="1443492" cy="40011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0D577D0-47D9-44E8-85DD-8A9869E3B996}"/>
                </a:ext>
              </a:extLst>
            </p:cNvPr>
            <p:cNvSpPr txBox="1"/>
            <p:nvPr/>
          </p:nvSpPr>
          <p:spPr>
            <a:xfrm>
              <a:off x="7178984" y="4293096"/>
              <a:ext cx="9247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ponger</a:t>
              </a: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Arrow: Down 32">
              <a:extLst>
                <a:ext uri="{FF2B5EF4-FFF2-40B4-BE49-F238E27FC236}">
                  <a16:creationId xmlns:a16="http://schemas.microsoft.com/office/drawing/2014/main" id="{0E538F59-B173-4EEF-A0CF-CE99A083DC87}"/>
                </a:ext>
              </a:extLst>
            </p:cNvPr>
            <p:cNvSpPr/>
            <p:nvPr/>
          </p:nvSpPr>
          <p:spPr bwMode="auto">
            <a:xfrm>
              <a:off x="6660232" y="4477182"/>
              <a:ext cx="418038" cy="173680"/>
            </a:xfrm>
            <a:prstGeom prst="down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68C0E84-316D-49CE-A4E6-0421A11F71AC}"/>
              </a:ext>
            </a:extLst>
          </p:cNvPr>
          <p:cNvGrpSpPr/>
          <p:nvPr/>
        </p:nvGrpSpPr>
        <p:grpSpPr>
          <a:xfrm>
            <a:off x="6656900" y="4653136"/>
            <a:ext cx="1368152" cy="400110"/>
            <a:chOff x="6656900" y="4653136"/>
            <a:chExt cx="1368152" cy="40011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F83896E-1483-4901-8E0E-CE8D2978846D}"/>
                </a:ext>
              </a:extLst>
            </p:cNvPr>
            <p:cNvSpPr txBox="1"/>
            <p:nvPr/>
          </p:nvSpPr>
          <p:spPr>
            <a:xfrm>
              <a:off x="7175652" y="4653136"/>
              <a:ext cx="8494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pinger</a:t>
              </a: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Arrow: Down 34">
              <a:extLst>
                <a:ext uri="{FF2B5EF4-FFF2-40B4-BE49-F238E27FC236}">
                  <a16:creationId xmlns:a16="http://schemas.microsoft.com/office/drawing/2014/main" id="{2ED4EEA0-EB06-4936-8154-731C1D12C778}"/>
                </a:ext>
              </a:extLst>
            </p:cNvPr>
            <p:cNvSpPr/>
            <p:nvPr/>
          </p:nvSpPr>
          <p:spPr bwMode="auto">
            <a:xfrm>
              <a:off x="6656900" y="4837222"/>
              <a:ext cx="418038" cy="173680"/>
            </a:xfrm>
            <a:prstGeom prst="down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438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99A8-BAAB-41E1-BBD5-80FAF4883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Execution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575E6-1590-41DF-96EE-093FF03A0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4947850"/>
            <a:ext cx="7921625" cy="13716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Things to try</a:t>
            </a:r>
          </a:p>
          <a:p>
            <a:pPr lvl="1"/>
            <a:r>
              <a:rPr lang="en-US" dirty="0"/>
              <a:t>In its initial transition, </a:t>
            </a:r>
            <a:r>
              <a:rPr lang="en-US" dirty="0" err="1"/>
              <a:t>pinger</a:t>
            </a:r>
            <a:r>
              <a:rPr lang="en-US" dirty="0"/>
              <a:t> sends 2 ‘ping’ messages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49801-A46A-4C1B-A2B1-556CB2CDD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MBSD for Reactive Systems</a:t>
            </a:r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A6C9F-8E8B-443B-AED8-97CF465F5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Tutorial at FDL'21, Sept 8, 2021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C90DE-E771-40A3-B38C-1DAA31655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B94EBE-4A2E-4B47-8DC6-2DB72A5774F7}" type="slidenum">
              <a:rPr lang="en-CA" smtClean="0"/>
              <a:pPr>
                <a:defRPr/>
              </a:pPr>
              <a:t>23</a:t>
            </a:fld>
            <a:endParaRPr lang="en-CA"/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B70A8BF8-ECBB-49EA-9628-087A46A96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499" y="1248938"/>
            <a:ext cx="5039428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1105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74C37694-C834-4F8A-9D79-0DD0FC292B2C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7308305" y="1671144"/>
            <a:ext cx="1072111" cy="847280"/>
          </a:xfrm>
          <a:prstGeom prst="bentConnector3">
            <a:avLst>
              <a:gd name="adj1" fmla="val 440"/>
            </a:avLst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B15AA6A-49B2-4DD3-8B4C-EF1209AAF6D5}"/>
              </a:ext>
            </a:extLst>
          </p:cNvPr>
          <p:cNvCxnSpPr>
            <a:cxnSpLocks/>
          </p:cNvCxnSpPr>
          <p:nvPr/>
        </p:nvCxnSpPr>
        <p:spPr bwMode="auto">
          <a:xfrm>
            <a:off x="4572000" y="2821733"/>
            <a:ext cx="0" cy="71247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DB95E9EB-B9F9-4CEC-BF4F-2C5258404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Semantics 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4C3DD57-C8AC-4C58-9852-B85094B190DC}"/>
              </a:ext>
            </a:extLst>
          </p:cNvPr>
          <p:cNvSpPr txBox="1"/>
          <p:nvPr/>
        </p:nvSpPr>
        <p:spPr>
          <a:xfrm>
            <a:off x="219815" y="3573016"/>
            <a:ext cx="7930376" cy="30285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actStates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valVars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mq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_,_		count=_	[]</a:t>
            </a:r>
          </a:p>
          <a:p>
            <a:pPr algn="l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Play,Play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count=2	[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ping,ping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algn="l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	[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ping,pong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algn="l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	[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pong,pong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algn="l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count=3	[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pong,ping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algn="l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Done,Play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[ping]</a:t>
            </a:r>
          </a:p>
          <a:p>
            <a:pPr algn="l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				[pong]</a:t>
            </a:r>
          </a:p>
          <a:p>
            <a:pPr algn="l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	[] 		“unexpected msg”</a:t>
            </a:r>
          </a:p>
        </p:txBody>
      </p:sp>
      <p:pic>
        <p:nvPicPr>
          <p:cNvPr id="31" name="Picture 30" descr="Diagram&#10;&#10;Description automatically generated">
            <a:extLst>
              <a:ext uri="{FF2B5EF4-FFF2-40B4-BE49-F238E27FC236}">
                <a16:creationId xmlns:a16="http://schemas.microsoft.com/office/drawing/2014/main" id="{44F6E5A8-1C78-49EC-9FB3-A19FF58B9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5174" y="620688"/>
            <a:ext cx="1939314" cy="2985523"/>
          </a:xfrm>
          <a:prstGeom prst="rect">
            <a:avLst/>
          </a:prstGeom>
        </p:spPr>
      </p:pic>
      <p:pic>
        <p:nvPicPr>
          <p:cNvPr id="5" name="Picture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9B8D80F4-FEFE-4B51-9CF6-3F9FC13B93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3" y="1412776"/>
            <a:ext cx="6840761" cy="2193435"/>
          </a:xfrm>
          <a:prstGeom prst="rect">
            <a:avLst/>
          </a:prstGeom>
        </p:spPr>
      </p:pic>
      <p:sp>
        <p:nvSpPr>
          <p:cNvPr id="7" name="AutoShape 2" descr="blob:null/1bbeaef4-8360-4d20-89a9-1044c706c1d2">
            <a:extLst>
              <a:ext uri="{FF2B5EF4-FFF2-40B4-BE49-F238E27FC236}">
                <a16:creationId xmlns:a16="http://schemas.microsoft.com/office/drawing/2014/main" id="{FC0E7C4D-AFB2-4BD8-8D1A-E216A65F9E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178491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blob:null/1bbeaef4-8360-4d20-89a9-1044c706c1d2">
            <a:extLst>
              <a:ext uri="{FF2B5EF4-FFF2-40B4-BE49-F238E27FC236}">
                <a16:creationId xmlns:a16="http://schemas.microsoft.com/office/drawing/2014/main" id="{308EA5C8-3F44-405F-9D74-B3840AC64C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193731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blob:null/1bbeaef4-8360-4d20-89a9-1044c706c1d2">
            <a:extLst>
              <a:ext uri="{FF2B5EF4-FFF2-40B4-BE49-F238E27FC236}">
                <a16:creationId xmlns:a16="http://schemas.microsoft.com/office/drawing/2014/main" id="{591D4CCD-26FF-462C-BDE0-E5DBCC4B9A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208971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71604B-F004-45FE-B224-56E2233B8FB4}"/>
              </a:ext>
            </a:extLst>
          </p:cNvPr>
          <p:cNvSpPr txBox="1"/>
          <p:nvPr/>
        </p:nvSpPr>
        <p:spPr>
          <a:xfrm>
            <a:off x="316569" y="2852819"/>
            <a:ext cx="1672253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_[]/send(ping);</a:t>
            </a:r>
          </a:p>
          <a:p>
            <a:pPr algn="l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send(ping);;</a:t>
            </a:r>
          </a:p>
          <a:p>
            <a:pPr algn="l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count=2;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3C843DB-6B58-4124-9A4A-C173EB37487A}"/>
              </a:ext>
            </a:extLst>
          </p:cNvPr>
          <p:cNvSpPr txBox="1"/>
          <p:nvPr/>
        </p:nvSpPr>
        <p:spPr>
          <a:xfrm>
            <a:off x="2995469" y="2935977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pong[]/_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8C5F73A-918B-41FA-A2B4-8D7D533553D4}"/>
              </a:ext>
            </a:extLst>
          </p:cNvPr>
          <p:cNvSpPr txBox="1"/>
          <p:nvPr/>
        </p:nvSpPr>
        <p:spPr>
          <a:xfrm>
            <a:off x="4267202" y="2935977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_[!(count&lt;3)]/_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354C728-B53F-4AEE-B8E3-327D811CABE8}"/>
              </a:ext>
            </a:extLst>
          </p:cNvPr>
          <p:cNvSpPr txBox="1"/>
          <p:nvPr/>
        </p:nvSpPr>
        <p:spPr>
          <a:xfrm>
            <a:off x="1979712" y="1628800"/>
            <a:ext cx="2230098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_[count&lt;3]/send(ping);</a:t>
            </a:r>
          </a:p>
          <a:p>
            <a:pPr algn="l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count++;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276E1AA-C39D-4294-86DD-678540B8C850}"/>
              </a:ext>
            </a:extLst>
          </p:cNvPr>
          <p:cNvSpPr txBox="1"/>
          <p:nvPr/>
        </p:nvSpPr>
        <p:spPr>
          <a:xfrm>
            <a:off x="7106287" y="3092962"/>
            <a:ext cx="18582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ping[]/send(pong);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10F5A5-F3E4-49D2-BBBD-C0FA6370B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MBSD for Reactive Systems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980313-4417-43C4-B72D-F1484D491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Tutorial at FDL'21, Sept 8, 2021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58107-6861-40D7-BB52-8B4EF5301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B94EBE-4A2E-4B47-8DC6-2DB72A5774F7}" type="slidenum">
              <a:rPr lang="en-CA" smtClean="0"/>
              <a:pPr>
                <a:defRPr/>
              </a:pPr>
              <a:t>24</a:t>
            </a:fld>
            <a:endParaRPr lang="en-CA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EDF4447-51B5-4DEF-B709-675EC3CC33EE}"/>
              </a:ext>
            </a:extLst>
          </p:cNvPr>
          <p:cNvGrpSpPr/>
          <p:nvPr/>
        </p:nvGrpSpPr>
        <p:grpSpPr>
          <a:xfrm>
            <a:off x="6660232" y="3964994"/>
            <a:ext cx="1368152" cy="400110"/>
            <a:chOff x="6660232" y="3964994"/>
            <a:chExt cx="1368152" cy="40011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213F32B-D612-4AE0-92FA-068ECFD4C661}"/>
                </a:ext>
              </a:extLst>
            </p:cNvPr>
            <p:cNvSpPr txBox="1"/>
            <p:nvPr/>
          </p:nvSpPr>
          <p:spPr>
            <a:xfrm>
              <a:off x="7178984" y="3964994"/>
              <a:ext cx="8494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pinger</a:t>
              </a: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Arrow: Down 20">
              <a:extLst>
                <a:ext uri="{FF2B5EF4-FFF2-40B4-BE49-F238E27FC236}">
                  <a16:creationId xmlns:a16="http://schemas.microsoft.com/office/drawing/2014/main" id="{C067B51B-0326-4ABB-ADBD-EAA92050C1F6}"/>
                </a:ext>
              </a:extLst>
            </p:cNvPr>
            <p:cNvSpPr/>
            <p:nvPr/>
          </p:nvSpPr>
          <p:spPr bwMode="auto">
            <a:xfrm>
              <a:off x="6660232" y="4149080"/>
              <a:ext cx="418038" cy="173680"/>
            </a:xfrm>
            <a:prstGeom prst="down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3206236-70DD-40A4-9178-27119E7329B9}"/>
              </a:ext>
            </a:extLst>
          </p:cNvPr>
          <p:cNvGrpSpPr/>
          <p:nvPr/>
        </p:nvGrpSpPr>
        <p:grpSpPr>
          <a:xfrm>
            <a:off x="6660232" y="4293096"/>
            <a:ext cx="1443492" cy="400110"/>
            <a:chOff x="6660232" y="4293096"/>
            <a:chExt cx="1443492" cy="40011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DA33E4E-99A6-4675-842A-0407964F965C}"/>
                </a:ext>
              </a:extLst>
            </p:cNvPr>
            <p:cNvSpPr txBox="1"/>
            <p:nvPr/>
          </p:nvSpPr>
          <p:spPr>
            <a:xfrm>
              <a:off x="7178984" y="4293096"/>
              <a:ext cx="9247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ponger</a:t>
              </a: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id="{F67DA34F-998B-4AE4-BCE1-CA12106BE844}"/>
                </a:ext>
              </a:extLst>
            </p:cNvPr>
            <p:cNvSpPr/>
            <p:nvPr/>
          </p:nvSpPr>
          <p:spPr bwMode="auto">
            <a:xfrm>
              <a:off x="6660232" y="4477182"/>
              <a:ext cx="418038" cy="173680"/>
            </a:xfrm>
            <a:prstGeom prst="down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F0909A9-9B6B-4474-A5CE-E89FDEA905BE}"/>
              </a:ext>
            </a:extLst>
          </p:cNvPr>
          <p:cNvGrpSpPr/>
          <p:nvPr/>
        </p:nvGrpSpPr>
        <p:grpSpPr>
          <a:xfrm>
            <a:off x="6660232" y="4581128"/>
            <a:ext cx="1443492" cy="400110"/>
            <a:chOff x="6660232" y="4293096"/>
            <a:chExt cx="1443492" cy="40011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047C622-3A4E-4A4E-8BE3-A4575E38F0B3}"/>
                </a:ext>
              </a:extLst>
            </p:cNvPr>
            <p:cNvSpPr txBox="1"/>
            <p:nvPr/>
          </p:nvSpPr>
          <p:spPr>
            <a:xfrm>
              <a:off x="7178984" y="4293096"/>
              <a:ext cx="9247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ponger</a:t>
              </a: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Arrow: Down 26">
              <a:extLst>
                <a:ext uri="{FF2B5EF4-FFF2-40B4-BE49-F238E27FC236}">
                  <a16:creationId xmlns:a16="http://schemas.microsoft.com/office/drawing/2014/main" id="{BA9EED8F-9355-4E18-9755-95BE6F3708FC}"/>
                </a:ext>
              </a:extLst>
            </p:cNvPr>
            <p:cNvSpPr/>
            <p:nvPr/>
          </p:nvSpPr>
          <p:spPr bwMode="auto">
            <a:xfrm>
              <a:off x="6660232" y="4477182"/>
              <a:ext cx="418038" cy="173680"/>
            </a:xfrm>
            <a:prstGeom prst="down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B5BB216-E389-458B-B39A-1037527E2FD1}"/>
              </a:ext>
            </a:extLst>
          </p:cNvPr>
          <p:cNvGrpSpPr/>
          <p:nvPr/>
        </p:nvGrpSpPr>
        <p:grpSpPr>
          <a:xfrm>
            <a:off x="6656900" y="4901098"/>
            <a:ext cx="1368152" cy="400110"/>
            <a:chOff x="6660232" y="4293096"/>
            <a:chExt cx="1368152" cy="40011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7924919-526E-48A0-B3CD-C431C1572A36}"/>
                </a:ext>
              </a:extLst>
            </p:cNvPr>
            <p:cNvSpPr txBox="1"/>
            <p:nvPr/>
          </p:nvSpPr>
          <p:spPr>
            <a:xfrm>
              <a:off x="7178984" y="4293096"/>
              <a:ext cx="8494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pinger</a:t>
              </a: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Arrow: Down 29">
              <a:extLst>
                <a:ext uri="{FF2B5EF4-FFF2-40B4-BE49-F238E27FC236}">
                  <a16:creationId xmlns:a16="http://schemas.microsoft.com/office/drawing/2014/main" id="{7EFCE813-81B0-49C4-986F-6B14F17DD080}"/>
                </a:ext>
              </a:extLst>
            </p:cNvPr>
            <p:cNvSpPr/>
            <p:nvPr/>
          </p:nvSpPr>
          <p:spPr bwMode="auto">
            <a:xfrm>
              <a:off x="6660232" y="4477182"/>
              <a:ext cx="418038" cy="173680"/>
            </a:xfrm>
            <a:prstGeom prst="down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4578475-9D37-44FF-AB6D-DE24D8E9655F}"/>
              </a:ext>
            </a:extLst>
          </p:cNvPr>
          <p:cNvGrpSpPr/>
          <p:nvPr/>
        </p:nvGrpSpPr>
        <p:grpSpPr>
          <a:xfrm>
            <a:off x="6660232" y="5261138"/>
            <a:ext cx="1368152" cy="400110"/>
            <a:chOff x="6660232" y="4293096"/>
            <a:chExt cx="1368152" cy="400110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76F10A7-B1A4-481D-964C-5739D4933F7F}"/>
                </a:ext>
              </a:extLst>
            </p:cNvPr>
            <p:cNvSpPr txBox="1"/>
            <p:nvPr/>
          </p:nvSpPr>
          <p:spPr>
            <a:xfrm>
              <a:off x="7178984" y="4293096"/>
              <a:ext cx="8494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pinger</a:t>
              </a: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Arrow: Down 35">
              <a:extLst>
                <a:ext uri="{FF2B5EF4-FFF2-40B4-BE49-F238E27FC236}">
                  <a16:creationId xmlns:a16="http://schemas.microsoft.com/office/drawing/2014/main" id="{99F5D262-63AE-448B-B462-8EDF6AF86C53}"/>
                </a:ext>
              </a:extLst>
            </p:cNvPr>
            <p:cNvSpPr/>
            <p:nvPr/>
          </p:nvSpPr>
          <p:spPr bwMode="auto">
            <a:xfrm>
              <a:off x="6660232" y="4477182"/>
              <a:ext cx="418038" cy="173680"/>
            </a:xfrm>
            <a:prstGeom prst="down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E270E3A-A7F3-45BF-B41B-BB5A1E8EE395}"/>
              </a:ext>
            </a:extLst>
          </p:cNvPr>
          <p:cNvGrpSpPr/>
          <p:nvPr/>
        </p:nvGrpSpPr>
        <p:grpSpPr>
          <a:xfrm>
            <a:off x="6660232" y="5589240"/>
            <a:ext cx="1443492" cy="400110"/>
            <a:chOff x="6660232" y="4293096"/>
            <a:chExt cx="1443492" cy="400110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C0D43EC-73A2-48D1-A25E-5BA908887DE6}"/>
                </a:ext>
              </a:extLst>
            </p:cNvPr>
            <p:cNvSpPr txBox="1"/>
            <p:nvPr/>
          </p:nvSpPr>
          <p:spPr>
            <a:xfrm>
              <a:off x="7178984" y="4293096"/>
              <a:ext cx="9247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ponger</a:t>
              </a: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Arrow: Down 38">
              <a:extLst>
                <a:ext uri="{FF2B5EF4-FFF2-40B4-BE49-F238E27FC236}">
                  <a16:creationId xmlns:a16="http://schemas.microsoft.com/office/drawing/2014/main" id="{2F95725D-E7D5-480E-97BA-31CC54C7A1BD}"/>
                </a:ext>
              </a:extLst>
            </p:cNvPr>
            <p:cNvSpPr/>
            <p:nvPr/>
          </p:nvSpPr>
          <p:spPr bwMode="auto">
            <a:xfrm>
              <a:off x="6660232" y="4477182"/>
              <a:ext cx="418038" cy="173680"/>
            </a:xfrm>
            <a:prstGeom prst="down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908E3CA-3AF2-4331-9391-A8B7EF2A4E74}"/>
              </a:ext>
            </a:extLst>
          </p:cNvPr>
          <p:cNvGrpSpPr/>
          <p:nvPr/>
        </p:nvGrpSpPr>
        <p:grpSpPr>
          <a:xfrm>
            <a:off x="6660232" y="5909210"/>
            <a:ext cx="1368152" cy="400110"/>
            <a:chOff x="6660232" y="4293096"/>
            <a:chExt cx="1368152" cy="40011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C25B5C0-DA00-4D77-B277-1C95ED53723A}"/>
                </a:ext>
              </a:extLst>
            </p:cNvPr>
            <p:cNvSpPr txBox="1"/>
            <p:nvPr/>
          </p:nvSpPr>
          <p:spPr>
            <a:xfrm>
              <a:off x="7178984" y="4293096"/>
              <a:ext cx="8494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pinger</a:t>
              </a: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Arrow: Down 42">
              <a:extLst>
                <a:ext uri="{FF2B5EF4-FFF2-40B4-BE49-F238E27FC236}">
                  <a16:creationId xmlns:a16="http://schemas.microsoft.com/office/drawing/2014/main" id="{CFCDA0D0-A2CC-48CE-AAE8-D32EE874A2EF}"/>
                </a:ext>
              </a:extLst>
            </p:cNvPr>
            <p:cNvSpPr/>
            <p:nvPr/>
          </p:nvSpPr>
          <p:spPr bwMode="auto">
            <a:xfrm>
              <a:off x="6660232" y="4477182"/>
              <a:ext cx="418038" cy="173680"/>
            </a:xfrm>
            <a:prstGeom prst="down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0468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DE5E6-4854-480E-9881-D1D153E59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UML-RT: Key Takeaways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E4D16-58A3-4FBB-ADC5-2B953E6EC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013" y="1085850"/>
            <a:ext cx="8256587" cy="13716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Single threaded execution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One</a:t>
            </a:r>
            <a:r>
              <a:rPr lang="en-US" dirty="0"/>
              <a:t> controller with </a:t>
            </a:r>
            <a:r>
              <a:rPr lang="en-US" dirty="0">
                <a:solidFill>
                  <a:schemeClr val="accent2"/>
                </a:solidFill>
              </a:rPr>
              <a:t>one</a:t>
            </a:r>
            <a:r>
              <a:rPr lang="en-US" dirty="0"/>
              <a:t> message queue</a:t>
            </a:r>
          </a:p>
          <a:p>
            <a:r>
              <a:rPr lang="en-US" dirty="0">
                <a:solidFill>
                  <a:srgbClr val="C00000"/>
                </a:solidFill>
              </a:rPr>
              <a:t>Multi threaded execution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Per thread: </a:t>
            </a:r>
            <a:r>
              <a:rPr lang="en-US" dirty="0"/>
              <a:t>One controller with one message queue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405AD-F347-4916-98DD-6BB7B3EB8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MBSD for Reactive Systems</a:t>
            </a:r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3BE16-3B3F-48C5-BE41-BF7A49106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Tutorial at FDL'21, Sept 8, 2021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6C91F-1257-4AF4-A4A7-5AA3E88F7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B94EBE-4A2E-4B47-8DC6-2DB72A5774F7}" type="slidenum">
              <a:rPr lang="en-CA" smtClean="0"/>
              <a:pPr>
                <a:defRPr/>
              </a:pPr>
              <a:t>25</a:t>
            </a:fld>
            <a:endParaRPr lang="en-CA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238FB404-CA8A-4103-BCF0-D53068DCE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5013176"/>
            <a:ext cx="2449512" cy="307777"/>
          </a:xfrm>
          <a:prstGeom prst="rect">
            <a:avLst/>
          </a:prstGeom>
          <a:noFill/>
          <a:ln w="9525" algn="ctr">
            <a:solidFill>
              <a:srgbClr val="CC0000"/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lnSpc>
                <a:spcPct val="110000"/>
              </a:lnSpc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lnSpc>
                <a:spcPct val="110000"/>
              </a:lnSpc>
              <a:buFont typeface="Symbol" pitchFamily="18" charset="2"/>
              <a:buChar char="°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lnSpc>
                <a:spcPct val="110000"/>
              </a:lnSpc>
              <a:buFont typeface="Marlett" pitchFamily="2" charset="2"/>
              <a:buChar char="q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lnSpc>
                <a:spcPct val="110000"/>
              </a:lnSpc>
              <a:buFont typeface="Symbol" pitchFamily="18" charset="2"/>
              <a:buChar char="×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×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×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×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×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en-US" sz="1400" dirty="0">
                <a:solidFill>
                  <a:srgbClr val="C00000"/>
                </a:solidFill>
                <a:latin typeface="Calibri" pitchFamily="34" charset="0"/>
              </a:rPr>
              <a:t>Application</a:t>
            </a:r>
            <a:r>
              <a:rPr lang="en-US" altLang="en-US" sz="1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altLang="en-US" sz="1400" dirty="0">
                <a:solidFill>
                  <a:srgbClr val="C00000"/>
                </a:solidFill>
                <a:latin typeface="Calibri" pitchFamily="34" charset="0"/>
              </a:rPr>
              <a:t> </a:t>
            </a:r>
            <a:endParaRPr lang="en-US" altLang="en-US" sz="12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6E47D285-8013-4F4B-BB34-941D0A873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5373265"/>
            <a:ext cx="2449512" cy="307975"/>
          </a:xfrm>
          <a:prstGeom prst="rect">
            <a:avLst/>
          </a:prstGeom>
          <a:noFill/>
          <a:ln w="9525" algn="ctr">
            <a:solidFill>
              <a:srgbClr val="C00000"/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lnSpc>
                <a:spcPct val="110000"/>
              </a:lnSpc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lnSpc>
                <a:spcPct val="110000"/>
              </a:lnSpc>
              <a:buFont typeface="Symbol" pitchFamily="18" charset="2"/>
              <a:buChar char="°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lnSpc>
                <a:spcPct val="110000"/>
              </a:lnSpc>
              <a:buFont typeface="Marlett" pitchFamily="2" charset="2"/>
              <a:buChar char="q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lnSpc>
                <a:spcPct val="110000"/>
              </a:lnSpc>
              <a:buFont typeface="Symbol" pitchFamily="18" charset="2"/>
              <a:buChar char="×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×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×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×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×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en-US" sz="1400" dirty="0">
                <a:solidFill>
                  <a:srgbClr val="CC0000"/>
                </a:solidFill>
                <a:latin typeface="Calibri" pitchFamily="34" charset="0"/>
              </a:rPr>
              <a:t>RTS  </a:t>
            </a:r>
            <a:endParaRPr lang="en-US" altLang="en-US" sz="1200" dirty="0">
              <a:solidFill>
                <a:srgbClr val="CC0000"/>
              </a:solidFill>
              <a:latin typeface="Calibri" pitchFamily="34" charset="0"/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1AA79F0C-305E-4933-9D50-D26129F8D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5714578"/>
            <a:ext cx="2449512" cy="3079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lnSpc>
                <a:spcPct val="110000"/>
              </a:lnSpc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lnSpc>
                <a:spcPct val="110000"/>
              </a:lnSpc>
              <a:buFont typeface="Symbol" pitchFamily="18" charset="2"/>
              <a:buChar char="°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lnSpc>
                <a:spcPct val="110000"/>
              </a:lnSpc>
              <a:buFont typeface="Marlett" pitchFamily="2" charset="2"/>
              <a:buChar char="q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lnSpc>
                <a:spcPct val="110000"/>
              </a:lnSpc>
              <a:buFont typeface="Symbol" pitchFamily="18" charset="2"/>
              <a:buChar char="×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×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×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×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×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alibri" pitchFamily="34" charset="0"/>
              </a:rPr>
              <a:t>Target OS (Linux)</a:t>
            </a:r>
            <a:endParaRPr lang="en-US" altLang="en-US" sz="12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" name="Rectangle 15">
            <a:extLst>
              <a:ext uri="{FF2B5EF4-FFF2-40B4-BE49-F238E27FC236}">
                <a16:creationId xmlns:a16="http://schemas.microsoft.com/office/drawing/2014/main" id="{4BC43C69-7393-44B3-BA7B-0F6B04F49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6074940"/>
            <a:ext cx="2449512" cy="30638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lnSpc>
                <a:spcPct val="110000"/>
              </a:lnSpc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lnSpc>
                <a:spcPct val="110000"/>
              </a:lnSpc>
              <a:buFont typeface="Symbol" pitchFamily="18" charset="2"/>
              <a:buChar char="°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lnSpc>
                <a:spcPct val="110000"/>
              </a:lnSpc>
              <a:buFont typeface="Marlett" pitchFamily="2" charset="2"/>
              <a:buChar char="q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lnSpc>
                <a:spcPct val="110000"/>
              </a:lnSpc>
              <a:buFont typeface="Symbol" pitchFamily="18" charset="2"/>
              <a:buChar char="×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×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×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×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×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alibri" pitchFamily="34" charset="0"/>
              </a:rPr>
              <a:t>Target HW</a:t>
            </a:r>
            <a:endParaRPr lang="en-US" altLang="en-US" sz="120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BED8A6F7-CDB6-4CC6-BF10-3CC965692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4005064"/>
            <a:ext cx="986083" cy="848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</a:extLst>
        </p:spPr>
      </p:pic>
      <p:pic>
        <p:nvPicPr>
          <p:cNvPr id="12" name="Picture 3">
            <a:extLst>
              <a:ext uri="{FF2B5EF4-FFF2-40B4-BE49-F238E27FC236}">
                <a16:creationId xmlns:a16="http://schemas.microsoft.com/office/drawing/2014/main" id="{17262906-0B8B-4C48-BB19-D43B27E61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149080"/>
            <a:ext cx="986083" cy="848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</a:extLst>
        </p:spPr>
      </p:pic>
      <p:pic>
        <p:nvPicPr>
          <p:cNvPr id="13" name="Picture 3">
            <a:extLst>
              <a:ext uri="{FF2B5EF4-FFF2-40B4-BE49-F238E27FC236}">
                <a16:creationId xmlns:a16="http://schemas.microsoft.com/office/drawing/2014/main" id="{913CD5AC-B7F6-4B68-9E9E-41DDE3CD8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308648"/>
            <a:ext cx="986083" cy="848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6BA28B0-71C6-4882-BC2F-F7C1A5C77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3928" y="6021288"/>
            <a:ext cx="4392488" cy="3079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10000"/>
              </a:lnSpc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lnSpc>
                <a:spcPct val="110000"/>
              </a:lnSpc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lnSpc>
                <a:spcPct val="110000"/>
              </a:lnSpc>
              <a:buFont typeface="Symbol" pitchFamily="18" charset="2"/>
              <a:buChar char="°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lnSpc>
                <a:spcPct val="110000"/>
              </a:lnSpc>
              <a:buFont typeface="Marlett" pitchFamily="2" charset="2"/>
              <a:buChar char="q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lnSpc>
                <a:spcPct val="110000"/>
              </a:lnSpc>
              <a:buFont typeface="Symbol" pitchFamily="18" charset="2"/>
              <a:buChar char="×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×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×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×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×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en-US" sz="1400" dirty="0">
                <a:latin typeface="Calibri" pitchFamily="34" charset="0"/>
              </a:rPr>
              <a:t>Shared structures &amp; services</a:t>
            </a:r>
            <a:endParaRPr lang="en-US" altLang="en-US" sz="1200" dirty="0">
              <a:latin typeface="Calibri" pitchFamily="34" charset="0"/>
            </a:endParaRPr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13087C30-8D4F-47FB-9F74-F1C2BA60E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3928" y="5301208"/>
            <a:ext cx="1728192" cy="566309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10000"/>
              </a:lnSpc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lnSpc>
                <a:spcPct val="110000"/>
              </a:lnSpc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lnSpc>
                <a:spcPct val="110000"/>
              </a:lnSpc>
              <a:buFont typeface="Symbol" pitchFamily="18" charset="2"/>
              <a:buChar char="°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lnSpc>
                <a:spcPct val="110000"/>
              </a:lnSpc>
              <a:buFont typeface="Marlett" pitchFamily="2" charset="2"/>
              <a:buChar char="q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lnSpc>
                <a:spcPct val="110000"/>
              </a:lnSpc>
              <a:buFont typeface="Symbol" pitchFamily="18" charset="2"/>
              <a:buChar char="×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×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×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×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×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en-US" sz="1400" dirty="0">
                <a:latin typeface="Calibri" pitchFamily="34" charset="0"/>
              </a:rPr>
              <a:t>RT Controller 1  </a:t>
            </a:r>
          </a:p>
          <a:p>
            <a:pPr algn="ctr">
              <a:lnSpc>
                <a:spcPct val="100000"/>
              </a:lnSpc>
              <a:buFontTx/>
              <a:buNone/>
            </a:pPr>
            <a:r>
              <a:rPr lang="en-US" altLang="en-US" sz="1400" dirty="0">
                <a:latin typeface="Calibri" pitchFamily="34" charset="0"/>
              </a:rPr>
              <a:t>w/ message queue</a:t>
            </a:r>
            <a:endParaRPr lang="en-US" altLang="en-US" sz="1200" dirty="0">
              <a:latin typeface="Calibri" pitchFamily="34" charset="0"/>
            </a:endParaRP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4EED634C-866D-42EF-BE58-036DCC5D30D1}"/>
              </a:ext>
            </a:extLst>
          </p:cNvPr>
          <p:cNvSpPr/>
          <p:nvPr/>
        </p:nvSpPr>
        <p:spPr bwMode="auto">
          <a:xfrm rot="10800000">
            <a:off x="3547126" y="5301208"/>
            <a:ext cx="162018" cy="1008112"/>
          </a:xfrm>
          <a:prstGeom prst="rightBrace">
            <a:avLst>
              <a:gd name="adj1" fmla="val 41316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3D7101B-C388-4705-B135-1C447271F16E}"/>
              </a:ext>
            </a:extLst>
          </p:cNvPr>
          <p:cNvCxnSpPr>
            <a:stCxn id="16" idx="1"/>
          </p:cNvCxnSpPr>
          <p:nvPr/>
        </p:nvCxnSpPr>
        <p:spPr bwMode="auto">
          <a:xfrm flipH="1" flipV="1">
            <a:off x="2899054" y="5527252"/>
            <a:ext cx="648072" cy="27801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ight Brace 17">
            <a:extLst>
              <a:ext uri="{FF2B5EF4-FFF2-40B4-BE49-F238E27FC236}">
                <a16:creationId xmlns:a16="http://schemas.microsoft.com/office/drawing/2014/main" id="{421CC709-4D5C-404B-BFDD-65455D25B6F6}"/>
              </a:ext>
            </a:extLst>
          </p:cNvPr>
          <p:cNvSpPr/>
          <p:nvPr/>
        </p:nvSpPr>
        <p:spPr bwMode="auto">
          <a:xfrm rot="10800000">
            <a:off x="3547126" y="4391000"/>
            <a:ext cx="162018" cy="678631"/>
          </a:xfrm>
          <a:prstGeom prst="rightBrace">
            <a:avLst>
              <a:gd name="adj1" fmla="val 41316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367DA5D-FE10-4499-9D5B-44E40C8B1160}"/>
              </a:ext>
            </a:extLst>
          </p:cNvPr>
          <p:cNvCxnSpPr>
            <a:stCxn id="18" idx="1"/>
          </p:cNvCxnSpPr>
          <p:nvPr/>
        </p:nvCxnSpPr>
        <p:spPr bwMode="auto">
          <a:xfrm flipH="1">
            <a:off x="2899054" y="4730315"/>
            <a:ext cx="648072" cy="42687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Freeform 27">
            <a:extLst>
              <a:ext uri="{FF2B5EF4-FFF2-40B4-BE49-F238E27FC236}">
                <a16:creationId xmlns:a16="http://schemas.microsoft.com/office/drawing/2014/main" id="{2E4153A9-1480-4769-829A-D4DF0350CE51}"/>
              </a:ext>
            </a:extLst>
          </p:cNvPr>
          <p:cNvSpPr/>
          <p:nvPr/>
        </p:nvSpPr>
        <p:spPr bwMode="auto">
          <a:xfrm>
            <a:off x="5292080" y="4581128"/>
            <a:ext cx="225631" cy="581891"/>
          </a:xfrm>
          <a:custGeom>
            <a:avLst/>
            <a:gdLst>
              <a:gd name="connsiteX0" fmla="*/ 0 w 225631"/>
              <a:gd name="connsiteY0" fmla="*/ 0 h 581891"/>
              <a:gd name="connsiteX1" fmla="*/ 178130 w 225631"/>
              <a:gd name="connsiteY1" fmla="*/ 190005 h 581891"/>
              <a:gd name="connsiteX2" fmla="*/ 225631 w 225631"/>
              <a:gd name="connsiteY2" fmla="*/ 581891 h 581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5631" h="581891">
                <a:moveTo>
                  <a:pt x="0" y="0"/>
                </a:moveTo>
                <a:cubicBezTo>
                  <a:pt x="70262" y="46511"/>
                  <a:pt x="140525" y="93023"/>
                  <a:pt x="178130" y="190005"/>
                </a:cubicBezTo>
                <a:cubicBezTo>
                  <a:pt x="215735" y="286987"/>
                  <a:pt x="220683" y="434439"/>
                  <a:pt x="225631" y="581891"/>
                </a:cubicBezTo>
              </a:path>
            </a:pathLst>
          </a:custGeom>
          <a:noFill/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07C1D2D-4F8D-4A76-AA01-A2BE6A02EDA7}"/>
              </a:ext>
            </a:extLst>
          </p:cNvPr>
          <p:cNvGrpSpPr/>
          <p:nvPr/>
        </p:nvGrpSpPr>
        <p:grpSpPr>
          <a:xfrm>
            <a:off x="5834746" y="4149080"/>
            <a:ext cx="2481670" cy="1718437"/>
            <a:chOff x="6338802" y="1052736"/>
            <a:chExt cx="2481670" cy="1718437"/>
          </a:xfrm>
        </p:grpSpPr>
        <p:pic>
          <p:nvPicPr>
            <p:cNvPr id="22" name="Picture 3">
              <a:extLst>
                <a:ext uri="{FF2B5EF4-FFF2-40B4-BE49-F238E27FC236}">
                  <a16:creationId xmlns:a16="http://schemas.microsoft.com/office/drawing/2014/main" id="{A55F9918-2D5A-47D2-B66F-A25F223FA5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8325" y="1052736"/>
              <a:ext cx="986083" cy="848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</a:extLst>
          </p:spPr>
        </p:pic>
        <p:pic>
          <p:nvPicPr>
            <p:cNvPr id="23" name="Picture 3">
              <a:extLst>
                <a:ext uri="{FF2B5EF4-FFF2-40B4-BE49-F238E27FC236}">
                  <a16:creationId xmlns:a16="http://schemas.microsoft.com/office/drawing/2014/main" id="{13B45D87-F792-43B0-8A56-FFB91AFB98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4309" y="1212304"/>
              <a:ext cx="986083" cy="848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</a:extLst>
          </p:spPr>
        </p:pic>
        <p:sp>
          <p:nvSpPr>
            <p:cNvPr id="24" name="Rectangle 13">
              <a:extLst>
                <a:ext uri="{FF2B5EF4-FFF2-40B4-BE49-F238E27FC236}">
                  <a16:creationId xmlns:a16="http://schemas.microsoft.com/office/drawing/2014/main" id="{16CE733F-AB37-48DE-B6A5-89B103038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2280" y="2204864"/>
              <a:ext cx="1728192" cy="566309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110000"/>
                </a:lnSpc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lnSpc>
                  <a:spcPct val="110000"/>
                </a:lnSpc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lnSpc>
                  <a:spcPct val="110000"/>
                </a:lnSpc>
                <a:buFont typeface="Symbol" pitchFamily="18" charset="2"/>
                <a:buChar char="°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lnSpc>
                  <a:spcPct val="110000"/>
                </a:lnSpc>
                <a:buFont typeface="Marlett" pitchFamily="2" charset="2"/>
                <a:buChar char="q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lnSpc>
                  <a:spcPct val="110000"/>
                </a:lnSpc>
                <a:buFont typeface="Symbol" pitchFamily="18" charset="2"/>
                <a:buChar char="×"/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Font typeface="Symbol" pitchFamily="18" charset="2"/>
                <a:buChar char="×"/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Font typeface="Symbol" pitchFamily="18" charset="2"/>
                <a:buChar char="×"/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Font typeface="Symbol" pitchFamily="18" charset="2"/>
                <a:buChar char="×"/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Font typeface="Symbol" pitchFamily="18" charset="2"/>
                <a:buChar char="×"/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en-US" sz="1400" dirty="0">
                  <a:latin typeface="Calibri" pitchFamily="34" charset="0"/>
                </a:rPr>
                <a:t>RT Controller  n  </a:t>
              </a:r>
            </a:p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en-US" sz="1400" dirty="0">
                  <a:latin typeface="Calibri" pitchFamily="34" charset="0"/>
                </a:rPr>
                <a:t>w/ message queue</a:t>
              </a:r>
              <a:endParaRPr lang="en-US" altLang="en-US" sz="1200" dirty="0">
                <a:latin typeface="Calibri" pitchFamily="34" charset="0"/>
              </a:endParaRPr>
            </a:p>
          </p:txBody>
        </p:sp>
        <p:sp>
          <p:nvSpPr>
            <p:cNvPr id="25" name="Freeform 26">
              <a:extLst>
                <a:ext uri="{FF2B5EF4-FFF2-40B4-BE49-F238E27FC236}">
                  <a16:creationId xmlns:a16="http://schemas.microsoft.com/office/drawing/2014/main" id="{9ECD7D1D-9283-47EA-B4BB-C5EE71D1196B}"/>
                </a:ext>
              </a:extLst>
            </p:cNvPr>
            <p:cNvSpPr/>
            <p:nvPr/>
          </p:nvSpPr>
          <p:spPr bwMode="auto">
            <a:xfrm>
              <a:off x="8378817" y="1484784"/>
              <a:ext cx="225631" cy="581891"/>
            </a:xfrm>
            <a:custGeom>
              <a:avLst/>
              <a:gdLst>
                <a:gd name="connsiteX0" fmla="*/ 0 w 225631"/>
                <a:gd name="connsiteY0" fmla="*/ 0 h 581891"/>
                <a:gd name="connsiteX1" fmla="*/ 178130 w 225631"/>
                <a:gd name="connsiteY1" fmla="*/ 190005 h 581891"/>
                <a:gd name="connsiteX2" fmla="*/ 225631 w 225631"/>
                <a:gd name="connsiteY2" fmla="*/ 581891 h 581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5631" h="581891">
                  <a:moveTo>
                    <a:pt x="0" y="0"/>
                  </a:moveTo>
                  <a:cubicBezTo>
                    <a:pt x="70262" y="46511"/>
                    <a:pt x="140525" y="93023"/>
                    <a:pt x="178130" y="190005"/>
                  </a:cubicBezTo>
                  <a:cubicBezTo>
                    <a:pt x="215735" y="286987"/>
                    <a:pt x="220683" y="434439"/>
                    <a:pt x="225631" y="581891"/>
                  </a:cubicBezTo>
                </a:path>
              </a:pathLst>
            </a:cu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8CC6087-9F68-47AE-8711-20B04B3F95A1}"/>
                </a:ext>
              </a:extLst>
            </p:cNvPr>
            <p:cNvSpPr txBox="1"/>
            <p:nvPr/>
          </p:nvSpPr>
          <p:spPr>
            <a:xfrm>
              <a:off x="6338802" y="2175247"/>
              <a:ext cx="6094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783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74C37694-C834-4F8A-9D79-0DD0FC292B2C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7308305" y="1671144"/>
            <a:ext cx="1072111" cy="847280"/>
          </a:xfrm>
          <a:prstGeom prst="bentConnector3">
            <a:avLst>
              <a:gd name="adj1" fmla="val 440"/>
            </a:avLst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B15AA6A-49B2-4DD3-8B4C-EF1209AAF6D5}"/>
              </a:ext>
            </a:extLst>
          </p:cNvPr>
          <p:cNvCxnSpPr>
            <a:cxnSpLocks/>
          </p:cNvCxnSpPr>
          <p:nvPr/>
        </p:nvCxnSpPr>
        <p:spPr bwMode="auto">
          <a:xfrm>
            <a:off x="4572000" y="2821733"/>
            <a:ext cx="0" cy="71247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DB95E9EB-B9F9-4CEC-BF4F-2C5258404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2536" y="341313"/>
            <a:ext cx="7772400" cy="514350"/>
          </a:xfrm>
        </p:spPr>
        <p:txBody>
          <a:bodyPr/>
          <a:lstStyle/>
          <a:p>
            <a:r>
              <a:rPr lang="en-US" dirty="0"/>
              <a:t>Example: Multi-Threaded Execution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4C3DD57-C8AC-4C58-9852-B85094B190DC}"/>
              </a:ext>
            </a:extLst>
          </p:cNvPr>
          <p:cNvSpPr txBox="1"/>
          <p:nvPr/>
        </p:nvSpPr>
        <p:spPr>
          <a:xfrm>
            <a:off x="616023" y="3717032"/>
            <a:ext cx="7772401" cy="1083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  vars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mq1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pinger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thread)	mq2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ponger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thread)</a:t>
            </a:r>
          </a:p>
          <a:p>
            <a:pPr algn="l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_,_	      count=_	  []			[]</a:t>
            </a:r>
          </a:p>
          <a:p>
            <a:pPr algn="l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Play,Play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count=2	  []			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ping,ping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algn="l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  [pong]			[ping]</a:t>
            </a:r>
          </a:p>
        </p:txBody>
      </p:sp>
      <p:pic>
        <p:nvPicPr>
          <p:cNvPr id="31" name="Picture 30" descr="Diagram&#10;&#10;Description automatically generated">
            <a:extLst>
              <a:ext uri="{FF2B5EF4-FFF2-40B4-BE49-F238E27FC236}">
                <a16:creationId xmlns:a16="http://schemas.microsoft.com/office/drawing/2014/main" id="{44F6E5A8-1C78-49EC-9FB3-A19FF58B9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5174" y="659501"/>
            <a:ext cx="1939314" cy="2985523"/>
          </a:xfrm>
          <a:prstGeom prst="rect">
            <a:avLst/>
          </a:prstGeom>
        </p:spPr>
      </p:pic>
      <p:pic>
        <p:nvPicPr>
          <p:cNvPr id="5" name="Picture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9B8D80F4-FEFE-4B51-9CF6-3F9FC13B93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1" y="1451589"/>
            <a:ext cx="6840761" cy="2193435"/>
          </a:xfrm>
          <a:prstGeom prst="rect">
            <a:avLst/>
          </a:prstGeom>
        </p:spPr>
      </p:pic>
      <p:sp>
        <p:nvSpPr>
          <p:cNvPr id="7" name="AutoShape 2" descr="blob:null/1bbeaef4-8360-4d20-89a9-1044c706c1d2">
            <a:extLst>
              <a:ext uri="{FF2B5EF4-FFF2-40B4-BE49-F238E27FC236}">
                <a16:creationId xmlns:a16="http://schemas.microsoft.com/office/drawing/2014/main" id="{FC0E7C4D-AFB2-4BD8-8D1A-E216A65F9E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178491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blob:null/1bbeaef4-8360-4d20-89a9-1044c706c1d2">
            <a:extLst>
              <a:ext uri="{FF2B5EF4-FFF2-40B4-BE49-F238E27FC236}">
                <a16:creationId xmlns:a16="http://schemas.microsoft.com/office/drawing/2014/main" id="{308EA5C8-3F44-405F-9D74-B3840AC64C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193731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blob:null/1bbeaef4-8360-4d20-89a9-1044c706c1d2">
            <a:extLst>
              <a:ext uri="{FF2B5EF4-FFF2-40B4-BE49-F238E27FC236}">
                <a16:creationId xmlns:a16="http://schemas.microsoft.com/office/drawing/2014/main" id="{591D4CCD-26FF-462C-BDE0-E5DBCC4B9A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208971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71604B-F004-45FE-B224-56E2233B8FB4}"/>
              </a:ext>
            </a:extLst>
          </p:cNvPr>
          <p:cNvSpPr txBox="1"/>
          <p:nvPr/>
        </p:nvSpPr>
        <p:spPr>
          <a:xfrm>
            <a:off x="316569" y="2852819"/>
            <a:ext cx="1672253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_[]/send(ping);</a:t>
            </a:r>
          </a:p>
          <a:p>
            <a:pPr algn="l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send(ping);;</a:t>
            </a:r>
          </a:p>
          <a:p>
            <a:pPr algn="l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count=2;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3C843DB-6B58-4124-9A4A-C173EB37487A}"/>
              </a:ext>
            </a:extLst>
          </p:cNvPr>
          <p:cNvSpPr txBox="1"/>
          <p:nvPr/>
        </p:nvSpPr>
        <p:spPr>
          <a:xfrm>
            <a:off x="2995469" y="2935977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pong[]/_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8C5F73A-918B-41FA-A2B4-8D7D533553D4}"/>
              </a:ext>
            </a:extLst>
          </p:cNvPr>
          <p:cNvSpPr txBox="1"/>
          <p:nvPr/>
        </p:nvSpPr>
        <p:spPr>
          <a:xfrm>
            <a:off x="4267202" y="2935977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_[!(count&lt;3)]/_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354C728-B53F-4AEE-B8E3-327D811CABE8}"/>
              </a:ext>
            </a:extLst>
          </p:cNvPr>
          <p:cNvSpPr txBox="1"/>
          <p:nvPr/>
        </p:nvSpPr>
        <p:spPr>
          <a:xfrm>
            <a:off x="1979712" y="1628800"/>
            <a:ext cx="2230098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_[count&lt;3]/send(ping);</a:t>
            </a:r>
          </a:p>
          <a:p>
            <a:pPr algn="l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count++;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276E1AA-C39D-4294-86DD-678540B8C850}"/>
              </a:ext>
            </a:extLst>
          </p:cNvPr>
          <p:cNvSpPr txBox="1"/>
          <p:nvPr/>
        </p:nvSpPr>
        <p:spPr>
          <a:xfrm>
            <a:off x="7106287" y="3092962"/>
            <a:ext cx="18582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ping[]/send(pong);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EEF7D1-6F3F-40E6-9807-8206D419FBB8}"/>
              </a:ext>
            </a:extLst>
          </p:cNvPr>
          <p:cNvSpPr txBox="1"/>
          <p:nvPr/>
        </p:nvSpPr>
        <p:spPr>
          <a:xfrm>
            <a:off x="209043" y="5373216"/>
            <a:ext cx="400807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Play,Play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count=3    []    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ping,ping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B28CE5-A3B0-4199-8731-46ED8E3CA751}"/>
              </a:ext>
            </a:extLst>
          </p:cNvPr>
          <p:cNvSpPr txBox="1"/>
          <p:nvPr/>
        </p:nvSpPr>
        <p:spPr>
          <a:xfrm>
            <a:off x="2580150" y="6248345"/>
            <a:ext cx="400807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Play,Play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count=3    [pong]    [ping]</a:t>
            </a:r>
            <a:endParaRPr 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1BA024-FFB7-4C26-A6CC-19B2D3CA3B62}"/>
              </a:ext>
            </a:extLst>
          </p:cNvPr>
          <p:cNvSpPr txBox="1"/>
          <p:nvPr/>
        </p:nvSpPr>
        <p:spPr>
          <a:xfrm>
            <a:off x="4644008" y="5373216"/>
            <a:ext cx="426523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Play,Play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count=2    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pong,pong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   []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0B518-656D-43A4-A652-D652BA2AD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B94EBE-4A2E-4B47-8DC6-2DB72A5774F7}" type="slidenum">
              <a:rPr lang="en-CA" smtClean="0"/>
              <a:pPr>
                <a:defRPr/>
              </a:pPr>
              <a:t>26</a:t>
            </a:fld>
            <a:endParaRPr lang="en-CA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5A4DDF-F112-44E1-9794-551F2079D6C5}"/>
              </a:ext>
            </a:extLst>
          </p:cNvPr>
          <p:cNvCxnSpPr/>
          <p:nvPr/>
        </p:nvCxnSpPr>
        <p:spPr bwMode="auto">
          <a:xfrm flipH="1">
            <a:off x="2580151" y="4869160"/>
            <a:ext cx="415318" cy="4320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lg" len="lg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C5C4680-BFD5-489C-9AAE-7A2C7FAACAC8}"/>
              </a:ext>
            </a:extLst>
          </p:cNvPr>
          <p:cNvCxnSpPr/>
          <p:nvPr/>
        </p:nvCxnSpPr>
        <p:spPr bwMode="auto">
          <a:xfrm>
            <a:off x="5596842" y="4869160"/>
            <a:ext cx="415318" cy="4320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lg" len="lg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28F94EB-C98C-45E9-8B23-61A92689C766}"/>
              </a:ext>
            </a:extLst>
          </p:cNvPr>
          <p:cNvCxnSpPr/>
          <p:nvPr/>
        </p:nvCxnSpPr>
        <p:spPr bwMode="auto">
          <a:xfrm>
            <a:off x="2627784" y="5733256"/>
            <a:ext cx="415318" cy="4320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lg" len="lg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144CC27-548F-460C-A656-516734AD2AA7}"/>
              </a:ext>
            </a:extLst>
          </p:cNvPr>
          <p:cNvCxnSpPr/>
          <p:nvPr/>
        </p:nvCxnSpPr>
        <p:spPr bwMode="auto">
          <a:xfrm flipH="1">
            <a:off x="5580112" y="5733256"/>
            <a:ext cx="415318" cy="4320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lg" len="lg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62FA54B-B7A0-4E42-9FBE-D005E8F2EE57}"/>
              </a:ext>
            </a:extLst>
          </p:cNvPr>
          <p:cNvSpPr txBox="1"/>
          <p:nvPr/>
        </p:nvSpPr>
        <p:spPr>
          <a:xfrm>
            <a:off x="2924035" y="4859868"/>
            <a:ext cx="78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pinger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A2B8F1E-B79C-4DAD-B8C5-CBFB9A4EDD24}"/>
              </a:ext>
            </a:extLst>
          </p:cNvPr>
          <p:cNvSpPr txBox="1"/>
          <p:nvPr/>
        </p:nvSpPr>
        <p:spPr>
          <a:xfrm>
            <a:off x="4868251" y="5721965"/>
            <a:ext cx="78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pinger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DF2C87F-339E-4A36-A4C9-2F4E77D8B37D}"/>
              </a:ext>
            </a:extLst>
          </p:cNvPr>
          <p:cNvSpPr txBox="1"/>
          <p:nvPr/>
        </p:nvSpPr>
        <p:spPr>
          <a:xfrm>
            <a:off x="4868251" y="4859868"/>
            <a:ext cx="85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ponger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AC2C24-69A5-4694-B8E1-1D167C55CFF6}"/>
              </a:ext>
            </a:extLst>
          </p:cNvPr>
          <p:cNvSpPr txBox="1"/>
          <p:nvPr/>
        </p:nvSpPr>
        <p:spPr>
          <a:xfrm>
            <a:off x="2915816" y="5723964"/>
            <a:ext cx="85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ponger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3796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EE8C-C19A-433F-8340-5D6B5C32A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Multi-threaded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74229-AA81-4961-B5D6-A298B2840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93B41-215A-4B18-9E0F-7FD8BC213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MBSD for Reactive Systems</a:t>
            </a:r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BE680-AC8F-4078-AB3F-D27F531E5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Tutorial at FDL'21, Sept 8, 2021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9AB6B-D8C5-451C-B648-938D02B7C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B94EBE-4A2E-4B47-8DC6-2DB72A5774F7}" type="slidenum">
              <a:rPr lang="en-CA" smtClean="0"/>
              <a:pPr>
                <a:defRPr/>
              </a:pPr>
              <a:t>27</a:t>
            </a:fld>
            <a:endParaRPr lang="en-CA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4A7315F-28E1-47B6-A9E7-7F0032909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775" y="974795"/>
            <a:ext cx="3362329" cy="137160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B80CE06-D0A3-4FE9-8CFF-9175DEDC3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897448"/>
            <a:ext cx="4399350" cy="15426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ECC63D-FBFB-4B87-AB29-AF2DB80B2D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7602" y="4833820"/>
            <a:ext cx="755760" cy="15475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4DBCE6B-BF1B-47E6-A644-F533ADFB88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0332" y="4827533"/>
            <a:ext cx="4095163" cy="15330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E407D1F-6834-4849-94C1-4CB58E3D05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5616" y="2698813"/>
            <a:ext cx="5029902" cy="1981477"/>
          </a:xfrm>
          <a:prstGeom prst="rect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16463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04212-54A6-4A20-BF1F-3EE5DFE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341313"/>
            <a:ext cx="8256587" cy="514350"/>
          </a:xfrm>
        </p:spPr>
        <p:txBody>
          <a:bodyPr/>
          <a:lstStyle/>
          <a:p>
            <a:r>
              <a:rPr lang="en-US" dirty="0"/>
              <a:t>Example 4: 3xPingPong + Dynamic Instantiation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D8E21-3A49-4C33-A83A-C5D9FDFA5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0B223-2BD1-45BD-AA2D-CD7ABC833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MBSD for Reactive Systems</a:t>
            </a:r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CDA91-8DEE-432C-8145-0E23F008A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Tutorial at FDL'21, Sept 8, 2021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61C1C-E93A-425D-962D-CD4BD082C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B94EBE-4A2E-4B47-8DC6-2DB72A5774F7}" type="slidenum">
              <a:rPr lang="en-CA" smtClean="0"/>
              <a:pPr>
                <a:defRPr/>
              </a:pPr>
              <a:t>28</a:t>
            </a:fld>
            <a:endParaRPr lang="en-CA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95B2FE11-BBF1-463D-AD1B-2F9C0C68B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90" y="1085850"/>
            <a:ext cx="2972215" cy="5563376"/>
          </a:xfrm>
          <a:prstGeom prst="rect">
            <a:avLst/>
          </a:prstGeom>
        </p:spPr>
      </p:pic>
      <p:pic>
        <p:nvPicPr>
          <p:cNvPr id="10" name="Picture 9" descr="A picture containing diagram&#10;&#10;Description automatically generated">
            <a:extLst>
              <a:ext uri="{FF2B5EF4-FFF2-40B4-BE49-F238E27FC236}">
                <a16:creationId xmlns:a16="http://schemas.microsoft.com/office/drawing/2014/main" id="{99FD888E-1504-415E-A6EE-7E101801F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6888" y="1085850"/>
            <a:ext cx="4839375" cy="1962424"/>
          </a:xfrm>
          <a:prstGeom prst="rect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896711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DE5E6-4854-480E-9881-D1D153E59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UML-RT: Key Takeaways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E4D16-58A3-4FBB-ADC5-2B953E6EC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013" y="1085850"/>
            <a:ext cx="8256587" cy="13716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Support for change at runtime</a:t>
            </a:r>
          </a:p>
          <a:p>
            <a:pPr lvl="1"/>
            <a:r>
              <a:rPr lang="en-US" dirty="0"/>
              <a:t>Capsule </a:t>
            </a:r>
          </a:p>
          <a:p>
            <a:pPr lvl="2"/>
            <a:r>
              <a:rPr lang="en-US" dirty="0"/>
              <a:t>instantiation/destruction (optional capsule instances), see previous slide</a:t>
            </a:r>
          </a:p>
          <a:p>
            <a:pPr lvl="2"/>
            <a:r>
              <a:rPr lang="en-US" dirty="0"/>
              <a:t>import/deport (plugin capsule instances)</a:t>
            </a:r>
          </a:p>
          <a:p>
            <a:pPr lvl="1"/>
            <a:r>
              <a:rPr lang="en-US" dirty="0"/>
              <a:t>Connector creation/destruction</a:t>
            </a:r>
          </a:p>
          <a:p>
            <a:pPr lvl="2"/>
            <a:r>
              <a:rPr lang="en-US" dirty="0"/>
              <a:t>Publish/subscribe</a:t>
            </a:r>
          </a:p>
          <a:p>
            <a:pPr lvl="1"/>
            <a:r>
              <a:rPr lang="en-US" dirty="0"/>
              <a:t>Research</a:t>
            </a:r>
          </a:p>
          <a:p>
            <a:pPr lvl="2"/>
            <a:r>
              <a:rPr lang="en-US" dirty="0"/>
              <a:t>Live modeling [Live21]</a:t>
            </a:r>
          </a:p>
          <a:p>
            <a:pPr lvl="2"/>
            <a:r>
              <a:rPr lang="en-US" dirty="0"/>
              <a:t>Leveraging containerization [Cont21]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405AD-F347-4916-98DD-6BB7B3EB8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MBSD for Reactive Systems</a:t>
            </a:r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3BE16-3B3F-48C5-BE41-BF7A49106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Tutorial at FDL'21, Sept 8, 2021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6C91F-1257-4AF4-A4A7-5AA3E88F7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B94EBE-4A2E-4B47-8DC6-2DB72A5774F7}" type="slidenum">
              <a:rPr lang="en-CA" smtClean="0"/>
              <a:pPr>
                <a:defRPr/>
              </a:pPr>
              <a:t>29</a:t>
            </a:fld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4D27FE-3D68-466C-94D6-0E6B881A2181}"/>
              </a:ext>
            </a:extLst>
          </p:cNvPr>
          <p:cNvSpPr txBox="1"/>
          <p:nvPr/>
        </p:nvSpPr>
        <p:spPr>
          <a:xfrm>
            <a:off x="788560" y="5085184"/>
            <a:ext cx="75608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[Live21] M. Bagherzadeh, K.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Jahed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, B.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Combemale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, J. Dingel. Live modeling in the context of state machine models and code generation. Software and Systems Modeling 20 (3), 795-819. 2021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D6742E-8C41-4E47-A081-3422D9AFD489}"/>
              </a:ext>
            </a:extLst>
          </p:cNvPr>
          <p:cNvSpPr txBox="1"/>
          <p:nvPr/>
        </p:nvSpPr>
        <p:spPr>
          <a:xfrm>
            <a:off x="788560" y="5608404"/>
            <a:ext cx="75608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[Cont21] K.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Jahed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, J. Dingel. Generating Resilient Distributed Runtime Infrastructures for Executable Component and Connector Models. Draft. 2021</a:t>
            </a:r>
          </a:p>
        </p:txBody>
      </p:sp>
    </p:spTree>
    <p:extLst>
      <p:ext uri="{BB962C8B-B14F-4D97-AF65-F5344CB8AC3E}">
        <p14:creationId xmlns:p14="http://schemas.microsoft.com/office/powerpoint/2010/main" val="880956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BDF4-ABEE-4A69-9C28-3F77A41D7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C5AAF-EE76-477D-A0D4-C4DE3D22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013" y="980728"/>
            <a:ext cx="8140451" cy="13716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Material:  </a:t>
            </a:r>
            <a:r>
              <a:rPr lang="en-US" sz="2400" dirty="0">
                <a:hlinkClick r:id="rId2"/>
              </a:rPr>
              <a:t>https://kjahed.github.io/FDL21</a:t>
            </a:r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Tools: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IBM RSARTE</a:t>
            </a:r>
          </a:p>
          <a:p>
            <a:pPr lvl="2"/>
            <a:r>
              <a:rPr lang="en-US" dirty="0"/>
              <a:t>Download and installation instructions: see ‘Material’ page</a:t>
            </a:r>
          </a:p>
          <a:p>
            <a:pPr lvl="2"/>
            <a:r>
              <a:rPr lang="en-US" dirty="0"/>
              <a:t>Licenses: send me email at ‘dingel@cs.queensu.ca’ 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Web interface (experimental)</a:t>
            </a:r>
          </a:p>
          <a:p>
            <a:pPr lvl="2"/>
            <a:r>
              <a:rPr lang="en-US" dirty="0"/>
              <a:t>Go to: </a:t>
            </a:r>
            <a:r>
              <a:rPr lang="en-US" dirty="0">
                <a:hlinkClick r:id="rId3"/>
              </a:rPr>
              <a:t>https://rtpoet.jahed.ca</a:t>
            </a:r>
            <a:r>
              <a:rPr lang="en-US" dirty="0"/>
              <a:t> (any username/password combination ok)</a:t>
            </a:r>
          </a:p>
          <a:p>
            <a:pPr lvl="2"/>
            <a:r>
              <a:rPr lang="en-US" dirty="0"/>
              <a:t>Model input: text only</a:t>
            </a:r>
          </a:p>
          <a:p>
            <a:pPr lvl="2"/>
            <a:r>
              <a:rPr lang="en-US" dirty="0"/>
              <a:t>Code generation &amp; execution</a:t>
            </a:r>
          </a:p>
          <a:p>
            <a:pPr lvl="3"/>
            <a:r>
              <a:rPr lang="en-US" dirty="0"/>
              <a:t>C++: build and run from console</a:t>
            </a:r>
          </a:p>
          <a:p>
            <a:pPr lvl="3"/>
            <a:r>
              <a:rPr lang="en-US" dirty="0"/>
              <a:t>JavaScript: build and run from console (w/ execution animation on state machine)</a:t>
            </a:r>
          </a:p>
          <a:p>
            <a:pPr lvl="2"/>
            <a:r>
              <a:rPr lang="en-US" dirty="0"/>
              <a:t>Instructions on ‘Material’ page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8C3FF-4649-4544-8E6E-9FA00BD32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MBSD for Reactive Systems</a:t>
            </a:r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6E054-D343-4FC2-A3B0-252C7A048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Tutorial at FDL'21, Sept 8, 2021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DD127-47FF-4FBF-9F36-9A0E65D22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B94EBE-4A2E-4B47-8DC6-2DB72A5774F7}" type="slidenum">
              <a:rPr lang="en-CA" smtClean="0"/>
              <a:pPr>
                <a:defRPr/>
              </a:pPr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47986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32E92-4B09-314E-A44F-39DE2430B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Distribution &amp; Deployment: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BC541-5497-1D4B-B9B4-4E5046EA6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Many successful executable modeling languages (e.g., UML-RT) don’t have the toolkit necessary* to generate truly distributed applications, despite being distributed in nature.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B14F4-E057-034C-8BAA-B53E7F317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MBSD for Reactive Systems</a:t>
            </a:r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5C0A0-EF32-6C42-B042-EC7555F28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Tutorial at FDL'21, Sept 8, 2021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D580F-3C54-ED46-8A7C-865DC7529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B94EBE-4A2E-4B47-8DC6-2DB72A5774F7}" type="slidenum">
              <a:rPr lang="en-CA" smtClean="0"/>
              <a:pPr>
                <a:defRPr/>
              </a:pPr>
              <a:t>30</a:t>
            </a:fld>
            <a:endParaRPr lang="en-CA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24C7144-2F77-D14F-8DEA-B1B414FD9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168" y="3110716"/>
            <a:ext cx="3528392" cy="12898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7CBD75F-352C-B648-B83B-3BA019242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4615258"/>
            <a:ext cx="3160037" cy="1595358"/>
          </a:xfrm>
          <a:prstGeom prst="rect">
            <a:avLst/>
          </a:prstGeom>
        </p:spPr>
      </p:pic>
      <p:pic>
        <p:nvPicPr>
          <p:cNvPr id="13" name="Content Placeholder 5">
            <a:extLst>
              <a:ext uri="{FF2B5EF4-FFF2-40B4-BE49-F238E27FC236}">
                <a16:creationId xmlns:a16="http://schemas.microsoft.com/office/drawing/2014/main" id="{851381DE-5A50-484F-9CEF-B31BE63BD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8518" y="3414084"/>
            <a:ext cx="2395031" cy="64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0126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7DA25-DBBF-694D-961D-86109ECFE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Distribution &amp; Deployment: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9D61A-D911-8C4C-BE05-C5DDA63DD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Leveraging design models and existing toolkits to automatically transform executable components and connectors models into distributed applications.</a:t>
            </a:r>
          </a:p>
          <a:p>
            <a:r>
              <a:rPr lang="en-CA" dirty="0"/>
              <a:t>Requirements:</a:t>
            </a:r>
          </a:p>
          <a:p>
            <a:pPr lvl="1"/>
            <a:r>
              <a:rPr lang="en-CA" dirty="0"/>
              <a:t>Re-use of existing toolkit (runtime system, code generator, etc.)</a:t>
            </a:r>
          </a:p>
          <a:p>
            <a:pPr lvl="1"/>
            <a:r>
              <a:rPr lang="en-CA" dirty="0"/>
              <a:t>Model-level transformation only</a:t>
            </a:r>
          </a:p>
          <a:p>
            <a:pPr lvl="2"/>
            <a:r>
              <a:rPr lang="en-CA" dirty="0"/>
              <a:t>Ideally, requires no changes to the existing toolkit .</a:t>
            </a:r>
          </a:p>
          <a:p>
            <a:pPr lvl="1"/>
            <a:r>
              <a:rPr lang="en-CA" dirty="0"/>
              <a:t>Must support all the common features of C&amp;C languages</a:t>
            </a:r>
          </a:p>
          <a:p>
            <a:pPr lvl="2"/>
            <a:r>
              <a:rPr lang="en-CA" dirty="0"/>
              <a:t>Component addition/removal.</a:t>
            </a:r>
          </a:p>
          <a:p>
            <a:pPr lvl="2"/>
            <a:r>
              <a:rPr lang="en-CA" dirty="0"/>
              <a:t>Dynamic connectors.</a:t>
            </a:r>
          </a:p>
          <a:p>
            <a:pPr lvl="2"/>
            <a:r>
              <a:rPr lang="en-CA" dirty="0"/>
              <a:t>Etc.</a:t>
            </a:r>
          </a:p>
          <a:p>
            <a:pPr lvl="1"/>
            <a:r>
              <a:rPr lang="en-CA" dirty="0"/>
              <a:t>Must respect the language execution semantic.</a:t>
            </a:r>
          </a:p>
          <a:p>
            <a:pPr lvl="1"/>
            <a:endParaRPr lang="en-CA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A73F8-C8C4-4B48-82F6-947B33DFB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MBSD for Reactive Systems</a:t>
            </a:r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D46C5-05B7-264F-B49C-BC2F546EF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Tutorial at FDL'21, Sept 8, 2021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0E771-7118-FA44-BE80-EA80DB9C8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B94EBE-4A2E-4B47-8DC6-2DB72A5774F7}" type="slidenum">
              <a:rPr lang="en-CA" smtClean="0"/>
              <a:pPr>
                <a:defRPr/>
              </a:pPr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7649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7DA25-DBBF-694D-961D-86109ECFE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Distribution &amp; Deployment: </a:t>
            </a:r>
            <a:r>
              <a:rPr lang="en-US" dirty="0" err="1"/>
              <a:t>KubeRT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9D61A-D911-8C4C-BE05-C5DDA63DD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use a </a:t>
            </a:r>
            <a:r>
              <a:rPr lang="en-CA" dirty="0">
                <a:solidFill>
                  <a:srgbClr val="FF0000"/>
                </a:solidFill>
              </a:rPr>
              <a:t>model transformation</a:t>
            </a:r>
            <a:r>
              <a:rPr lang="en-CA" dirty="0"/>
              <a:t> process to transform the input model to a </a:t>
            </a:r>
            <a:r>
              <a:rPr lang="en-CA" dirty="0">
                <a:solidFill>
                  <a:srgbClr val="FF0000"/>
                </a:solidFill>
              </a:rPr>
              <a:t>set of standalone models </a:t>
            </a:r>
            <a:r>
              <a:rPr lang="en-CA" dirty="0"/>
              <a:t>whose collective distributed execution yields the same result as the input model.</a:t>
            </a:r>
          </a:p>
          <a:p>
            <a:r>
              <a:rPr lang="en-CA" dirty="0"/>
              <a:t>We use </a:t>
            </a:r>
            <a:r>
              <a:rPr lang="en-CA" dirty="0">
                <a:solidFill>
                  <a:srgbClr val="FF0000"/>
                </a:solidFill>
              </a:rPr>
              <a:t>containerization</a:t>
            </a:r>
            <a:r>
              <a:rPr lang="en-CA" dirty="0"/>
              <a:t> technology (i.e., Docker) to bundle the application components into easily deployable units.</a:t>
            </a:r>
          </a:p>
          <a:p>
            <a:r>
              <a:rPr lang="en-CA" dirty="0"/>
              <a:t>We use </a:t>
            </a:r>
            <a:r>
              <a:rPr lang="en-CA" dirty="0">
                <a:solidFill>
                  <a:srgbClr val="FF0000"/>
                </a:solidFill>
              </a:rPr>
              <a:t>Kubernetes</a:t>
            </a:r>
            <a:r>
              <a:rPr lang="en-CA" dirty="0"/>
              <a:t> as distributed runtime system to automatically deploy, monitor, recover, and scale the application components. Kubernetes also facilitates communication between components and enforces the language semantics.</a:t>
            </a:r>
          </a:p>
          <a:p>
            <a:pPr lvl="1"/>
            <a:endParaRPr lang="en-CA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A73F8-C8C4-4B48-82F6-947B33DFB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MBSD for Reactive Systems</a:t>
            </a:r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D46C5-05B7-264F-B49C-BC2F546EF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Tutorial at FDL'21, Sept 8, 2021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0E771-7118-FA44-BE80-EA80DB9C8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B94EBE-4A2E-4B47-8DC6-2DB72A5774F7}" type="slidenum">
              <a:rPr lang="en-CA" smtClean="0"/>
              <a:pPr>
                <a:defRPr/>
              </a:pPr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80809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F7155-F1BA-6B42-B34F-37EC50341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Automatic distribution &amp; Deployment – Example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28BEA-50DE-1542-999B-2D3004EEA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960" y="1225378"/>
            <a:ext cx="4591242" cy="1371600"/>
          </a:xfrm>
        </p:spPr>
        <p:txBody>
          <a:bodyPr/>
          <a:lstStyle/>
          <a:p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pinger.exe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000" dirty="0"/>
              <a:t>and 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ponger.exe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000" dirty="0"/>
              <a:t>can now be deployed and executed manually.</a:t>
            </a:r>
          </a:p>
          <a:p>
            <a:r>
              <a:rPr lang="en-CA" sz="2000" dirty="0"/>
              <a:t>However, it still requires manual configuration:</a:t>
            </a:r>
          </a:p>
          <a:p>
            <a:pPr lvl="1"/>
            <a:r>
              <a:rPr lang="en-CA" sz="1600" dirty="0"/>
              <a:t>Dependencies</a:t>
            </a:r>
          </a:p>
          <a:p>
            <a:pPr lvl="1"/>
            <a:r>
              <a:rPr lang="en-CA" sz="1600" dirty="0"/>
              <a:t>Application configuration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B2862-ED12-7A4B-BC33-487FDEC0A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MBSD for Reactive Systems</a:t>
            </a:r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73FEF-DD1C-2945-88FA-143F7303B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Tutorial at FDL'21, Sept 8, 2021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DEAA7-5521-D747-96AC-EDB1ACFB2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B94EBE-4A2E-4B47-8DC6-2DB72A5774F7}" type="slidenum">
              <a:rPr lang="en-CA" smtClean="0"/>
              <a:pPr>
                <a:defRPr/>
              </a:pPr>
              <a:t>33</a:t>
            </a:fld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57CC3D-1032-724B-93AA-7414BE04B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135" y="1324270"/>
            <a:ext cx="3184962" cy="11938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642ADD-88C6-0845-8CCA-D0164ACC3889}"/>
              </a:ext>
            </a:extLst>
          </p:cNvPr>
          <p:cNvSpPr txBox="1"/>
          <p:nvPr/>
        </p:nvSpPr>
        <p:spPr>
          <a:xfrm>
            <a:off x="2309974" y="2713673"/>
            <a:ext cx="12269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1000" b="1" dirty="0">
                <a:latin typeface="+mj-lt"/>
              </a:rPr>
              <a:t>Transformation</a:t>
            </a:r>
          </a:p>
        </p:txBody>
      </p:sp>
      <p:sp>
        <p:nvSpPr>
          <p:cNvPr id="9" name="Arrow: Right 44">
            <a:extLst>
              <a:ext uri="{FF2B5EF4-FFF2-40B4-BE49-F238E27FC236}">
                <a16:creationId xmlns:a16="http://schemas.microsoft.com/office/drawing/2014/main" id="{D21DECEB-3BDE-0948-8CE7-4AB19BF37779}"/>
              </a:ext>
            </a:extLst>
          </p:cNvPr>
          <p:cNvSpPr/>
          <p:nvPr/>
        </p:nvSpPr>
        <p:spPr>
          <a:xfrm rot="5400000">
            <a:off x="1983015" y="2782593"/>
            <a:ext cx="537528" cy="194323"/>
          </a:xfrm>
          <a:prstGeom prst="rightArrow">
            <a:avLst/>
          </a:prstGeom>
          <a:noFill/>
          <a:ln>
            <a:solidFill>
              <a:srgbClr val="2639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26393D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D90B0EB-B801-F744-BB08-E9B6E939A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13" y="3332624"/>
            <a:ext cx="3360084" cy="293670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C160307-0338-3440-A4D8-2E5E8BBA9F6E}"/>
              </a:ext>
            </a:extLst>
          </p:cNvPr>
          <p:cNvGrpSpPr/>
          <p:nvPr/>
        </p:nvGrpSpPr>
        <p:grpSpPr>
          <a:xfrm>
            <a:off x="6580417" y="3759023"/>
            <a:ext cx="786882" cy="823564"/>
            <a:chOff x="3087789" y="3369108"/>
            <a:chExt cx="786882" cy="82356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E20866B-BFD9-DF48-9432-CE694B535F5C}"/>
                </a:ext>
              </a:extLst>
            </p:cNvPr>
            <p:cNvSpPr txBox="1"/>
            <p:nvPr/>
          </p:nvSpPr>
          <p:spPr>
            <a:xfrm>
              <a:off x="3087789" y="3946451"/>
              <a:ext cx="7868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CA" sz="1000" dirty="0">
                  <a:latin typeface="+mj-lt"/>
                </a:rPr>
                <a:t>pinger.exe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19898AA-0026-B24D-8FB6-D88B4A980155}"/>
                </a:ext>
              </a:extLst>
            </p:cNvPr>
            <p:cNvGrpSpPr/>
            <p:nvPr/>
          </p:nvGrpSpPr>
          <p:grpSpPr>
            <a:xfrm>
              <a:off x="3122690" y="3369108"/>
              <a:ext cx="661578" cy="661578"/>
              <a:chOff x="2448019" y="2920788"/>
              <a:chExt cx="914400" cy="914400"/>
            </a:xfrm>
          </p:grpSpPr>
          <p:pic>
            <p:nvPicPr>
              <p:cNvPr id="14" name="Graphic 13" descr="Paper outline">
                <a:extLst>
                  <a:ext uri="{FF2B5EF4-FFF2-40B4-BE49-F238E27FC236}">
                    <a16:creationId xmlns:a16="http://schemas.microsoft.com/office/drawing/2014/main" id="{B3EF939A-364E-244D-A105-A34E699215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448019" y="292078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5" name="Graphic 14" descr="Gears outline">
                <a:extLst>
                  <a:ext uri="{FF2B5EF4-FFF2-40B4-BE49-F238E27FC236}">
                    <a16:creationId xmlns:a16="http://schemas.microsoft.com/office/drawing/2014/main" id="{626BC293-8C8D-644F-AF41-DB04A3E1AF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594119" y="3217056"/>
                <a:ext cx="525725" cy="525725"/>
              </a:xfrm>
              <a:prstGeom prst="rect">
                <a:avLst/>
              </a:prstGeom>
            </p:spPr>
          </p:pic>
        </p:grpSp>
      </p:grpSp>
      <p:sp>
        <p:nvSpPr>
          <p:cNvPr id="16" name="Arrow: Right 69">
            <a:extLst>
              <a:ext uri="{FF2B5EF4-FFF2-40B4-BE49-F238E27FC236}">
                <a16:creationId xmlns:a16="http://schemas.microsoft.com/office/drawing/2014/main" id="{899566E5-FCFD-CF46-9CC7-316D9CE90DF5}"/>
              </a:ext>
            </a:extLst>
          </p:cNvPr>
          <p:cNvSpPr/>
          <p:nvPr/>
        </p:nvSpPr>
        <p:spPr>
          <a:xfrm>
            <a:off x="4108581" y="3995249"/>
            <a:ext cx="791832" cy="194323"/>
          </a:xfrm>
          <a:prstGeom prst="rightArrow">
            <a:avLst/>
          </a:prstGeom>
          <a:noFill/>
          <a:ln>
            <a:solidFill>
              <a:srgbClr val="2639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26393D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39A5EE-CBBA-8041-9662-FC26E41A6235}"/>
              </a:ext>
            </a:extLst>
          </p:cNvPr>
          <p:cNvSpPr txBox="1"/>
          <p:nvPr/>
        </p:nvSpPr>
        <p:spPr>
          <a:xfrm>
            <a:off x="5564188" y="4177296"/>
            <a:ext cx="9313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b="1" dirty="0">
                <a:latin typeface="+mj-lt"/>
              </a:rPr>
              <a:t>Compilation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C82ECAD-E847-B045-9A8F-A0D797DDCFBE}"/>
              </a:ext>
            </a:extLst>
          </p:cNvPr>
          <p:cNvGrpSpPr/>
          <p:nvPr/>
        </p:nvGrpSpPr>
        <p:grpSpPr>
          <a:xfrm>
            <a:off x="4900413" y="3788788"/>
            <a:ext cx="661578" cy="630883"/>
            <a:chOff x="4693670" y="5142327"/>
            <a:chExt cx="661578" cy="630883"/>
          </a:xfrm>
        </p:grpSpPr>
        <p:pic>
          <p:nvPicPr>
            <p:cNvPr id="19" name="Graphic 18" descr="Paper outline">
              <a:extLst>
                <a:ext uri="{FF2B5EF4-FFF2-40B4-BE49-F238E27FC236}">
                  <a16:creationId xmlns:a16="http://schemas.microsoft.com/office/drawing/2014/main" id="{F043B549-C8CF-6841-A1D2-4D50AF2A01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93670" y="5142327"/>
              <a:ext cx="661578" cy="630883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645B84D-F943-FC4C-85E9-13FE87018113}"/>
                </a:ext>
              </a:extLst>
            </p:cNvPr>
            <p:cNvSpPr txBox="1"/>
            <p:nvPr/>
          </p:nvSpPr>
          <p:spPr>
            <a:xfrm>
              <a:off x="4810551" y="5432931"/>
              <a:ext cx="4275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CA" sz="1200" b="1" dirty="0">
                  <a:latin typeface="+mj-lt"/>
                </a:rPr>
                <a:t>  .c</a:t>
              </a:r>
            </a:p>
          </p:txBody>
        </p:sp>
      </p:grpSp>
      <p:sp>
        <p:nvSpPr>
          <p:cNvPr id="21" name="Arrow: Right 80">
            <a:extLst>
              <a:ext uri="{FF2B5EF4-FFF2-40B4-BE49-F238E27FC236}">
                <a16:creationId xmlns:a16="http://schemas.microsoft.com/office/drawing/2014/main" id="{71A262A0-960D-D04C-B98A-A357E539761E}"/>
              </a:ext>
            </a:extLst>
          </p:cNvPr>
          <p:cNvSpPr/>
          <p:nvPr/>
        </p:nvSpPr>
        <p:spPr>
          <a:xfrm>
            <a:off x="5677798" y="3992650"/>
            <a:ext cx="791832" cy="194323"/>
          </a:xfrm>
          <a:prstGeom prst="rightArrow">
            <a:avLst/>
          </a:prstGeom>
          <a:noFill/>
          <a:ln>
            <a:solidFill>
              <a:srgbClr val="2639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26393D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123A64-4308-ED4A-B30B-6905F94B2438}"/>
              </a:ext>
            </a:extLst>
          </p:cNvPr>
          <p:cNvSpPr txBox="1"/>
          <p:nvPr/>
        </p:nvSpPr>
        <p:spPr>
          <a:xfrm>
            <a:off x="4037412" y="4163560"/>
            <a:ext cx="864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b="1" dirty="0">
                <a:latin typeface="+mj-lt"/>
              </a:rPr>
              <a:t>Code generation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43E964D-CCCB-B04E-A94C-E9A7177BA3A2}"/>
              </a:ext>
            </a:extLst>
          </p:cNvPr>
          <p:cNvGrpSpPr/>
          <p:nvPr/>
        </p:nvGrpSpPr>
        <p:grpSpPr>
          <a:xfrm>
            <a:off x="6580417" y="5236678"/>
            <a:ext cx="846712" cy="823564"/>
            <a:chOff x="3087789" y="3369108"/>
            <a:chExt cx="846712" cy="82356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88C9CAB-1D6B-3641-A524-731030CAACEA}"/>
                </a:ext>
              </a:extLst>
            </p:cNvPr>
            <p:cNvSpPr txBox="1"/>
            <p:nvPr/>
          </p:nvSpPr>
          <p:spPr>
            <a:xfrm>
              <a:off x="3087789" y="3946451"/>
              <a:ext cx="84671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CA" sz="1000" dirty="0">
                  <a:latin typeface="+mj-lt"/>
                </a:rPr>
                <a:t>ponger.exe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4C271E0-7BB5-034D-8627-E1A0CA09325C}"/>
                </a:ext>
              </a:extLst>
            </p:cNvPr>
            <p:cNvGrpSpPr/>
            <p:nvPr/>
          </p:nvGrpSpPr>
          <p:grpSpPr>
            <a:xfrm>
              <a:off x="3122690" y="3369108"/>
              <a:ext cx="661578" cy="661578"/>
              <a:chOff x="2448019" y="2920788"/>
              <a:chExt cx="914400" cy="914400"/>
            </a:xfrm>
          </p:grpSpPr>
          <p:pic>
            <p:nvPicPr>
              <p:cNvPr id="26" name="Graphic 25" descr="Paper outline">
                <a:extLst>
                  <a:ext uri="{FF2B5EF4-FFF2-40B4-BE49-F238E27FC236}">
                    <a16:creationId xmlns:a16="http://schemas.microsoft.com/office/drawing/2014/main" id="{5C58E7E7-B92E-B249-8F5C-374F797E91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448019" y="292078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7" name="Graphic 26" descr="Gears outline">
                <a:extLst>
                  <a:ext uri="{FF2B5EF4-FFF2-40B4-BE49-F238E27FC236}">
                    <a16:creationId xmlns:a16="http://schemas.microsoft.com/office/drawing/2014/main" id="{4A7BBF25-FAC3-F348-8E17-3C1F4EDE6A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594119" y="3217056"/>
                <a:ext cx="525725" cy="525725"/>
              </a:xfrm>
              <a:prstGeom prst="rect">
                <a:avLst/>
              </a:prstGeom>
            </p:spPr>
          </p:pic>
        </p:grpSp>
      </p:grpSp>
      <p:sp>
        <p:nvSpPr>
          <p:cNvPr id="28" name="Arrow: Right 97">
            <a:extLst>
              <a:ext uri="{FF2B5EF4-FFF2-40B4-BE49-F238E27FC236}">
                <a16:creationId xmlns:a16="http://schemas.microsoft.com/office/drawing/2014/main" id="{1268161F-7760-D042-A353-AC89ADC9D373}"/>
              </a:ext>
            </a:extLst>
          </p:cNvPr>
          <p:cNvSpPr/>
          <p:nvPr/>
        </p:nvSpPr>
        <p:spPr>
          <a:xfrm>
            <a:off x="4108581" y="5472904"/>
            <a:ext cx="791832" cy="194323"/>
          </a:xfrm>
          <a:prstGeom prst="rightArrow">
            <a:avLst/>
          </a:prstGeom>
          <a:noFill/>
          <a:ln>
            <a:solidFill>
              <a:srgbClr val="2639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26393D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4AE0E0-1438-A341-A49A-A0AFD3DAA420}"/>
              </a:ext>
            </a:extLst>
          </p:cNvPr>
          <p:cNvSpPr txBox="1"/>
          <p:nvPr/>
        </p:nvSpPr>
        <p:spPr>
          <a:xfrm>
            <a:off x="5564188" y="5651105"/>
            <a:ext cx="9313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b="1" dirty="0">
                <a:latin typeface="+mj-lt"/>
              </a:rPr>
              <a:t>Compilation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6E261E8-7D30-C14C-9FAE-BB6C93573836}"/>
              </a:ext>
            </a:extLst>
          </p:cNvPr>
          <p:cNvGrpSpPr/>
          <p:nvPr/>
        </p:nvGrpSpPr>
        <p:grpSpPr>
          <a:xfrm>
            <a:off x="4900413" y="5266443"/>
            <a:ext cx="661578" cy="630883"/>
            <a:chOff x="4693670" y="5142327"/>
            <a:chExt cx="661578" cy="630883"/>
          </a:xfrm>
        </p:grpSpPr>
        <p:pic>
          <p:nvPicPr>
            <p:cNvPr id="31" name="Graphic 30" descr="Paper outline">
              <a:extLst>
                <a:ext uri="{FF2B5EF4-FFF2-40B4-BE49-F238E27FC236}">
                  <a16:creationId xmlns:a16="http://schemas.microsoft.com/office/drawing/2014/main" id="{7B61D829-50FA-BC44-AF96-31162BACB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93670" y="5142327"/>
              <a:ext cx="661578" cy="630883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E48FB2C-B734-E146-81F0-316D82C6072B}"/>
                </a:ext>
              </a:extLst>
            </p:cNvPr>
            <p:cNvSpPr txBox="1"/>
            <p:nvPr/>
          </p:nvSpPr>
          <p:spPr>
            <a:xfrm>
              <a:off x="4810551" y="5432931"/>
              <a:ext cx="4275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CA" sz="1200" b="1" dirty="0">
                  <a:latin typeface="+mj-lt"/>
                </a:rPr>
                <a:t>  .c</a:t>
              </a:r>
            </a:p>
          </p:txBody>
        </p:sp>
      </p:grpSp>
      <p:sp>
        <p:nvSpPr>
          <p:cNvPr id="33" name="Arrow: Right 103">
            <a:extLst>
              <a:ext uri="{FF2B5EF4-FFF2-40B4-BE49-F238E27FC236}">
                <a16:creationId xmlns:a16="http://schemas.microsoft.com/office/drawing/2014/main" id="{73158267-5DD8-424F-8CB5-BAB371D190F0}"/>
              </a:ext>
            </a:extLst>
          </p:cNvPr>
          <p:cNvSpPr/>
          <p:nvPr/>
        </p:nvSpPr>
        <p:spPr>
          <a:xfrm>
            <a:off x="5677798" y="5470305"/>
            <a:ext cx="791832" cy="194323"/>
          </a:xfrm>
          <a:prstGeom prst="rightArrow">
            <a:avLst/>
          </a:prstGeom>
          <a:noFill/>
          <a:ln>
            <a:solidFill>
              <a:srgbClr val="2639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26393D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6EB6C2-CC91-0D4F-8E3F-846A2AED75CE}"/>
              </a:ext>
            </a:extLst>
          </p:cNvPr>
          <p:cNvSpPr txBox="1"/>
          <p:nvPr/>
        </p:nvSpPr>
        <p:spPr>
          <a:xfrm>
            <a:off x="4046087" y="5660132"/>
            <a:ext cx="846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b="1" dirty="0">
                <a:latin typeface="+mj-lt"/>
              </a:rPr>
              <a:t>Code generation</a:t>
            </a:r>
          </a:p>
        </p:txBody>
      </p:sp>
    </p:spTree>
    <p:extLst>
      <p:ext uri="{BB962C8B-B14F-4D97-AF65-F5344CB8AC3E}">
        <p14:creationId xmlns:p14="http://schemas.microsoft.com/office/powerpoint/2010/main" val="1053106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6" grpId="0" animBg="1"/>
      <p:bldP spid="17" grpId="0"/>
      <p:bldP spid="21" grpId="0" animBg="1"/>
      <p:bldP spid="22" grpId="0"/>
      <p:bldP spid="28" grpId="0" animBg="1"/>
      <p:bldP spid="29" grpId="0"/>
      <p:bldP spid="33" grpId="0" animBg="1"/>
      <p:bldP spid="3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F5DF4-5B17-A84D-AEA1-BA4DEDFD7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Automatic distribution &amp; Deployment – Example cont’d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8F89F-1A46-C04F-87B8-577EC3186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“</a:t>
            </a:r>
            <a:r>
              <a:rPr lang="en-US" dirty="0">
                <a:solidFill>
                  <a:srgbClr val="FF0000"/>
                </a:solidFill>
              </a:rPr>
              <a:t>Docker</a:t>
            </a:r>
            <a:r>
              <a:rPr lang="en-US" dirty="0"/>
              <a:t> is a set of platform as a service products that use OS-level virtualization to deliver software in packages called containers. Containers are isolated from one another and bundle their own software, libraries and configuration files.”</a:t>
            </a:r>
            <a:endParaRPr lang="en-CA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EA1F7-BB30-2C49-A533-3B8DF62FE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MBSD for Reactive Systems</a:t>
            </a:r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1BB59-081E-FF4C-8A3A-2D2B9C1EC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Tutorial at FDL'21, Sept 8, 2021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2F16D-3CB0-0643-89DE-BF161C4BC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B94EBE-4A2E-4B47-8DC6-2DB72A5774F7}" type="slidenum">
              <a:rPr lang="en-CA" smtClean="0"/>
              <a:pPr>
                <a:defRPr/>
              </a:pPr>
              <a:t>34</a:t>
            </a:fld>
            <a:endParaRPr lang="en-CA"/>
          </a:p>
        </p:txBody>
      </p:sp>
      <p:pic>
        <p:nvPicPr>
          <p:cNvPr id="7" name="Content Placeholder 33" descr="A picture containing yellow, toy&#10;&#10;Description automatically generated">
            <a:extLst>
              <a:ext uri="{FF2B5EF4-FFF2-40B4-BE49-F238E27FC236}">
                <a16:creationId xmlns:a16="http://schemas.microsoft.com/office/drawing/2014/main" id="{B7D870BF-BE17-2B47-8F9D-7DBAB64F2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393086" y="3333575"/>
            <a:ext cx="239256" cy="283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805C0C-461F-B949-9673-6994804957EC}"/>
              </a:ext>
            </a:extLst>
          </p:cNvPr>
          <p:cNvSpPr txBox="1"/>
          <p:nvPr/>
        </p:nvSpPr>
        <p:spPr>
          <a:xfrm>
            <a:off x="3224074" y="4140376"/>
            <a:ext cx="10239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1000" dirty="0">
                <a:latin typeface="+mj-lt"/>
              </a:rPr>
              <a:t>pinger.docker</a:t>
            </a:r>
          </a:p>
        </p:txBody>
      </p:sp>
      <p:pic>
        <p:nvPicPr>
          <p:cNvPr id="9" name="Graphic 8" descr="Paper outline">
            <a:extLst>
              <a:ext uri="{FF2B5EF4-FFF2-40B4-BE49-F238E27FC236}">
                <a16:creationId xmlns:a16="http://schemas.microsoft.com/office/drawing/2014/main" id="{3EF5C7B8-47A0-C44C-A823-11CFA0D116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31840" y="3212976"/>
            <a:ext cx="1060246" cy="1062709"/>
          </a:xfrm>
          <a:prstGeom prst="rect">
            <a:avLst/>
          </a:prstGeom>
        </p:spPr>
      </p:pic>
      <p:pic>
        <p:nvPicPr>
          <p:cNvPr id="10" name="Graphic 9" descr="Gears outline">
            <a:extLst>
              <a:ext uri="{FF2B5EF4-FFF2-40B4-BE49-F238E27FC236}">
                <a16:creationId xmlns:a16="http://schemas.microsoft.com/office/drawing/2014/main" id="{0FE5669A-02E4-3542-B18D-9CCC10AD9F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2733" y="3577754"/>
            <a:ext cx="609578" cy="61099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C139EC73-014F-2741-AB0E-345591CCCE21}"/>
              </a:ext>
            </a:extLst>
          </p:cNvPr>
          <p:cNvGrpSpPr/>
          <p:nvPr/>
        </p:nvGrpSpPr>
        <p:grpSpPr>
          <a:xfrm>
            <a:off x="556940" y="3212976"/>
            <a:ext cx="1659466" cy="1189189"/>
            <a:chOff x="2631591" y="3347865"/>
            <a:chExt cx="997158" cy="73645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24A40CA-E552-A649-B045-D2F5A938C2FB}"/>
                </a:ext>
              </a:extLst>
            </p:cNvPr>
            <p:cNvSpPr txBox="1"/>
            <p:nvPr/>
          </p:nvSpPr>
          <p:spPr>
            <a:xfrm>
              <a:off x="2631591" y="3931837"/>
              <a:ext cx="997158" cy="152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000" dirty="0">
                  <a:latin typeface="+mj-lt"/>
                </a:rPr>
                <a:t>pinger.exe</a:t>
              </a:r>
            </a:p>
          </p:txBody>
        </p:sp>
        <p:pic>
          <p:nvPicPr>
            <p:cNvPr id="13" name="Graphic 12" descr="Paper outline">
              <a:extLst>
                <a:ext uri="{FF2B5EF4-FFF2-40B4-BE49-F238E27FC236}">
                  <a16:creationId xmlns:a16="http://schemas.microsoft.com/office/drawing/2014/main" id="{41917D42-1D29-2F4E-A651-249CE88326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799381" y="3347865"/>
              <a:ext cx="661578" cy="661578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8EE11FF-8085-B44A-BFDE-70CC27C520C3}"/>
              </a:ext>
            </a:extLst>
          </p:cNvPr>
          <p:cNvSpPr txBox="1"/>
          <p:nvPr/>
        </p:nvSpPr>
        <p:spPr>
          <a:xfrm>
            <a:off x="1908800" y="3876535"/>
            <a:ext cx="1226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b="1" dirty="0">
                <a:latin typeface="+mj-lt"/>
              </a:rPr>
              <a:t>Containerization</a:t>
            </a:r>
          </a:p>
        </p:txBody>
      </p:sp>
      <p:sp>
        <p:nvSpPr>
          <p:cNvPr id="15" name="Arrow: Right 25">
            <a:extLst>
              <a:ext uri="{FF2B5EF4-FFF2-40B4-BE49-F238E27FC236}">
                <a16:creationId xmlns:a16="http://schemas.microsoft.com/office/drawing/2014/main" id="{95601C4C-1519-5642-8419-0AFDF5FBBB1D}"/>
              </a:ext>
            </a:extLst>
          </p:cNvPr>
          <p:cNvSpPr/>
          <p:nvPr/>
        </p:nvSpPr>
        <p:spPr>
          <a:xfrm>
            <a:off x="2092378" y="3657392"/>
            <a:ext cx="932898" cy="246221"/>
          </a:xfrm>
          <a:prstGeom prst="rightArrow">
            <a:avLst/>
          </a:prstGeom>
          <a:noFill/>
          <a:ln>
            <a:solidFill>
              <a:srgbClr val="2639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26393D"/>
              </a:solidFill>
            </a:endParaRPr>
          </a:p>
        </p:txBody>
      </p:sp>
      <p:pic>
        <p:nvPicPr>
          <p:cNvPr id="16" name="Graphic 15" descr="Gears outline">
            <a:extLst>
              <a:ext uri="{FF2B5EF4-FFF2-40B4-BE49-F238E27FC236}">
                <a16:creationId xmlns:a16="http://schemas.microsoft.com/office/drawing/2014/main" id="{2B376E1E-C0B4-9144-846E-1994C6AFAE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99612" y="3764415"/>
            <a:ext cx="387245" cy="387245"/>
          </a:xfrm>
          <a:prstGeom prst="rect">
            <a:avLst/>
          </a:prstGeom>
        </p:spPr>
      </p:pic>
      <p:pic>
        <p:nvPicPr>
          <p:cNvPr id="17" name="Picture 6" descr="Papyrus-RT/User/User Guide/Getting Started - Eclipsepedia">
            <a:extLst>
              <a:ext uri="{FF2B5EF4-FFF2-40B4-BE49-F238E27FC236}">
                <a16:creationId xmlns:a16="http://schemas.microsoft.com/office/drawing/2014/main" id="{2A9F3569-385C-8F41-A788-4237887BA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306" y="3655520"/>
            <a:ext cx="338748" cy="246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Content Placeholder 33" descr="A picture containing yellow, toy&#10;&#10;Description automatically generated">
            <a:extLst>
              <a:ext uri="{FF2B5EF4-FFF2-40B4-BE49-F238E27FC236}">
                <a16:creationId xmlns:a16="http://schemas.microsoft.com/office/drawing/2014/main" id="{80A29666-32C8-3249-BCDB-2207012B7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3086" y="4922698"/>
            <a:ext cx="239256" cy="28349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E1BEC67-805B-7C4D-B958-18D4F52F975C}"/>
              </a:ext>
            </a:extLst>
          </p:cNvPr>
          <p:cNvSpPr txBox="1"/>
          <p:nvPr/>
        </p:nvSpPr>
        <p:spPr>
          <a:xfrm>
            <a:off x="3224074" y="5729499"/>
            <a:ext cx="10239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1000" dirty="0">
                <a:latin typeface="+mj-lt"/>
              </a:rPr>
              <a:t>ponger.docker</a:t>
            </a:r>
          </a:p>
        </p:txBody>
      </p:sp>
      <p:pic>
        <p:nvPicPr>
          <p:cNvPr id="20" name="Graphic 19" descr="Paper outline">
            <a:extLst>
              <a:ext uri="{FF2B5EF4-FFF2-40B4-BE49-F238E27FC236}">
                <a16:creationId xmlns:a16="http://schemas.microsoft.com/office/drawing/2014/main" id="{BAB29DE1-4299-0D4D-BB50-ADDF1D6E8F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31840" y="4802099"/>
            <a:ext cx="1060246" cy="1062709"/>
          </a:xfrm>
          <a:prstGeom prst="rect">
            <a:avLst/>
          </a:prstGeom>
        </p:spPr>
      </p:pic>
      <p:pic>
        <p:nvPicPr>
          <p:cNvPr id="21" name="Graphic 20" descr="Gears outline">
            <a:extLst>
              <a:ext uri="{FF2B5EF4-FFF2-40B4-BE49-F238E27FC236}">
                <a16:creationId xmlns:a16="http://schemas.microsoft.com/office/drawing/2014/main" id="{F9A30962-B89F-764C-8A07-806525689C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2733" y="5166877"/>
            <a:ext cx="609578" cy="610994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F352E969-DDFE-EB4C-B57E-6E9E5C7FE371}"/>
              </a:ext>
            </a:extLst>
          </p:cNvPr>
          <p:cNvGrpSpPr/>
          <p:nvPr/>
        </p:nvGrpSpPr>
        <p:grpSpPr>
          <a:xfrm>
            <a:off x="556940" y="4802099"/>
            <a:ext cx="1659466" cy="1189189"/>
            <a:chOff x="2631591" y="3347865"/>
            <a:chExt cx="997158" cy="73645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A4FD732-4F5F-F741-A206-E35EAA9872C3}"/>
                </a:ext>
              </a:extLst>
            </p:cNvPr>
            <p:cNvSpPr txBox="1"/>
            <p:nvPr/>
          </p:nvSpPr>
          <p:spPr>
            <a:xfrm>
              <a:off x="2631591" y="3931837"/>
              <a:ext cx="997158" cy="152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000" dirty="0">
                  <a:latin typeface="+mj-lt"/>
                </a:rPr>
                <a:t>ponger.exe</a:t>
              </a:r>
            </a:p>
          </p:txBody>
        </p:sp>
        <p:pic>
          <p:nvPicPr>
            <p:cNvPr id="24" name="Graphic 23" descr="Paper outline">
              <a:extLst>
                <a:ext uri="{FF2B5EF4-FFF2-40B4-BE49-F238E27FC236}">
                  <a16:creationId xmlns:a16="http://schemas.microsoft.com/office/drawing/2014/main" id="{A4DAD494-5BB7-4A47-89BE-4FBC8DECAA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799381" y="3347865"/>
              <a:ext cx="661578" cy="661578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0544AD80-4E1E-0B49-AE72-B5DA1CCFD309}"/>
              </a:ext>
            </a:extLst>
          </p:cNvPr>
          <p:cNvSpPr txBox="1"/>
          <p:nvPr/>
        </p:nvSpPr>
        <p:spPr>
          <a:xfrm>
            <a:off x="1937170" y="5465657"/>
            <a:ext cx="11779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b="1" dirty="0">
                <a:latin typeface="+mj-lt"/>
              </a:rPr>
              <a:t>Containerization</a:t>
            </a:r>
          </a:p>
        </p:txBody>
      </p:sp>
      <p:sp>
        <p:nvSpPr>
          <p:cNvPr id="26" name="Arrow: Right 44">
            <a:extLst>
              <a:ext uri="{FF2B5EF4-FFF2-40B4-BE49-F238E27FC236}">
                <a16:creationId xmlns:a16="http://schemas.microsoft.com/office/drawing/2014/main" id="{4A3EAC03-DBC4-EE45-BD75-C31E65A30EC5}"/>
              </a:ext>
            </a:extLst>
          </p:cNvPr>
          <p:cNvSpPr/>
          <p:nvPr/>
        </p:nvSpPr>
        <p:spPr>
          <a:xfrm>
            <a:off x="2092378" y="5246515"/>
            <a:ext cx="932898" cy="246221"/>
          </a:xfrm>
          <a:prstGeom prst="rightArrow">
            <a:avLst/>
          </a:prstGeom>
          <a:noFill/>
          <a:ln>
            <a:solidFill>
              <a:srgbClr val="2639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26393D"/>
              </a:solidFill>
            </a:endParaRPr>
          </a:p>
        </p:txBody>
      </p:sp>
      <p:pic>
        <p:nvPicPr>
          <p:cNvPr id="27" name="Graphic 26" descr="Gears outline">
            <a:extLst>
              <a:ext uri="{FF2B5EF4-FFF2-40B4-BE49-F238E27FC236}">
                <a16:creationId xmlns:a16="http://schemas.microsoft.com/office/drawing/2014/main" id="{8F83745E-40F1-8944-8BB9-4081C0D730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99612" y="5353538"/>
            <a:ext cx="387245" cy="387245"/>
          </a:xfrm>
          <a:prstGeom prst="rect">
            <a:avLst/>
          </a:prstGeom>
        </p:spPr>
      </p:pic>
      <p:pic>
        <p:nvPicPr>
          <p:cNvPr id="28" name="Picture 6" descr="Papyrus-RT/User/User Guide/Getting Started - Eclipsepedia">
            <a:extLst>
              <a:ext uri="{FF2B5EF4-FFF2-40B4-BE49-F238E27FC236}">
                <a16:creationId xmlns:a16="http://schemas.microsoft.com/office/drawing/2014/main" id="{9827B761-558C-1D47-8EA4-6F1A6FFE3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306" y="5244643"/>
            <a:ext cx="338748" cy="246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2617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182E6-02CC-8647-AB0A-4FE229404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Automatic distribution &amp; Deployment – Example cont’d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957C0-DB92-E14E-A5EF-94C4D885F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i="1" dirty="0"/>
              <a:t>“</a:t>
            </a:r>
            <a:r>
              <a:rPr lang="en-US" i="1" dirty="0">
                <a:solidFill>
                  <a:srgbClr val="FF0000"/>
                </a:solidFill>
              </a:rPr>
              <a:t>Kubernetes</a:t>
            </a:r>
            <a:r>
              <a:rPr lang="en-US" i="1" dirty="0"/>
              <a:t>, also known as K8s, is an open-source system for automating deployment, scaling, and management of containerized applications.”</a:t>
            </a:r>
            <a:endParaRPr lang="en-CA" i="1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3E5DF-8C7F-EE44-B299-B23A61AB9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MBSD for Reactive Systems</a:t>
            </a:r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C0A70-EE7A-C342-9EAB-8E0630C36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Tutorial at FDL'21, Sept 8, 2021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87F77-BACE-C14F-A7AD-4888CF23A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B94EBE-4A2E-4B47-8DC6-2DB72A5774F7}" type="slidenum">
              <a:rPr lang="en-CA" smtClean="0"/>
              <a:pPr>
                <a:defRPr/>
              </a:pPr>
              <a:t>35</a:t>
            </a:fld>
            <a:endParaRPr lang="en-CA"/>
          </a:p>
        </p:txBody>
      </p:sp>
      <p:pic>
        <p:nvPicPr>
          <p:cNvPr id="7" name="Content Placeholder 33" descr="A picture containing yellow, toy&#10;&#10;Description automatically generated">
            <a:extLst>
              <a:ext uri="{FF2B5EF4-FFF2-40B4-BE49-F238E27FC236}">
                <a16:creationId xmlns:a16="http://schemas.microsoft.com/office/drawing/2014/main" id="{61C9F0FA-2A65-204F-AEDA-C4FD45D68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71171" y="2747634"/>
            <a:ext cx="239256" cy="283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E63062-D50F-294E-90B5-94581FC55043}"/>
              </a:ext>
            </a:extLst>
          </p:cNvPr>
          <p:cNvSpPr txBox="1"/>
          <p:nvPr/>
        </p:nvSpPr>
        <p:spPr>
          <a:xfrm>
            <a:off x="3302159" y="3554435"/>
            <a:ext cx="10239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1000" dirty="0">
                <a:latin typeface="+mj-lt"/>
              </a:rPr>
              <a:t>pinger.docker</a:t>
            </a:r>
          </a:p>
        </p:txBody>
      </p:sp>
      <p:pic>
        <p:nvPicPr>
          <p:cNvPr id="9" name="Graphic 8" descr="Paper outline">
            <a:extLst>
              <a:ext uri="{FF2B5EF4-FFF2-40B4-BE49-F238E27FC236}">
                <a16:creationId xmlns:a16="http://schemas.microsoft.com/office/drawing/2014/main" id="{1B13DE5C-9841-FE42-928B-B1E60F1B1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09925" y="2627035"/>
            <a:ext cx="1060246" cy="1062709"/>
          </a:xfrm>
          <a:prstGeom prst="rect">
            <a:avLst/>
          </a:prstGeom>
        </p:spPr>
      </p:pic>
      <p:pic>
        <p:nvPicPr>
          <p:cNvPr id="10" name="Graphic 9" descr="Gears outline">
            <a:extLst>
              <a:ext uri="{FF2B5EF4-FFF2-40B4-BE49-F238E27FC236}">
                <a16:creationId xmlns:a16="http://schemas.microsoft.com/office/drawing/2014/main" id="{E304331C-E85B-BC4E-B0AE-4FABEEA397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2174" y="2983560"/>
            <a:ext cx="609578" cy="61099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8825227-5CD8-1947-9163-9AE4F2513D25}"/>
              </a:ext>
            </a:extLst>
          </p:cNvPr>
          <p:cNvGrpSpPr/>
          <p:nvPr/>
        </p:nvGrpSpPr>
        <p:grpSpPr>
          <a:xfrm>
            <a:off x="586381" y="2618782"/>
            <a:ext cx="1659466" cy="1189189"/>
            <a:chOff x="2631591" y="3347865"/>
            <a:chExt cx="997158" cy="73645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35D82DE-1026-E44F-BD57-48B7520B04CD}"/>
                </a:ext>
              </a:extLst>
            </p:cNvPr>
            <p:cNvSpPr txBox="1"/>
            <p:nvPr/>
          </p:nvSpPr>
          <p:spPr>
            <a:xfrm>
              <a:off x="2631591" y="3931837"/>
              <a:ext cx="997158" cy="152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000" dirty="0">
                  <a:latin typeface="+mj-lt"/>
                </a:rPr>
                <a:t>pinger.exe</a:t>
              </a:r>
            </a:p>
          </p:txBody>
        </p:sp>
        <p:pic>
          <p:nvPicPr>
            <p:cNvPr id="13" name="Graphic 12" descr="Paper outline">
              <a:extLst>
                <a:ext uri="{FF2B5EF4-FFF2-40B4-BE49-F238E27FC236}">
                  <a16:creationId xmlns:a16="http://schemas.microsoft.com/office/drawing/2014/main" id="{4D03050A-A75F-8145-9CB4-312C84E600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799381" y="3347865"/>
              <a:ext cx="661578" cy="661578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B32F25B-73C8-FF4D-AA5A-F83C8C4E4345}"/>
              </a:ext>
            </a:extLst>
          </p:cNvPr>
          <p:cNvSpPr txBox="1"/>
          <p:nvPr/>
        </p:nvSpPr>
        <p:spPr>
          <a:xfrm>
            <a:off x="1952353" y="3266667"/>
            <a:ext cx="11878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b="1" dirty="0">
                <a:latin typeface="+mj-lt"/>
              </a:rPr>
              <a:t>Containerization</a:t>
            </a:r>
          </a:p>
        </p:txBody>
      </p:sp>
      <p:sp>
        <p:nvSpPr>
          <p:cNvPr id="15" name="Arrow: Right 25">
            <a:extLst>
              <a:ext uri="{FF2B5EF4-FFF2-40B4-BE49-F238E27FC236}">
                <a16:creationId xmlns:a16="http://schemas.microsoft.com/office/drawing/2014/main" id="{A65EEB34-5271-5B46-B5CD-0336FEBF5A22}"/>
              </a:ext>
            </a:extLst>
          </p:cNvPr>
          <p:cNvSpPr/>
          <p:nvPr/>
        </p:nvSpPr>
        <p:spPr>
          <a:xfrm>
            <a:off x="2121819" y="3063198"/>
            <a:ext cx="932898" cy="246221"/>
          </a:xfrm>
          <a:prstGeom prst="rightArrow">
            <a:avLst/>
          </a:prstGeom>
          <a:noFill/>
          <a:ln>
            <a:solidFill>
              <a:srgbClr val="2639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26393D"/>
              </a:solidFill>
            </a:endParaRPr>
          </a:p>
        </p:txBody>
      </p:sp>
      <p:pic>
        <p:nvPicPr>
          <p:cNvPr id="16" name="Graphic 15" descr="Gears outline">
            <a:extLst>
              <a:ext uri="{FF2B5EF4-FFF2-40B4-BE49-F238E27FC236}">
                <a16:creationId xmlns:a16="http://schemas.microsoft.com/office/drawing/2014/main" id="{24BC68FE-04BB-1C4F-B3D2-F2A92B5FD1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77697" y="3178474"/>
            <a:ext cx="387245" cy="387245"/>
          </a:xfrm>
          <a:prstGeom prst="rect">
            <a:avLst/>
          </a:prstGeom>
        </p:spPr>
      </p:pic>
      <p:pic>
        <p:nvPicPr>
          <p:cNvPr id="17" name="Picture 6" descr="Papyrus-RT/User/User Guide/Getting Started - Eclipsepedia">
            <a:extLst>
              <a:ext uri="{FF2B5EF4-FFF2-40B4-BE49-F238E27FC236}">
                <a16:creationId xmlns:a16="http://schemas.microsoft.com/office/drawing/2014/main" id="{9047CBB5-FFCB-BA4D-9B4E-77750A978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391" y="3069579"/>
            <a:ext cx="338748" cy="246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Content Placeholder 33" descr="A picture containing yellow, toy&#10;&#10;Description automatically generated">
            <a:extLst>
              <a:ext uri="{FF2B5EF4-FFF2-40B4-BE49-F238E27FC236}">
                <a16:creationId xmlns:a16="http://schemas.microsoft.com/office/drawing/2014/main" id="{5344F81E-4BDD-DE4F-9BBD-4F4CB3A33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171" y="4336757"/>
            <a:ext cx="239256" cy="28349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A84E03A-9B45-E740-B729-69AE4E63F1D4}"/>
              </a:ext>
            </a:extLst>
          </p:cNvPr>
          <p:cNvSpPr txBox="1"/>
          <p:nvPr/>
        </p:nvSpPr>
        <p:spPr>
          <a:xfrm>
            <a:off x="3302159" y="5143558"/>
            <a:ext cx="10239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1000" dirty="0">
                <a:latin typeface="+mj-lt"/>
              </a:rPr>
              <a:t>ponger.docker</a:t>
            </a:r>
          </a:p>
        </p:txBody>
      </p:sp>
      <p:pic>
        <p:nvPicPr>
          <p:cNvPr id="20" name="Graphic 19" descr="Paper outline">
            <a:extLst>
              <a:ext uri="{FF2B5EF4-FFF2-40B4-BE49-F238E27FC236}">
                <a16:creationId xmlns:a16="http://schemas.microsoft.com/office/drawing/2014/main" id="{6CCB30B8-21F1-174F-AF82-7063C09D42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09925" y="4216158"/>
            <a:ext cx="1060246" cy="1062709"/>
          </a:xfrm>
          <a:prstGeom prst="rect">
            <a:avLst/>
          </a:prstGeom>
        </p:spPr>
      </p:pic>
      <p:pic>
        <p:nvPicPr>
          <p:cNvPr id="21" name="Graphic 20" descr="Gears outline">
            <a:extLst>
              <a:ext uri="{FF2B5EF4-FFF2-40B4-BE49-F238E27FC236}">
                <a16:creationId xmlns:a16="http://schemas.microsoft.com/office/drawing/2014/main" id="{F02C2F52-5A58-0F44-AE4E-D16161A9B5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2174" y="4572683"/>
            <a:ext cx="609578" cy="610994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6AC0FB51-C1BF-DD4E-95B6-6D47CCCB668A}"/>
              </a:ext>
            </a:extLst>
          </p:cNvPr>
          <p:cNvGrpSpPr/>
          <p:nvPr/>
        </p:nvGrpSpPr>
        <p:grpSpPr>
          <a:xfrm>
            <a:off x="586381" y="4207905"/>
            <a:ext cx="1659466" cy="1189189"/>
            <a:chOff x="2631591" y="3347865"/>
            <a:chExt cx="997158" cy="73645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0827233-4DD9-2A48-B3E6-6992C6719801}"/>
                </a:ext>
              </a:extLst>
            </p:cNvPr>
            <p:cNvSpPr txBox="1"/>
            <p:nvPr/>
          </p:nvSpPr>
          <p:spPr>
            <a:xfrm>
              <a:off x="2631591" y="3931837"/>
              <a:ext cx="997158" cy="152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000" dirty="0">
                  <a:latin typeface="+mj-lt"/>
                </a:rPr>
                <a:t>ponger.exe</a:t>
              </a:r>
            </a:p>
          </p:txBody>
        </p:sp>
        <p:pic>
          <p:nvPicPr>
            <p:cNvPr id="24" name="Graphic 23" descr="Paper outline">
              <a:extLst>
                <a:ext uri="{FF2B5EF4-FFF2-40B4-BE49-F238E27FC236}">
                  <a16:creationId xmlns:a16="http://schemas.microsoft.com/office/drawing/2014/main" id="{92661DA0-BF37-4344-9877-F6258D9132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799381" y="3347865"/>
              <a:ext cx="661578" cy="661578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0B507B5C-FA70-0D45-981F-413B8B1C7A21}"/>
              </a:ext>
            </a:extLst>
          </p:cNvPr>
          <p:cNvSpPr txBox="1"/>
          <p:nvPr/>
        </p:nvSpPr>
        <p:spPr>
          <a:xfrm>
            <a:off x="1954011" y="4853273"/>
            <a:ext cx="11946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b="1" dirty="0">
                <a:latin typeface="+mj-lt"/>
              </a:rPr>
              <a:t>Containerization</a:t>
            </a:r>
          </a:p>
        </p:txBody>
      </p:sp>
      <p:sp>
        <p:nvSpPr>
          <p:cNvPr id="26" name="Arrow: Right 44">
            <a:extLst>
              <a:ext uri="{FF2B5EF4-FFF2-40B4-BE49-F238E27FC236}">
                <a16:creationId xmlns:a16="http://schemas.microsoft.com/office/drawing/2014/main" id="{EBC88383-87A9-3843-B2C4-27A4243438C0}"/>
              </a:ext>
            </a:extLst>
          </p:cNvPr>
          <p:cNvSpPr/>
          <p:nvPr/>
        </p:nvSpPr>
        <p:spPr>
          <a:xfrm>
            <a:off x="2121819" y="4652321"/>
            <a:ext cx="932898" cy="246221"/>
          </a:xfrm>
          <a:prstGeom prst="rightArrow">
            <a:avLst/>
          </a:prstGeom>
          <a:noFill/>
          <a:ln>
            <a:solidFill>
              <a:srgbClr val="2639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26393D"/>
              </a:solidFill>
            </a:endParaRPr>
          </a:p>
        </p:txBody>
      </p:sp>
      <p:pic>
        <p:nvPicPr>
          <p:cNvPr id="27" name="Graphic 26" descr="Gears outline">
            <a:extLst>
              <a:ext uri="{FF2B5EF4-FFF2-40B4-BE49-F238E27FC236}">
                <a16:creationId xmlns:a16="http://schemas.microsoft.com/office/drawing/2014/main" id="{24E112A0-DC02-504E-AA6F-53FD232B9C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77697" y="4767597"/>
            <a:ext cx="387245" cy="387245"/>
          </a:xfrm>
          <a:prstGeom prst="rect">
            <a:avLst/>
          </a:prstGeom>
        </p:spPr>
      </p:pic>
      <p:pic>
        <p:nvPicPr>
          <p:cNvPr id="28" name="Picture 6" descr="Papyrus-RT/User/User Guide/Getting Started - Eclipsepedia">
            <a:extLst>
              <a:ext uri="{FF2B5EF4-FFF2-40B4-BE49-F238E27FC236}">
                <a16:creationId xmlns:a16="http://schemas.microsoft.com/office/drawing/2014/main" id="{399745C3-59AA-1242-95EE-C01682948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391" y="4658702"/>
            <a:ext cx="338748" cy="246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C450782-FCD3-A345-B028-0FA5DB88297F}"/>
              </a:ext>
            </a:extLst>
          </p:cNvPr>
          <p:cNvSpPr txBox="1"/>
          <p:nvPr/>
        </p:nvSpPr>
        <p:spPr>
          <a:xfrm>
            <a:off x="4305453" y="3244777"/>
            <a:ext cx="1125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b="1" dirty="0">
                <a:latin typeface="+mj-lt"/>
              </a:rPr>
              <a:t>Deployment</a:t>
            </a:r>
          </a:p>
        </p:txBody>
      </p:sp>
      <p:sp>
        <p:nvSpPr>
          <p:cNvPr id="30" name="Arrow: Right 72">
            <a:extLst>
              <a:ext uri="{FF2B5EF4-FFF2-40B4-BE49-F238E27FC236}">
                <a16:creationId xmlns:a16="http://schemas.microsoft.com/office/drawing/2014/main" id="{7D3B76FC-DA20-584A-AE88-C1245AA76995}"/>
              </a:ext>
            </a:extLst>
          </p:cNvPr>
          <p:cNvSpPr/>
          <p:nvPr/>
        </p:nvSpPr>
        <p:spPr>
          <a:xfrm>
            <a:off x="4440480" y="3047471"/>
            <a:ext cx="932898" cy="246221"/>
          </a:xfrm>
          <a:prstGeom prst="rightArrow">
            <a:avLst/>
          </a:prstGeom>
          <a:noFill/>
          <a:ln>
            <a:solidFill>
              <a:srgbClr val="2639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E70A6CB-DA98-0549-BE8D-EF51EEB9310E}"/>
              </a:ext>
            </a:extLst>
          </p:cNvPr>
          <p:cNvSpPr txBox="1"/>
          <p:nvPr/>
        </p:nvSpPr>
        <p:spPr>
          <a:xfrm>
            <a:off x="4302040" y="4828658"/>
            <a:ext cx="1125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b="1" dirty="0">
                <a:latin typeface="+mj-lt"/>
              </a:rPr>
              <a:t>Deployment</a:t>
            </a:r>
            <a:endParaRPr lang="en-CA" sz="1000" dirty="0"/>
          </a:p>
        </p:txBody>
      </p:sp>
      <p:sp>
        <p:nvSpPr>
          <p:cNvPr id="32" name="Arrow: Right 74">
            <a:extLst>
              <a:ext uri="{FF2B5EF4-FFF2-40B4-BE49-F238E27FC236}">
                <a16:creationId xmlns:a16="http://schemas.microsoft.com/office/drawing/2014/main" id="{E7B85096-91ED-C646-8D76-938C4CA62031}"/>
              </a:ext>
            </a:extLst>
          </p:cNvPr>
          <p:cNvSpPr/>
          <p:nvPr/>
        </p:nvSpPr>
        <p:spPr>
          <a:xfrm>
            <a:off x="4440480" y="4636594"/>
            <a:ext cx="932898" cy="246221"/>
          </a:xfrm>
          <a:prstGeom prst="rightArrow">
            <a:avLst/>
          </a:prstGeom>
          <a:noFill/>
          <a:ln>
            <a:solidFill>
              <a:srgbClr val="2639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33" name="Picture 32" descr="Shape&#10;&#10;Description automatically generated with medium confidence">
            <a:extLst>
              <a:ext uri="{FF2B5EF4-FFF2-40B4-BE49-F238E27FC236}">
                <a16:creationId xmlns:a16="http://schemas.microsoft.com/office/drawing/2014/main" id="{9E6CDC53-9EFD-5146-87D1-0AC99920F2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4696215" y="3563802"/>
            <a:ext cx="2772801" cy="75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8666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D18D6-7339-9C4A-B347-0C87F27F3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Automatic distribution &amp; Deployment – Example cont’d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15217-884D-CD4A-9EBE-106C043F5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MBSD for Reactive Systems</a:t>
            </a:r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57CB2-642C-FD44-AE3B-ECD55AC76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Tutorial at FDL'21, Sept 8, 2021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EC2F2-D826-9F4C-B206-9C103AAC5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B94EBE-4A2E-4B47-8DC6-2DB72A5774F7}" type="slidenum">
              <a:rPr lang="en-CA" smtClean="0"/>
              <a:pPr>
                <a:defRPr/>
              </a:pPr>
              <a:t>36</a:t>
            </a:fld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E72AA0-CAD2-F642-B46C-367944FE8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191" y="1319658"/>
            <a:ext cx="6024017" cy="470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5472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6EDE9-52D7-0A42-A20E-067F6F5E4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Automatic distribution &amp; Deployment – </a:t>
            </a:r>
            <a:r>
              <a:rPr lang="en-CA" dirty="0" err="1"/>
              <a:t>KubeRT’s</a:t>
            </a:r>
            <a:r>
              <a:rPr lang="en-CA" dirty="0"/>
              <a:t> features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DCACD-B7B7-BA49-A406-0843CACDF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Automatic distribution &amp; deployment</a:t>
            </a:r>
          </a:p>
          <a:p>
            <a:pPr lvl="1"/>
            <a:r>
              <a:rPr lang="en-US" dirty="0"/>
              <a:t>Reuse of existing execution toolchains</a:t>
            </a:r>
          </a:p>
          <a:p>
            <a:r>
              <a:rPr lang="en-US" dirty="0"/>
              <a:t>Failure recovery</a:t>
            </a:r>
          </a:p>
          <a:p>
            <a:r>
              <a:rPr lang="en-US" dirty="0"/>
              <a:t>Message Re-ordering</a:t>
            </a:r>
          </a:p>
          <a:p>
            <a:r>
              <a:rPr lang="en-US" dirty="0"/>
              <a:t>Autoscaling (for specific applications)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4B459-182F-354D-80FE-AB563F588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MBSD for Reactive Systems</a:t>
            </a:r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56AB6-3056-604C-8C0B-5FF09D4CB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Tutorial at FDL'21, Sept 8, 2021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DF012-27E6-854E-BBFB-AA0E06F2B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B94EBE-4A2E-4B47-8DC6-2DB72A5774F7}" type="slidenum">
              <a:rPr lang="en-CA" smtClean="0"/>
              <a:pPr>
                <a:defRPr/>
              </a:pPr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07333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6EDE9-52D7-0A42-A20E-067F6F5E4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Automatic distribution &amp; Deployment – Future 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DCACD-B7B7-BA49-A406-0843CACDF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deployment adaptation</a:t>
            </a:r>
          </a:p>
          <a:p>
            <a:pPr lvl="1"/>
            <a:r>
              <a:rPr lang="en-CA" dirty="0"/>
              <a:t>Industrial applications typically require a more constrained deployment process to satisfy certain application-specific functional and non-function requirements in a cost-effective way.</a:t>
            </a:r>
          </a:p>
          <a:p>
            <a:pPr lvl="1"/>
            <a:r>
              <a:rPr lang="en-CA" dirty="0"/>
              <a:t>Such applications require finer control over the physical deployment. </a:t>
            </a:r>
          </a:p>
          <a:p>
            <a:pPr lvl="1"/>
            <a:r>
              <a:rPr lang="en-CA" dirty="0"/>
              <a:t>We plan on extending </a:t>
            </a:r>
            <a:r>
              <a:rPr lang="en-CA" dirty="0" err="1"/>
              <a:t>KubeRT</a:t>
            </a:r>
            <a:r>
              <a:rPr lang="en-CA" dirty="0"/>
              <a:t> to allow the high-level specification of deployment requirements at the model level, and leverage Kubernetes to satisfy these requirements.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4B459-182F-354D-80FE-AB563F588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MBSD for Reactive Systems</a:t>
            </a:r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56AB6-3056-604C-8C0B-5FF09D4CB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Tutorial at FDL'21, Sept 8, 2021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DF012-27E6-854E-BBFB-AA0E06F2B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B94EBE-4A2E-4B47-8DC6-2DB72A5774F7}" type="slidenum">
              <a:rPr lang="en-CA" smtClean="0"/>
              <a:pPr>
                <a:defRPr/>
              </a:pPr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81300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13" y="980728"/>
            <a:ext cx="7921625" cy="13716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MBSD for reactive systems with UML-RT </a:t>
            </a:r>
          </a:p>
          <a:p>
            <a:pPr lvl="1"/>
            <a:r>
              <a:rPr lang="en-US" dirty="0"/>
              <a:t>Part 1: sequential, concurrent (JD)</a:t>
            </a:r>
          </a:p>
          <a:p>
            <a:pPr lvl="2"/>
            <a:r>
              <a:rPr lang="en-US" dirty="0"/>
              <a:t>Core concepts and key principles</a:t>
            </a:r>
          </a:p>
          <a:p>
            <a:pPr lvl="2"/>
            <a:r>
              <a:rPr lang="en-US" dirty="0"/>
              <a:t>Execution semantics</a:t>
            </a:r>
          </a:p>
          <a:p>
            <a:pPr lvl="2"/>
            <a:r>
              <a:rPr lang="en-US" dirty="0"/>
              <a:t>Single- vs multi-threaded execution</a:t>
            </a:r>
          </a:p>
          <a:p>
            <a:pPr lvl="2"/>
            <a:r>
              <a:rPr lang="en-US" dirty="0"/>
              <a:t>Support for dynamic (runtime) change</a:t>
            </a:r>
          </a:p>
          <a:p>
            <a:pPr lvl="1"/>
            <a:r>
              <a:rPr lang="en-US" dirty="0"/>
              <a:t>Part 2: distributed, containerized (KJ)</a:t>
            </a:r>
          </a:p>
          <a:p>
            <a:pPr lvl="2"/>
            <a:r>
              <a:rPr lang="en-US" dirty="0"/>
              <a:t>Containers and container management (KJ)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MBSD for Reactive Systems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Tutorial at FDL'21, Sept 8, 2021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B94EBE-4A2E-4B47-8DC6-2DB72A5774F7}" type="slidenum">
              <a:rPr lang="en-CA" smtClean="0"/>
              <a:pPr>
                <a:defRPr/>
              </a:pPr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7582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9BCD5-3A58-437B-BF03-5BF94FE73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Forever </a:t>
            </a:r>
            <a:r>
              <a:rPr lang="en-US" dirty="0" err="1"/>
              <a:t>PingPong</a:t>
            </a:r>
            <a:r>
              <a:rPr lang="en-US" dirty="0"/>
              <a:t> (1)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D787B-D7F9-4368-8362-114711774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MBSD for Reactive Systems</a:t>
            </a:r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322FE-2CD1-489F-83CA-5A0309234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Tutorial at FDL'21, Sept 8, 2021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C5570-AB6E-404B-9404-A90CDDA2F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B94EBE-4A2E-4B47-8DC6-2DB72A5774F7}" type="slidenum">
              <a:rPr lang="en-CA" smtClean="0"/>
              <a:pPr>
                <a:defRPr/>
              </a:pPr>
              <a:t>4</a:t>
            </a:fld>
            <a:endParaRPr lang="en-CA"/>
          </a:p>
        </p:txBody>
      </p:sp>
      <p:sp>
        <p:nvSpPr>
          <p:cNvPr id="7" name="AutoShape 2" descr="blob:null/1bbeaef4-8360-4d20-89a9-1044c706c1d2">
            <a:extLst>
              <a:ext uri="{FF2B5EF4-FFF2-40B4-BE49-F238E27FC236}">
                <a16:creationId xmlns:a16="http://schemas.microsoft.com/office/drawing/2014/main" id="{FC0E7C4D-AFB2-4BD8-8D1A-E216A65F9E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blob:null/1bbeaef4-8360-4d20-89a9-1044c706c1d2">
            <a:extLst>
              <a:ext uri="{FF2B5EF4-FFF2-40B4-BE49-F238E27FC236}">
                <a16:creationId xmlns:a16="http://schemas.microsoft.com/office/drawing/2014/main" id="{308EA5C8-3F44-405F-9D74-B3840AC64C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blob:null/1bbeaef4-8360-4d20-89a9-1044c706c1d2">
            <a:extLst>
              <a:ext uri="{FF2B5EF4-FFF2-40B4-BE49-F238E27FC236}">
                <a16:creationId xmlns:a16="http://schemas.microsoft.com/office/drawing/2014/main" id="{591D4CCD-26FF-462C-BDE0-E5DBCC4B9A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2CD1143-E651-4895-B12F-E761F2DF8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546" y="2277528"/>
            <a:ext cx="1729531" cy="2290246"/>
          </a:xfrm>
          <a:prstGeom prst="rect">
            <a:avLst/>
          </a:prstGeom>
        </p:spPr>
      </p:pic>
      <p:pic>
        <p:nvPicPr>
          <p:cNvPr id="13" name="Picture 12" descr="Shape&#10;&#10;Description automatically generated">
            <a:extLst>
              <a:ext uri="{FF2B5EF4-FFF2-40B4-BE49-F238E27FC236}">
                <a16:creationId xmlns:a16="http://schemas.microsoft.com/office/drawing/2014/main" id="{C68362E1-576B-4078-A86A-221631242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21509" y="2204865"/>
            <a:ext cx="1702014" cy="229024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07531FC-3CAE-451F-814D-6EC3F8255A1A}"/>
              </a:ext>
            </a:extLst>
          </p:cNvPr>
          <p:cNvSpPr txBox="1"/>
          <p:nvPr/>
        </p:nvSpPr>
        <p:spPr>
          <a:xfrm>
            <a:off x="1341523" y="4947480"/>
            <a:ext cx="982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pinger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3B05B7-A920-4523-BC5C-B74FDB1FF381}"/>
              </a:ext>
            </a:extLst>
          </p:cNvPr>
          <p:cNvSpPr txBox="1"/>
          <p:nvPr/>
        </p:nvSpPr>
        <p:spPr>
          <a:xfrm>
            <a:off x="6819981" y="4947480"/>
            <a:ext cx="1073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ponger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A521AD2-F2C1-40F6-818E-DD202138B4A2}"/>
              </a:ext>
            </a:extLst>
          </p:cNvPr>
          <p:cNvSpPr txBox="1"/>
          <p:nvPr/>
        </p:nvSpPr>
        <p:spPr>
          <a:xfrm>
            <a:off x="4512568" y="3612865"/>
            <a:ext cx="15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. . 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39712EC-D041-4F4B-A364-36C4AED730D6}"/>
              </a:ext>
            </a:extLst>
          </p:cNvPr>
          <p:cNvGrpSpPr/>
          <p:nvPr/>
        </p:nvGrpSpPr>
        <p:grpSpPr>
          <a:xfrm>
            <a:off x="1867869" y="1340768"/>
            <a:ext cx="5440659" cy="968293"/>
            <a:chOff x="1867869" y="1340768"/>
            <a:chExt cx="5440659" cy="968293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221B63E-3F2F-44EA-8DD0-DE65040C6B26}"/>
                </a:ext>
              </a:extLst>
            </p:cNvPr>
            <p:cNvGrpSpPr/>
            <p:nvPr/>
          </p:nvGrpSpPr>
          <p:grpSpPr>
            <a:xfrm>
              <a:off x="1867869" y="1340768"/>
              <a:ext cx="5440659" cy="968293"/>
              <a:chOff x="1867869" y="1340768"/>
              <a:chExt cx="5440659" cy="968293"/>
            </a:xfrm>
          </p:grpSpPr>
          <p:pic>
            <p:nvPicPr>
              <p:cNvPr id="15" name="Picture 14" descr="Shape, circle&#10;&#10;Description automatically generated">
                <a:extLst>
                  <a:ext uri="{FF2B5EF4-FFF2-40B4-BE49-F238E27FC236}">
                    <a16:creationId xmlns:a16="http://schemas.microsoft.com/office/drawing/2014/main" id="{1A1DB461-4A45-4087-AF8F-0158662C5A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83968" y="1340768"/>
                <a:ext cx="609600" cy="609600"/>
              </a:xfrm>
              <a:prstGeom prst="rect">
                <a:avLst/>
              </a:prstGeom>
            </p:spPr>
          </p:pic>
          <p:sp>
            <p:nvSpPr>
              <p:cNvPr id="18" name="Arc 17">
                <a:extLst>
                  <a:ext uri="{FF2B5EF4-FFF2-40B4-BE49-F238E27FC236}">
                    <a16:creationId xmlns:a16="http://schemas.microsoft.com/office/drawing/2014/main" id="{9AC6393D-3170-4D83-BEF6-81515815BB76}"/>
                  </a:ext>
                </a:extLst>
              </p:cNvPr>
              <p:cNvSpPr/>
              <p:nvPr/>
            </p:nvSpPr>
            <p:spPr bwMode="auto">
              <a:xfrm>
                <a:off x="2987824" y="1650482"/>
                <a:ext cx="4320704" cy="658579"/>
              </a:xfrm>
              <a:prstGeom prst="arc">
                <a:avLst>
                  <a:gd name="adj1" fmla="val 16200000"/>
                  <a:gd name="adj2" fmla="val 21383693"/>
                </a:avLst>
              </a:prstGeom>
              <a:noFill/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Arc 18">
                <a:extLst>
                  <a:ext uri="{FF2B5EF4-FFF2-40B4-BE49-F238E27FC236}">
                    <a16:creationId xmlns:a16="http://schemas.microsoft.com/office/drawing/2014/main" id="{5D4F9236-2482-42CB-86A4-01CC33FA217C}"/>
                  </a:ext>
                </a:extLst>
              </p:cNvPr>
              <p:cNvSpPr/>
              <p:nvPr/>
            </p:nvSpPr>
            <p:spPr bwMode="auto">
              <a:xfrm flipH="1">
                <a:off x="1867869" y="1623051"/>
                <a:ext cx="4320704" cy="658579"/>
              </a:xfrm>
              <a:prstGeom prst="arc">
                <a:avLst>
                  <a:gd name="adj1" fmla="val 16200000"/>
                  <a:gd name="adj2" fmla="val 21383693"/>
                </a:avLst>
              </a:prstGeom>
              <a:noFill/>
              <a:ln w="22225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E8D4A7C-9E03-4E28-80E1-8CC7473BD8A8}"/>
                </a:ext>
              </a:extLst>
            </p:cNvPr>
            <p:cNvSpPr txBox="1"/>
            <p:nvPr/>
          </p:nvSpPr>
          <p:spPr>
            <a:xfrm>
              <a:off x="4283968" y="1412776"/>
              <a:ext cx="6335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ping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0446B36-D9FC-4D83-863F-3FF9E90EA479}"/>
              </a:ext>
            </a:extLst>
          </p:cNvPr>
          <p:cNvGrpSpPr/>
          <p:nvPr/>
        </p:nvGrpSpPr>
        <p:grpSpPr>
          <a:xfrm>
            <a:off x="1907480" y="2132856"/>
            <a:ext cx="5400824" cy="897632"/>
            <a:chOff x="1907480" y="2132856"/>
            <a:chExt cx="5400824" cy="89763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CC2A400-8C33-4222-85F3-168ED4462CC5}"/>
                </a:ext>
              </a:extLst>
            </p:cNvPr>
            <p:cNvGrpSpPr/>
            <p:nvPr/>
          </p:nvGrpSpPr>
          <p:grpSpPr>
            <a:xfrm>
              <a:off x="1907480" y="2132856"/>
              <a:ext cx="5400824" cy="897632"/>
              <a:chOff x="1907480" y="2132856"/>
              <a:chExt cx="5400824" cy="897632"/>
            </a:xfrm>
          </p:grpSpPr>
          <p:pic>
            <p:nvPicPr>
              <p:cNvPr id="20" name="Picture 19" descr="Shape, circle&#10;&#10;Description automatically generated">
                <a:extLst>
                  <a:ext uri="{FF2B5EF4-FFF2-40B4-BE49-F238E27FC236}">
                    <a16:creationId xmlns:a16="http://schemas.microsoft.com/office/drawing/2014/main" id="{46CF1FFB-4623-4970-89AD-3FCE8C69F0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83968" y="2132856"/>
                <a:ext cx="609600" cy="609600"/>
              </a:xfrm>
              <a:prstGeom prst="rect">
                <a:avLst/>
              </a:prstGeom>
            </p:spPr>
          </p:pic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9D011B6E-A250-447A-89BD-581BDBDFC7EA}"/>
                  </a:ext>
                </a:extLst>
              </p:cNvPr>
              <p:cNvSpPr/>
              <p:nvPr/>
            </p:nvSpPr>
            <p:spPr bwMode="auto">
              <a:xfrm>
                <a:off x="2987600" y="2371909"/>
                <a:ext cx="4320704" cy="658579"/>
              </a:xfrm>
              <a:prstGeom prst="arc">
                <a:avLst>
                  <a:gd name="adj1" fmla="val 16200000"/>
                  <a:gd name="adj2" fmla="val 21102372"/>
                </a:avLst>
              </a:prstGeom>
              <a:noFill/>
              <a:ln w="22225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2" name="Arc 21">
                <a:extLst>
                  <a:ext uri="{FF2B5EF4-FFF2-40B4-BE49-F238E27FC236}">
                    <a16:creationId xmlns:a16="http://schemas.microsoft.com/office/drawing/2014/main" id="{FD448D46-1DF2-406E-9571-793599176A8B}"/>
                  </a:ext>
                </a:extLst>
              </p:cNvPr>
              <p:cNvSpPr/>
              <p:nvPr/>
            </p:nvSpPr>
            <p:spPr bwMode="auto">
              <a:xfrm flipH="1">
                <a:off x="1907480" y="2371909"/>
                <a:ext cx="4320704" cy="658579"/>
              </a:xfrm>
              <a:prstGeom prst="arc">
                <a:avLst>
                  <a:gd name="adj1" fmla="val 16200000"/>
                  <a:gd name="adj2" fmla="val 21110150"/>
                </a:avLst>
              </a:prstGeom>
              <a:noFill/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85C091E-E97E-4ED0-8824-9FE2C3872738}"/>
                </a:ext>
              </a:extLst>
            </p:cNvPr>
            <p:cNvSpPr txBox="1"/>
            <p:nvPr/>
          </p:nvSpPr>
          <p:spPr>
            <a:xfrm>
              <a:off x="4223192" y="2236802"/>
              <a:ext cx="7088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pong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2DE462B-8598-4C42-9398-E556245844EC}"/>
              </a:ext>
            </a:extLst>
          </p:cNvPr>
          <p:cNvGrpSpPr/>
          <p:nvPr/>
        </p:nvGrpSpPr>
        <p:grpSpPr>
          <a:xfrm>
            <a:off x="1907704" y="2891408"/>
            <a:ext cx="5400824" cy="897632"/>
            <a:chOff x="1907704" y="2891408"/>
            <a:chExt cx="5400824" cy="89763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E5C56B4-60A6-4F6A-B5C4-2E5A2780A69F}"/>
                </a:ext>
              </a:extLst>
            </p:cNvPr>
            <p:cNvGrpSpPr/>
            <p:nvPr/>
          </p:nvGrpSpPr>
          <p:grpSpPr>
            <a:xfrm>
              <a:off x="1907704" y="2891408"/>
              <a:ext cx="5400824" cy="897632"/>
              <a:chOff x="1907704" y="2891408"/>
              <a:chExt cx="5400824" cy="897632"/>
            </a:xfrm>
          </p:grpSpPr>
          <p:pic>
            <p:nvPicPr>
              <p:cNvPr id="26" name="Picture 25" descr="Shape, circle&#10;&#10;Description automatically generated">
                <a:extLst>
                  <a:ext uri="{FF2B5EF4-FFF2-40B4-BE49-F238E27FC236}">
                    <a16:creationId xmlns:a16="http://schemas.microsoft.com/office/drawing/2014/main" id="{6B696C2C-ED94-4FF7-B6BD-79213D1E8B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84192" y="2891408"/>
                <a:ext cx="609600" cy="609600"/>
              </a:xfrm>
              <a:prstGeom prst="rect">
                <a:avLst/>
              </a:prstGeom>
            </p:spPr>
          </p:pic>
          <p:sp>
            <p:nvSpPr>
              <p:cNvPr id="27" name="Arc 26">
                <a:extLst>
                  <a:ext uri="{FF2B5EF4-FFF2-40B4-BE49-F238E27FC236}">
                    <a16:creationId xmlns:a16="http://schemas.microsoft.com/office/drawing/2014/main" id="{2E31ACF2-009E-4D52-9BA9-3299CEB7CBA0}"/>
                  </a:ext>
                </a:extLst>
              </p:cNvPr>
              <p:cNvSpPr/>
              <p:nvPr/>
            </p:nvSpPr>
            <p:spPr bwMode="auto">
              <a:xfrm>
                <a:off x="2987824" y="3130461"/>
                <a:ext cx="4320704" cy="658579"/>
              </a:xfrm>
              <a:prstGeom prst="arc">
                <a:avLst>
                  <a:gd name="adj1" fmla="val 16200000"/>
                  <a:gd name="adj2" fmla="val 21102372"/>
                </a:avLst>
              </a:prstGeom>
              <a:noFill/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EFE86BC7-E8B4-435C-904D-80E50F9F0FA8}"/>
                  </a:ext>
                </a:extLst>
              </p:cNvPr>
              <p:cNvSpPr/>
              <p:nvPr/>
            </p:nvSpPr>
            <p:spPr bwMode="auto">
              <a:xfrm flipH="1">
                <a:off x="1907704" y="3130461"/>
                <a:ext cx="4320704" cy="658579"/>
              </a:xfrm>
              <a:prstGeom prst="arc">
                <a:avLst>
                  <a:gd name="adj1" fmla="val 16200000"/>
                  <a:gd name="adj2" fmla="val 21110150"/>
                </a:avLst>
              </a:prstGeom>
              <a:noFill/>
              <a:ln w="22225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0ABDA44-33E7-4083-8841-3511E2561A21}"/>
                </a:ext>
              </a:extLst>
            </p:cNvPr>
            <p:cNvSpPr txBox="1"/>
            <p:nvPr/>
          </p:nvSpPr>
          <p:spPr>
            <a:xfrm>
              <a:off x="4283968" y="2956882"/>
              <a:ext cx="6335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ping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37" name="Picture 36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72C1E600-11A0-4FCA-B456-24CE015706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4030" y="2168174"/>
            <a:ext cx="2578778" cy="415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2987824" y="322362"/>
            <a:ext cx="3024336" cy="514350"/>
          </a:xfrm>
        </p:spPr>
        <p:txBody>
          <a:bodyPr/>
          <a:lstStyle/>
          <a:p>
            <a:r>
              <a:rPr lang="en-US" altLang="en-US" dirty="0">
                <a:latin typeface="Calibri" pitchFamily="34" charset="0"/>
              </a:rPr>
              <a:t>Resources</a:t>
            </a:r>
          </a:p>
        </p:txBody>
      </p:sp>
      <p:sp>
        <p:nvSpPr>
          <p:cNvPr id="45060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lnSpc>
                <a:spcPct val="110000"/>
              </a:lnSpc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lnSpc>
                <a:spcPct val="110000"/>
              </a:lnSpc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lnSpc>
                <a:spcPct val="110000"/>
              </a:lnSpc>
              <a:buFont typeface="Symbol" pitchFamily="18" charset="2"/>
              <a:buChar char="°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lnSpc>
                <a:spcPct val="110000"/>
              </a:lnSpc>
              <a:buFont typeface="Marlett" pitchFamily="2" charset="2"/>
              <a:buChar char="q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lnSpc>
                <a:spcPct val="110000"/>
              </a:lnSpc>
              <a:buFont typeface="Symbol" pitchFamily="18" charset="2"/>
              <a:buChar char="×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×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×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×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×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MBSD for Reactive Systems</a:t>
            </a:r>
            <a:endParaRPr lang="en-CA" altLang="en-US" sz="1200" dirty="0">
              <a:latin typeface="Calibri" panose="020F0502020204030204" pitchFamily="34" charset="0"/>
            </a:endParaRPr>
          </a:p>
        </p:txBody>
      </p:sp>
      <p:sp>
        <p:nvSpPr>
          <p:cNvPr id="4506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110000"/>
              </a:lnSpc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lnSpc>
                <a:spcPct val="110000"/>
              </a:lnSpc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lnSpc>
                <a:spcPct val="110000"/>
              </a:lnSpc>
              <a:buFont typeface="Symbol" pitchFamily="18" charset="2"/>
              <a:buChar char="°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lnSpc>
                <a:spcPct val="110000"/>
              </a:lnSpc>
              <a:buFont typeface="Marlett" pitchFamily="2" charset="2"/>
              <a:buChar char="q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lnSpc>
                <a:spcPct val="110000"/>
              </a:lnSpc>
              <a:buFont typeface="Symbol" pitchFamily="18" charset="2"/>
              <a:buChar char="×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×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×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×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×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Tutorial at FDL'21, Sept 8, 2021</a:t>
            </a:r>
            <a:endParaRPr lang="en-CA" altLang="en-US" sz="1200" dirty="0">
              <a:latin typeface="Calibri" panose="020F0502020204030204" pitchFamily="34" charset="0"/>
            </a:endParaRPr>
          </a:p>
        </p:txBody>
      </p:sp>
      <p:sp>
        <p:nvSpPr>
          <p:cNvPr id="450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110000"/>
              </a:lnSpc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lnSpc>
                <a:spcPct val="110000"/>
              </a:lnSpc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lnSpc>
                <a:spcPct val="110000"/>
              </a:lnSpc>
              <a:buFont typeface="Symbol" pitchFamily="18" charset="2"/>
              <a:buChar char="°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lnSpc>
                <a:spcPct val="110000"/>
              </a:lnSpc>
              <a:buFont typeface="Marlett" pitchFamily="2" charset="2"/>
              <a:buChar char="q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lnSpc>
                <a:spcPct val="110000"/>
              </a:lnSpc>
              <a:buFont typeface="Symbol" pitchFamily="18" charset="2"/>
              <a:buChar char="×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×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×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×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×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buFontTx/>
              <a:buNone/>
            </a:pPr>
            <a:fld id="{86925776-4DD9-4944-9B57-A96AE0D5BA0E}" type="slidenum">
              <a:rPr lang="en-CA" altLang="en-US" sz="1200" smtClean="0">
                <a:latin typeface="Calibri" panose="020F0502020204030204" pitchFamily="34" charset="0"/>
              </a:rPr>
              <a:pPr>
                <a:lnSpc>
                  <a:spcPct val="100000"/>
                </a:lnSpc>
                <a:buFontTx/>
                <a:buNone/>
              </a:pPr>
              <a:t>40</a:t>
            </a:fld>
            <a:endParaRPr lang="en-CA" altLang="en-US" sz="1200"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0909" y="5947422"/>
            <a:ext cx="85689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</a:rPr>
              <a:t>[5] </a:t>
            </a:r>
            <a:r>
              <a:rPr lang="en-US" sz="1100" dirty="0" err="1">
                <a:latin typeface="Calibri" panose="020F0502020204030204" pitchFamily="34" charset="0"/>
              </a:rPr>
              <a:t>Selic</a:t>
            </a:r>
            <a:r>
              <a:rPr lang="en-US" sz="1100" dirty="0">
                <a:latin typeface="Calibri" panose="020F0502020204030204" pitchFamily="34" charset="0"/>
              </a:rPr>
              <a:t>. What will it take? A view on adoption of model-based methods in practice. Software and Systems Modeling (</a:t>
            </a:r>
            <a:r>
              <a:rPr lang="en-US" sz="1100" dirty="0" err="1">
                <a:latin typeface="Calibri" panose="020F0502020204030204" pitchFamily="34" charset="0"/>
              </a:rPr>
              <a:t>SoSyM</a:t>
            </a:r>
            <a:r>
              <a:rPr lang="en-US" sz="1100" dirty="0">
                <a:latin typeface="Calibri" panose="020F0502020204030204" pitchFamily="34" charset="0"/>
              </a:rPr>
              <a:t>) 11(4):513-526. 2012.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1401" y="5307762"/>
            <a:ext cx="79592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</a:rPr>
              <a:t>[3] Whittle, Hutchinson, </a:t>
            </a:r>
            <a:r>
              <a:rPr lang="en-US" sz="1100" dirty="0" err="1">
                <a:latin typeface="Calibri" panose="020F0502020204030204" pitchFamily="34" charset="0"/>
              </a:rPr>
              <a:t>Rouncefield</a:t>
            </a:r>
            <a:r>
              <a:rPr lang="en-US" sz="1100" dirty="0">
                <a:latin typeface="Calibri" panose="020F0502020204030204" pitchFamily="34" charset="0"/>
              </a:rPr>
              <a:t>. The state of practice in model-driven engineering. IEEE Software 31 (3), 79-85. 2014.</a:t>
            </a:r>
          </a:p>
        </p:txBody>
      </p:sp>
      <p:sp>
        <p:nvSpPr>
          <p:cNvPr id="2" name="Rectangle 1"/>
          <p:cNvSpPr/>
          <p:nvPr/>
        </p:nvSpPr>
        <p:spPr>
          <a:xfrm>
            <a:off x="391401" y="4610757"/>
            <a:ext cx="839126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</a:rPr>
              <a:t>[1] </a:t>
            </a:r>
            <a:r>
              <a:rPr lang="en-US" sz="1100" dirty="0" err="1">
                <a:latin typeface="Calibri" panose="020F0502020204030204" pitchFamily="34" charset="0"/>
              </a:rPr>
              <a:t>Selic</a:t>
            </a:r>
            <a:r>
              <a:rPr lang="en-US" sz="1100" dirty="0">
                <a:latin typeface="Calibri" panose="020F0502020204030204" pitchFamily="34" charset="0"/>
              </a:rPr>
              <a:t>, Using UML for modeling complex real-time systems. Workshop on Languages, Compilers, and Tools for Embedded Systems (LCTES’98), 1998, pp. 250–260.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761256"/>
            <a:ext cx="8712968" cy="1371600"/>
          </a:xfrm>
        </p:spPr>
        <p:txBody>
          <a:bodyPr/>
          <a:lstStyle/>
          <a:p>
            <a:endParaRPr lang="en-US" sz="2000" dirty="0">
              <a:solidFill>
                <a:srgbClr val="C00000"/>
              </a:solidFill>
            </a:endParaRPr>
          </a:p>
          <a:p>
            <a:r>
              <a:rPr lang="en-US" sz="2200" dirty="0"/>
              <a:t>Tutorial material: </a:t>
            </a:r>
            <a:r>
              <a:rPr lang="en-US" sz="2200" dirty="0">
                <a:hlinkClick r:id="rId2"/>
              </a:rPr>
              <a:t>https://kjahed.github.io/FDL21/</a:t>
            </a:r>
            <a:endParaRPr lang="en-US" sz="2200" dirty="0"/>
          </a:p>
          <a:p>
            <a:r>
              <a:rPr lang="en-US" sz="2200" dirty="0"/>
              <a:t>Papers on UML-RT</a:t>
            </a:r>
          </a:p>
          <a:p>
            <a:pPr lvl="1"/>
            <a:r>
              <a:rPr lang="en-US" sz="1800" dirty="0"/>
              <a:t>Lots, including: overview [1], formal semantics [2]</a:t>
            </a:r>
          </a:p>
          <a:p>
            <a:r>
              <a:rPr lang="en-US" sz="2200" dirty="0"/>
              <a:t>Papers on MDE</a:t>
            </a:r>
          </a:p>
          <a:p>
            <a:pPr lvl="1"/>
            <a:r>
              <a:rPr lang="en-US" sz="1800" dirty="0"/>
              <a:t>Even more, including: state-of-practice [3,4], adoption [5]</a:t>
            </a:r>
          </a:p>
          <a:p>
            <a:r>
              <a:rPr lang="en-US" sz="2200" dirty="0"/>
              <a:t>Course on MDSD</a:t>
            </a:r>
          </a:p>
          <a:p>
            <a:pPr lvl="1"/>
            <a:r>
              <a:rPr lang="en-US" sz="1800" dirty="0">
                <a:hlinkClick r:id="rId3"/>
              </a:rPr>
              <a:t>https://www.cs.queensu.ca/~dingel/cisc836_W21</a:t>
            </a:r>
            <a:r>
              <a:rPr lang="en-US" sz="1800" dirty="0"/>
              <a:t>  (I’d be happy to share resources </a:t>
            </a:r>
            <a:r>
              <a:rPr lang="en-US" sz="1800" dirty="0" err="1"/>
              <a:t>etc</a:t>
            </a:r>
            <a:r>
              <a:rPr lang="en-US" sz="1800" dirty="0"/>
              <a:t>)</a:t>
            </a:r>
            <a:endParaRPr lang="en-US" sz="22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5536" y="5573194"/>
            <a:ext cx="81032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[4] G </a:t>
            </a:r>
            <a:r>
              <a:rPr lang="en-US" sz="1000" dirty="0" err="1"/>
              <a:t>Liebel</a:t>
            </a:r>
            <a:r>
              <a:rPr lang="en-US" sz="1000" dirty="0"/>
              <a:t>, N Marko, M </a:t>
            </a:r>
            <a:r>
              <a:rPr lang="en-US" sz="1000" dirty="0" err="1"/>
              <a:t>Tichy</a:t>
            </a:r>
            <a:r>
              <a:rPr lang="en-US" sz="1000" dirty="0"/>
              <a:t>, A Leitner, J Hansson . Model-based engineering in the embedded systems domain: an industrial survey on the state-of-practice. Software &amp; Systems Modeling 17 (1), 91-113</a:t>
            </a:r>
            <a:endParaRPr lang="en-US" sz="1100" dirty="0"/>
          </a:p>
        </p:txBody>
      </p:sp>
      <p:sp>
        <p:nvSpPr>
          <p:cNvPr id="14" name="Rectangle 13"/>
          <p:cNvSpPr/>
          <p:nvPr/>
        </p:nvSpPr>
        <p:spPr>
          <a:xfrm>
            <a:off x="391401" y="5028952"/>
            <a:ext cx="839126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</a:rPr>
              <a:t>[2] Posse, Dingel. An executable formal semantics for UML-RT. </a:t>
            </a:r>
            <a:r>
              <a:rPr lang="en-US" sz="1100" dirty="0" err="1">
                <a:latin typeface="Calibri" panose="020F0502020204030204" pitchFamily="34" charset="0"/>
              </a:rPr>
              <a:t>SoSyM</a:t>
            </a:r>
            <a:r>
              <a:rPr lang="en-US" sz="1100" dirty="0">
                <a:latin typeface="Calibri" panose="020F0502020204030204" pitchFamily="34" charset="0"/>
              </a:rPr>
              <a:t> 15(1):179-217. Feb 2016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1951FEE-86E7-48FD-A63A-E375AF71F7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301" y="1052736"/>
            <a:ext cx="3396868" cy="3999334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MBSD for Reactive Systems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Tutorial at FDL'21, Sept 8, 2021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B94EBE-4A2E-4B47-8DC6-2DB72A5774F7}" type="slidenum">
              <a:rPr lang="en-CA" smtClean="0"/>
              <a:pPr>
                <a:defRPr/>
              </a:pPr>
              <a:t>41</a:t>
            </a:fld>
            <a:endParaRPr lang="en-C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4B146A-40D9-4EA9-8A40-013897EDAA4B}"/>
              </a:ext>
            </a:extLst>
          </p:cNvPr>
          <p:cNvSpPr txBox="1"/>
          <p:nvPr/>
        </p:nvSpPr>
        <p:spPr>
          <a:xfrm>
            <a:off x="3347888" y="5209674"/>
            <a:ext cx="2808288" cy="701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dingel@cs.queensu.ca 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jahed@cs.queensu.ca</a:t>
            </a:r>
          </a:p>
        </p:txBody>
      </p:sp>
    </p:spTree>
    <p:extLst>
      <p:ext uri="{BB962C8B-B14F-4D97-AF65-F5344CB8AC3E}">
        <p14:creationId xmlns:p14="http://schemas.microsoft.com/office/powerpoint/2010/main" val="3343980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9BCD5-3A58-437B-BF03-5BF94FE73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Forever </a:t>
            </a:r>
            <a:r>
              <a:rPr lang="en-US" dirty="0" err="1"/>
              <a:t>PingPong</a:t>
            </a:r>
            <a:r>
              <a:rPr lang="en-US" dirty="0"/>
              <a:t> (2)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D787B-D7F9-4368-8362-114711774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MBSD for Reactive Systems</a:t>
            </a:r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322FE-2CD1-489F-83CA-5A0309234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Tutorial at FDL'21, Sept 8, 2021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C5570-AB6E-404B-9404-A90CDDA2F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B94EBE-4A2E-4B47-8DC6-2DB72A5774F7}" type="slidenum">
              <a:rPr lang="en-CA" smtClean="0"/>
              <a:pPr>
                <a:defRPr/>
              </a:pPr>
              <a:t>5</a:t>
            </a:fld>
            <a:endParaRPr lang="en-CA"/>
          </a:p>
        </p:txBody>
      </p:sp>
      <p:sp>
        <p:nvSpPr>
          <p:cNvPr id="7" name="AutoShape 2" descr="blob:null/1bbeaef4-8360-4d20-89a9-1044c706c1d2">
            <a:extLst>
              <a:ext uri="{FF2B5EF4-FFF2-40B4-BE49-F238E27FC236}">
                <a16:creationId xmlns:a16="http://schemas.microsoft.com/office/drawing/2014/main" id="{FC0E7C4D-AFB2-4BD8-8D1A-E216A65F9E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blob:null/1bbeaef4-8360-4d20-89a9-1044c706c1d2">
            <a:extLst>
              <a:ext uri="{FF2B5EF4-FFF2-40B4-BE49-F238E27FC236}">
                <a16:creationId xmlns:a16="http://schemas.microsoft.com/office/drawing/2014/main" id="{308EA5C8-3F44-405F-9D74-B3840AC64C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blob:null/1bbeaef4-8360-4d20-89a9-1044c706c1d2">
            <a:extLst>
              <a:ext uri="{FF2B5EF4-FFF2-40B4-BE49-F238E27FC236}">
                <a16:creationId xmlns:a16="http://schemas.microsoft.com/office/drawing/2014/main" id="{591D4CCD-26FF-462C-BDE0-E5DBCC4B9A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7" name="Picture 36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72C1E600-11A0-4FCA-B456-24CE01570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243694"/>
            <a:ext cx="2290395" cy="3694556"/>
          </a:xfrm>
          <a:prstGeom prst="rect">
            <a:avLst/>
          </a:prstGeom>
        </p:spPr>
      </p:pic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34CD01C6-9BBF-4CBC-A18A-2FB087839B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4921" y="1235261"/>
            <a:ext cx="6349567" cy="188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7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9BCD5-3A58-437B-BF03-5BF94FE73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Forever </a:t>
            </a:r>
            <a:r>
              <a:rPr lang="en-US" dirty="0" err="1"/>
              <a:t>PingPong</a:t>
            </a:r>
            <a:r>
              <a:rPr lang="en-US" dirty="0"/>
              <a:t> (3)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D787B-D7F9-4368-8362-114711774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MBSD for Reactive Systems</a:t>
            </a:r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322FE-2CD1-489F-83CA-5A0309234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Tutorial at FDL'21, Sept 8, 2021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C5570-AB6E-404B-9404-A90CDDA2F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B94EBE-4A2E-4B47-8DC6-2DB72A5774F7}" type="slidenum">
              <a:rPr lang="en-CA" smtClean="0"/>
              <a:pPr>
                <a:defRPr/>
              </a:pPr>
              <a:t>6</a:t>
            </a:fld>
            <a:endParaRPr lang="en-CA"/>
          </a:p>
        </p:txBody>
      </p:sp>
      <p:sp>
        <p:nvSpPr>
          <p:cNvPr id="7" name="AutoShape 2" descr="blob:null/1bbeaef4-8360-4d20-89a9-1044c706c1d2">
            <a:extLst>
              <a:ext uri="{FF2B5EF4-FFF2-40B4-BE49-F238E27FC236}">
                <a16:creationId xmlns:a16="http://schemas.microsoft.com/office/drawing/2014/main" id="{FC0E7C4D-AFB2-4BD8-8D1A-E216A65F9E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98351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blob:null/1bbeaef4-8360-4d20-89a9-1044c706c1d2">
            <a:extLst>
              <a:ext uri="{FF2B5EF4-FFF2-40B4-BE49-F238E27FC236}">
                <a16:creationId xmlns:a16="http://schemas.microsoft.com/office/drawing/2014/main" id="{308EA5C8-3F44-405F-9D74-B3840AC64C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13591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blob:null/1bbeaef4-8360-4d20-89a9-1044c706c1d2">
            <a:extLst>
              <a:ext uri="{FF2B5EF4-FFF2-40B4-BE49-F238E27FC236}">
                <a16:creationId xmlns:a16="http://schemas.microsoft.com/office/drawing/2014/main" id="{591D4CCD-26FF-462C-BDE0-E5DBCC4B9A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328831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34CD01C6-9BBF-4CBC-A18A-2FB087839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616" y="1124744"/>
            <a:ext cx="6349567" cy="1888939"/>
          </a:xfrm>
          <a:prstGeom prst="rect">
            <a:avLst/>
          </a:prstGeom>
        </p:spPr>
      </p:pic>
      <p:pic>
        <p:nvPicPr>
          <p:cNvPr id="36" name="Picture 35" descr="Diagram&#10;&#10;Description automatically generated">
            <a:extLst>
              <a:ext uri="{FF2B5EF4-FFF2-40B4-BE49-F238E27FC236}">
                <a16:creationId xmlns:a16="http://schemas.microsoft.com/office/drawing/2014/main" id="{ECCF365A-C001-4CDF-99E5-78FDFB3F89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0981" y="3733848"/>
            <a:ext cx="1409897" cy="2143424"/>
          </a:xfrm>
          <a:prstGeom prst="rect">
            <a:avLst/>
          </a:prstGeom>
        </p:spPr>
      </p:pic>
      <p:pic>
        <p:nvPicPr>
          <p:cNvPr id="39" name="Picture 38" descr="Diagram&#10;&#10;Description automatically generated">
            <a:extLst>
              <a:ext uri="{FF2B5EF4-FFF2-40B4-BE49-F238E27FC236}">
                <a16:creationId xmlns:a16="http://schemas.microsoft.com/office/drawing/2014/main" id="{A04BBE86-C61F-4C93-9CF3-DA6E505F2E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6851" y="3733848"/>
            <a:ext cx="1448002" cy="2143424"/>
          </a:xfrm>
          <a:prstGeom prst="rect">
            <a:avLst/>
          </a:prstGeom>
        </p:spPr>
      </p:pic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5AB6111B-AFF2-4EA8-80D5-EB26D8D9DA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8930" y="2919887"/>
            <a:ext cx="1895740" cy="1105054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4A21D53D-CFCF-42FA-9F37-975C912D3391}"/>
              </a:ext>
            </a:extLst>
          </p:cNvPr>
          <p:cNvGrpSpPr/>
          <p:nvPr/>
        </p:nvGrpSpPr>
        <p:grpSpPr>
          <a:xfrm>
            <a:off x="14905" y="2977207"/>
            <a:ext cx="2535503" cy="1603921"/>
            <a:chOff x="14905" y="2977207"/>
            <a:chExt cx="2535503" cy="160392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8E5A55D-8ED4-40E4-B41F-5AC72572D6B9}"/>
                </a:ext>
              </a:extLst>
            </p:cNvPr>
            <p:cNvSpPr txBox="1"/>
            <p:nvPr/>
          </p:nvSpPr>
          <p:spPr>
            <a:xfrm>
              <a:off x="14905" y="2977207"/>
              <a:ext cx="14015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on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_ </a:t>
              </a:r>
              <a:r>
                <a:rPr lang="en-US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at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_ </a:t>
              </a:r>
              <a:r>
                <a:rPr lang="en-US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and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[true]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80134AD-6D49-4D53-BFCD-E19D7A541ABA}"/>
                </a:ext>
              </a:extLst>
            </p:cNvPr>
            <p:cNvGrpSpPr/>
            <p:nvPr/>
          </p:nvGrpSpPr>
          <p:grpSpPr>
            <a:xfrm>
              <a:off x="92615" y="3250242"/>
              <a:ext cx="2457793" cy="1330886"/>
              <a:chOff x="92615" y="3250242"/>
              <a:chExt cx="2457793" cy="1330886"/>
            </a:xfrm>
          </p:grpSpPr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AE2B241C-14EE-4513-BD1C-9A8936BD9A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2615" y="3250242"/>
                <a:ext cx="2457793" cy="46679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cxnSp>
            <p:nvCxnSpPr>
              <p:cNvPr id="16" name="Connector: Elbow 15">
                <a:extLst>
                  <a:ext uri="{FF2B5EF4-FFF2-40B4-BE49-F238E27FC236}">
                    <a16:creationId xmlns:a16="http://schemas.microsoft.com/office/drawing/2014/main" id="{986C2A26-B463-4985-9F47-9948C7565417}"/>
                  </a:ext>
                </a:extLst>
              </p:cNvPr>
              <p:cNvCxnSpPr/>
              <p:nvPr/>
            </p:nvCxnSpPr>
            <p:spPr bwMode="auto">
              <a:xfrm>
                <a:off x="395536" y="3717032"/>
                <a:ext cx="1296144" cy="864096"/>
              </a:xfrm>
              <a:prstGeom prst="bentConnector3">
                <a:avLst/>
              </a:prstGeom>
              <a:ln w="9525" cap="flat" cmpd="sng" algn="ctr">
                <a:solidFill>
                  <a:schemeClr val="accent4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41538FC-AF10-4024-85E0-BAA2E0C12803}"/>
              </a:ext>
            </a:extLst>
          </p:cNvPr>
          <p:cNvGrpSpPr/>
          <p:nvPr/>
        </p:nvGrpSpPr>
        <p:grpSpPr>
          <a:xfrm>
            <a:off x="6667620" y="3265655"/>
            <a:ext cx="2400474" cy="1315473"/>
            <a:chOff x="6667620" y="3265655"/>
            <a:chExt cx="2400474" cy="131547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1C587C4-2C5E-4B32-8496-B575021B945D}"/>
                </a:ext>
              </a:extLst>
            </p:cNvPr>
            <p:cNvSpPr txBox="1"/>
            <p:nvPr/>
          </p:nvSpPr>
          <p:spPr>
            <a:xfrm>
              <a:off x="6667620" y="3265655"/>
              <a:ext cx="14015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on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_ </a:t>
              </a:r>
              <a:r>
                <a:rPr lang="en-US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at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_ </a:t>
              </a:r>
              <a:r>
                <a:rPr lang="en-US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and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[true]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095D6BB-EFAF-4068-92E7-E8367D3FB752}"/>
                </a:ext>
              </a:extLst>
            </p:cNvPr>
            <p:cNvGrpSpPr/>
            <p:nvPr/>
          </p:nvGrpSpPr>
          <p:grpSpPr>
            <a:xfrm>
              <a:off x="6762722" y="3545558"/>
              <a:ext cx="2305372" cy="1035570"/>
              <a:chOff x="6762722" y="3545558"/>
              <a:chExt cx="2305372" cy="1035570"/>
            </a:xfrm>
          </p:grpSpPr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27ADABDF-C29A-4BE2-9979-E5C75AFE7D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762722" y="3545558"/>
                <a:ext cx="2305372" cy="17147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cxnSp>
            <p:nvCxnSpPr>
              <p:cNvPr id="31" name="Connector: Elbow 30">
                <a:extLst>
                  <a:ext uri="{FF2B5EF4-FFF2-40B4-BE49-F238E27FC236}">
                    <a16:creationId xmlns:a16="http://schemas.microsoft.com/office/drawing/2014/main" id="{0E42713E-2304-4CCD-A71B-0DBBC1257A8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0800000" flipV="1">
                <a:off x="7308305" y="3733848"/>
                <a:ext cx="1072111" cy="847280"/>
              </a:xfrm>
              <a:prstGeom prst="bentConnector3">
                <a:avLst>
                  <a:gd name="adj1" fmla="val 440"/>
                </a:avLst>
              </a:prstGeom>
              <a:ln w="9525" cap="flat" cmpd="sng" algn="ctr">
                <a:solidFill>
                  <a:schemeClr val="accent4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4EC2D5-0A7F-4713-84BA-D402846D4B79}"/>
              </a:ext>
            </a:extLst>
          </p:cNvPr>
          <p:cNvGrpSpPr/>
          <p:nvPr/>
        </p:nvGrpSpPr>
        <p:grpSpPr>
          <a:xfrm>
            <a:off x="11070" y="5661248"/>
            <a:ext cx="2576337" cy="1008112"/>
            <a:chOff x="11070" y="5661248"/>
            <a:chExt cx="2576337" cy="100811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AD97996-3A90-414A-A9A4-46A9B8411F12}"/>
                </a:ext>
              </a:extLst>
            </p:cNvPr>
            <p:cNvSpPr txBox="1"/>
            <p:nvPr/>
          </p:nvSpPr>
          <p:spPr>
            <a:xfrm>
              <a:off x="11070" y="5887466"/>
              <a:ext cx="19356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on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pong </a:t>
              </a:r>
              <a:r>
                <a:rPr lang="en-US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at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 </a:t>
              </a:r>
              <a:r>
                <a:rPr lang="en-US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playP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and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[true]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6EA29C01-AACC-4D05-B32C-748A28D5D3EC}"/>
                </a:ext>
              </a:extLst>
            </p:cNvPr>
            <p:cNvGrpSpPr/>
            <p:nvPr/>
          </p:nvGrpSpPr>
          <p:grpSpPr>
            <a:xfrm>
              <a:off x="101035" y="5661248"/>
              <a:ext cx="2486372" cy="1008112"/>
              <a:chOff x="101035" y="5661248"/>
              <a:chExt cx="2486372" cy="1008112"/>
            </a:xfrm>
          </p:grpSpPr>
          <p:pic>
            <p:nvPicPr>
              <p:cNvPr id="61" name="Picture 60" descr="Text&#10;&#10;Description automatically generated">
                <a:extLst>
                  <a:ext uri="{FF2B5EF4-FFF2-40B4-BE49-F238E27FC236}">
                    <a16:creationId xmlns:a16="http://schemas.microsoft.com/office/drawing/2014/main" id="{E6D3407C-CC3C-412B-BFF2-2CC214A5A8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1035" y="6164465"/>
                <a:ext cx="2486372" cy="50489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80EEA716-0442-44A8-93BF-BD41908D088F}"/>
                  </a:ext>
                </a:extLst>
              </p:cNvPr>
              <p:cNvCxnSpPr/>
              <p:nvPr/>
            </p:nvCxnSpPr>
            <p:spPr bwMode="auto">
              <a:xfrm>
                <a:off x="2051720" y="5661248"/>
                <a:ext cx="0" cy="503217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5FD914E-8BD7-4602-A571-5AE7138BC417}"/>
              </a:ext>
            </a:extLst>
          </p:cNvPr>
          <p:cNvGrpSpPr/>
          <p:nvPr/>
        </p:nvGrpSpPr>
        <p:grpSpPr>
          <a:xfrm>
            <a:off x="6476862" y="5642479"/>
            <a:ext cx="2555020" cy="1026881"/>
            <a:chOff x="6476862" y="5642479"/>
            <a:chExt cx="2555020" cy="102688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D072DE7-FD4F-4F1C-A47B-3B9F3451380F}"/>
                </a:ext>
              </a:extLst>
            </p:cNvPr>
            <p:cNvSpPr txBox="1"/>
            <p:nvPr/>
          </p:nvSpPr>
          <p:spPr>
            <a:xfrm>
              <a:off x="6476862" y="5894088"/>
              <a:ext cx="18668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on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ping </a:t>
              </a:r>
              <a:r>
                <a:rPr lang="en-US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at </a:t>
              </a:r>
              <a:r>
                <a:rPr lang="en-US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playP</a:t>
              </a:r>
              <a:r>
                <a:rPr lang="en-US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 and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[true]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C280A3D3-CB6C-40DF-812F-4D01597B611F}"/>
                </a:ext>
              </a:extLst>
            </p:cNvPr>
            <p:cNvGrpSpPr/>
            <p:nvPr/>
          </p:nvGrpSpPr>
          <p:grpSpPr>
            <a:xfrm>
              <a:off x="6574089" y="5642479"/>
              <a:ext cx="2457793" cy="1026881"/>
              <a:chOff x="6574089" y="5642479"/>
              <a:chExt cx="2457793" cy="1026881"/>
            </a:xfrm>
          </p:grpSpPr>
          <p:pic>
            <p:nvPicPr>
              <p:cNvPr id="57" name="Picture 56" descr="Text&#10;&#10;Description automatically generated with low confidence">
                <a:extLst>
                  <a:ext uri="{FF2B5EF4-FFF2-40B4-BE49-F238E27FC236}">
                    <a16:creationId xmlns:a16="http://schemas.microsoft.com/office/drawing/2014/main" id="{60985670-A4F9-4062-B8F3-EE1559266C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574089" y="6173991"/>
                <a:ext cx="2457793" cy="49536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5E9A2B5E-0143-45E5-9639-833E7A34E074}"/>
                  </a:ext>
                </a:extLst>
              </p:cNvPr>
              <p:cNvCxnSpPr/>
              <p:nvPr/>
            </p:nvCxnSpPr>
            <p:spPr bwMode="auto">
              <a:xfrm flipH="1">
                <a:off x="6882567" y="5642479"/>
                <a:ext cx="1" cy="251609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</p:spTree>
    <p:extLst>
      <p:ext uri="{BB962C8B-B14F-4D97-AF65-F5344CB8AC3E}">
        <p14:creationId xmlns:p14="http://schemas.microsoft.com/office/powerpoint/2010/main" val="1610345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34CD01C6-9BBF-4CBC-A18A-2FB087839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233" y="1064264"/>
            <a:ext cx="6349567" cy="1888939"/>
          </a:xfrm>
          <a:prstGeom prst="rect">
            <a:avLst/>
          </a:prstGeom>
        </p:spPr>
      </p:pic>
      <p:pic>
        <p:nvPicPr>
          <p:cNvPr id="30" name="Picture 29" descr="Diagram&#10;&#10;Description automatically generated">
            <a:extLst>
              <a:ext uri="{FF2B5EF4-FFF2-40B4-BE49-F238E27FC236}">
                <a16:creationId xmlns:a16="http://schemas.microsoft.com/office/drawing/2014/main" id="{CD529616-FBA1-42A4-B6DA-678C37E513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9540" y="1039859"/>
            <a:ext cx="6405260" cy="20221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A9BCD5-3A58-437B-BF03-5BF94FE73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Forever </a:t>
            </a:r>
            <a:r>
              <a:rPr lang="en-US" dirty="0" err="1"/>
              <a:t>PingPong</a:t>
            </a:r>
            <a:r>
              <a:rPr lang="en-US" dirty="0"/>
              <a:t> (4)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D787B-D7F9-4368-8362-114711774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MBSD for Reactive Systems</a:t>
            </a:r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322FE-2CD1-489F-83CA-5A0309234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Tutorial at FDL'21, Sept 8, 2021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C5570-AB6E-404B-9404-A90CDDA2F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B94EBE-4A2E-4B47-8DC6-2DB72A5774F7}" type="slidenum">
              <a:rPr lang="en-CA" smtClean="0"/>
              <a:pPr>
                <a:defRPr/>
              </a:pPr>
              <a:t>7</a:t>
            </a:fld>
            <a:endParaRPr lang="en-CA"/>
          </a:p>
        </p:txBody>
      </p:sp>
      <p:sp>
        <p:nvSpPr>
          <p:cNvPr id="7" name="AutoShape 2" descr="blob:null/1bbeaef4-8360-4d20-89a9-1044c706c1d2">
            <a:extLst>
              <a:ext uri="{FF2B5EF4-FFF2-40B4-BE49-F238E27FC236}">
                <a16:creationId xmlns:a16="http://schemas.microsoft.com/office/drawing/2014/main" id="{FC0E7C4D-AFB2-4BD8-8D1A-E216A65F9E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98351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blob:null/1bbeaef4-8360-4d20-89a9-1044c706c1d2">
            <a:extLst>
              <a:ext uri="{FF2B5EF4-FFF2-40B4-BE49-F238E27FC236}">
                <a16:creationId xmlns:a16="http://schemas.microsoft.com/office/drawing/2014/main" id="{308EA5C8-3F44-405F-9D74-B3840AC64C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13591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blob:null/1bbeaef4-8360-4d20-89a9-1044c706c1d2">
            <a:extLst>
              <a:ext uri="{FF2B5EF4-FFF2-40B4-BE49-F238E27FC236}">
                <a16:creationId xmlns:a16="http://schemas.microsoft.com/office/drawing/2014/main" id="{591D4CCD-26FF-462C-BDE0-E5DBCC4B9A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328831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6" name="Picture 35" descr="Diagram&#10;&#10;Description automatically generated">
            <a:extLst>
              <a:ext uri="{FF2B5EF4-FFF2-40B4-BE49-F238E27FC236}">
                <a16:creationId xmlns:a16="http://schemas.microsoft.com/office/drawing/2014/main" id="{ECCF365A-C001-4CDF-99E5-78FDFB3F89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0981" y="3733848"/>
            <a:ext cx="1409897" cy="2143424"/>
          </a:xfrm>
          <a:prstGeom prst="rect">
            <a:avLst/>
          </a:prstGeom>
        </p:spPr>
      </p:pic>
      <p:pic>
        <p:nvPicPr>
          <p:cNvPr id="39" name="Picture 38" descr="Diagram&#10;&#10;Description automatically generated">
            <a:extLst>
              <a:ext uri="{FF2B5EF4-FFF2-40B4-BE49-F238E27FC236}">
                <a16:creationId xmlns:a16="http://schemas.microsoft.com/office/drawing/2014/main" id="{A04BBE86-C61F-4C93-9CF3-DA6E505F2E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6851" y="3733848"/>
            <a:ext cx="1448002" cy="214342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8E5A55D-8ED4-40E4-B41F-5AC72572D6B9}"/>
              </a:ext>
            </a:extLst>
          </p:cNvPr>
          <p:cNvSpPr txBox="1"/>
          <p:nvPr/>
        </p:nvSpPr>
        <p:spPr>
          <a:xfrm>
            <a:off x="14905" y="2977207"/>
            <a:ext cx="1401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_ 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at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_ 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[true]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D97996-3A90-414A-A9A4-46A9B8411F12}"/>
              </a:ext>
            </a:extLst>
          </p:cNvPr>
          <p:cNvSpPr txBox="1"/>
          <p:nvPr/>
        </p:nvSpPr>
        <p:spPr>
          <a:xfrm>
            <a:off x="11070" y="5887466"/>
            <a:ext cx="1935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pong 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at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playP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[true]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072DE7-FD4F-4F1C-A47B-3B9F3451380F}"/>
              </a:ext>
            </a:extLst>
          </p:cNvPr>
          <p:cNvSpPr txBox="1"/>
          <p:nvPr/>
        </p:nvSpPr>
        <p:spPr>
          <a:xfrm>
            <a:off x="6476862" y="5894088"/>
            <a:ext cx="18668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ping 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at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playP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 and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[true]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C587C4-2C5E-4B32-8496-B575021B945D}"/>
              </a:ext>
            </a:extLst>
          </p:cNvPr>
          <p:cNvSpPr txBox="1"/>
          <p:nvPr/>
        </p:nvSpPr>
        <p:spPr>
          <a:xfrm>
            <a:off x="6667620" y="3265655"/>
            <a:ext cx="1401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_ 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at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_ 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[true]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80134AD-6D49-4D53-BFCD-E19D7A541ABA}"/>
              </a:ext>
            </a:extLst>
          </p:cNvPr>
          <p:cNvGrpSpPr/>
          <p:nvPr/>
        </p:nvGrpSpPr>
        <p:grpSpPr>
          <a:xfrm>
            <a:off x="92615" y="3250242"/>
            <a:ext cx="2457793" cy="1330886"/>
            <a:chOff x="92615" y="3250242"/>
            <a:chExt cx="2457793" cy="1330886"/>
          </a:xfrm>
        </p:grpSpPr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AE2B241C-14EE-4513-BD1C-9A8936BD9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2615" y="3250242"/>
              <a:ext cx="2457793" cy="4667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986C2A26-B463-4985-9F47-9948C7565417}"/>
                </a:ext>
              </a:extLst>
            </p:cNvPr>
            <p:cNvCxnSpPr/>
            <p:nvPr/>
          </p:nvCxnSpPr>
          <p:spPr bwMode="auto">
            <a:xfrm>
              <a:off x="395536" y="3717032"/>
              <a:ext cx="1296144" cy="864096"/>
            </a:xfrm>
            <a:prstGeom prst="bentConnector3">
              <a:avLst/>
            </a:prstGeom>
            <a:ln w="9525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095D6BB-EFAF-4068-92E7-E8367D3FB752}"/>
              </a:ext>
            </a:extLst>
          </p:cNvPr>
          <p:cNvGrpSpPr/>
          <p:nvPr/>
        </p:nvGrpSpPr>
        <p:grpSpPr>
          <a:xfrm>
            <a:off x="6762722" y="3545558"/>
            <a:ext cx="2305372" cy="1035570"/>
            <a:chOff x="6762722" y="3545558"/>
            <a:chExt cx="2305372" cy="1035570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27ADABDF-C29A-4BE2-9979-E5C75AFE7D1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762722" y="3545558"/>
              <a:ext cx="2305372" cy="17147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0E42713E-2304-4CCD-A71B-0DBBC1257A86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7308305" y="3733848"/>
              <a:ext cx="1072111" cy="847280"/>
            </a:xfrm>
            <a:prstGeom prst="bentConnector3">
              <a:avLst>
                <a:gd name="adj1" fmla="val 440"/>
              </a:avLst>
            </a:prstGeom>
            <a:ln w="9525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EA29C01-AACC-4D05-B32C-748A28D5D3EC}"/>
              </a:ext>
            </a:extLst>
          </p:cNvPr>
          <p:cNvGrpSpPr/>
          <p:nvPr/>
        </p:nvGrpSpPr>
        <p:grpSpPr>
          <a:xfrm>
            <a:off x="101035" y="5661248"/>
            <a:ext cx="2486372" cy="1008112"/>
            <a:chOff x="101035" y="5661248"/>
            <a:chExt cx="2486372" cy="1008112"/>
          </a:xfrm>
        </p:grpSpPr>
        <p:pic>
          <p:nvPicPr>
            <p:cNvPr id="61" name="Picture 60" descr="Text&#10;&#10;Description automatically generated">
              <a:extLst>
                <a:ext uri="{FF2B5EF4-FFF2-40B4-BE49-F238E27FC236}">
                  <a16:creationId xmlns:a16="http://schemas.microsoft.com/office/drawing/2014/main" id="{E6D3407C-CC3C-412B-BFF2-2CC214A5A87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1035" y="6164465"/>
              <a:ext cx="2486372" cy="5048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0EEA716-0442-44A8-93BF-BD41908D088F}"/>
                </a:ext>
              </a:extLst>
            </p:cNvPr>
            <p:cNvCxnSpPr/>
            <p:nvPr/>
          </p:nvCxnSpPr>
          <p:spPr bwMode="auto">
            <a:xfrm>
              <a:off x="2051720" y="5661248"/>
              <a:ext cx="0" cy="503217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280A3D3-CB6C-40DF-812F-4D01597B611F}"/>
              </a:ext>
            </a:extLst>
          </p:cNvPr>
          <p:cNvGrpSpPr/>
          <p:nvPr/>
        </p:nvGrpSpPr>
        <p:grpSpPr>
          <a:xfrm>
            <a:off x="6574089" y="5642479"/>
            <a:ext cx="2457793" cy="1026881"/>
            <a:chOff x="6574089" y="5642479"/>
            <a:chExt cx="2457793" cy="1026881"/>
          </a:xfrm>
        </p:grpSpPr>
        <p:pic>
          <p:nvPicPr>
            <p:cNvPr id="57" name="Picture 56" descr="Text&#10;&#10;Description automatically generated with low confidence">
              <a:extLst>
                <a:ext uri="{FF2B5EF4-FFF2-40B4-BE49-F238E27FC236}">
                  <a16:creationId xmlns:a16="http://schemas.microsoft.com/office/drawing/2014/main" id="{60985670-A4F9-4062-B8F3-EE1559266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574089" y="6173991"/>
              <a:ext cx="2457793" cy="4953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E9A2B5E-0143-45E5-9639-833E7A34E074}"/>
                </a:ext>
              </a:extLst>
            </p:cNvPr>
            <p:cNvCxnSpPr/>
            <p:nvPr/>
          </p:nvCxnSpPr>
          <p:spPr bwMode="auto">
            <a:xfrm flipH="1">
              <a:off x="6882567" y="5642479"/>
              <a:ext cx="1" cy="251609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429872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Diagram&#10;&#10;Description automatically generated">
            <a:extLst>
              <a:ext uri="{FF2B5EF4-FFF2-40B4-BE49-F238E27FC236}">
                <a16:creationId xmlns:a16="http://schemas.microsoft.com/office/drawing/2014/main" id="{59648329-6354-4A38-B0BB-4A5540C77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501" y="980728"/>
            <a:ext cx="6405260" cy="20221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A9BCD5-3A58-437B-BF03-5BF94FE73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Forever </a:t>
            </a:r>
            <a:r>
              <a:rPr lang="en-US" dirty="0" err="1"/>
              <a:t>PingPong</a:t>
            </a:r>
            <a:r>
              <a:rPr lang="en-US" dirty="0"/>
              <a:t> (5)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D787B-D7F9-4368-8362-114711774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MBSD for Reactive Systems</a:t>
            </a:r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322FE-2CD1-489F-83CA-5A0309234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Tutorial at FDL'21, Sept 8, 2021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C5570-AB6E-404B-9404-A90CDDA2F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B94EBE-4A2E-4B47-8DC6-2DB72A5774F7}" type="slidenum">
              <a:rPr lang="en-CA" smtClean="0"/>
              <a:pPr>
                <a:defRPr/>
              </a:pPr>
              <a:t>8</a:t>
            </a:fld>
            <a:endParaRPr lang="en-CA"/>
          </a:p>
        </p:txBody>
      </p:sp>
      <p:sp>
        <p:nvSpPr>
          <p:cNvPr id="7" name="AutoShape 2" descr="blob:null/1bbeaef4-8360-4d20-89a9-1044c706c1d2">
            <a:extLst>
              <a:ext uri="{FF2B5EF4-FFF2-40B4-BE49-F238E27FC236}">
                <a16:creationId xmlns:a16="http://schemas.microsoft.com/office/drawing/2014/main" id="{FC0E7C4D-AFB2-4BD8-8D1A-E216A65F9E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98351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blob:null/1bbeaef4-8360-4d20-89a9-1044c706c1d2">
            <a:extLst>
              <a:ext uri="{FF2B5EF4-FFF2-40B4-BE49-F238E27FC236}">
                <a16:creationId xmlns:a16="http://schemas.microsoft.com/office/drawing/2014/main" id="{308EA5C8-3F44-405F-9D74-B3840AC64C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13591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blob:null/1bbeaef4-8360-4d20-89a9-1044c706c1d2">
            <a:extLst>
              <a:ext uri="{FF2B5EF4-FFF2-40B4-BE49-F238E27FC236}">
                <a16:creationId xmlns:a16="http://schemas.microsoft.com/office/drawing/2014/main" id="{591D4CCD-26FF-462C-BDE0-E5DBCC4B9A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328831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6" name="Picture 35" descr="Diagram&#10;&#10;Description automatically generated">
            <a:extLst>
              <a:ext uri="{FF2B5EF4-FFF2-40B4-BE49-F238E27FC236}">
                <a16:creationId xmlns:a16="http://schemas.microsoft.com/office/drawing/2014/main" id="{ECCF365A-C001-4CDF-99E5-78FDFB3F89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0981" y="3673561"/>
            <a:ext cx="1409897" cy="2143424"/>
          </a:xfrm>
          <a:prstGeom prst="rect">
            <a:avLst/>
          </a:prstGeom>
        </p:spPr>
      </p:pic>
      <p:pic>
        <p:nvPicPr>
          <p:cNvPr id="39" name="Picture 38" descr="Diagram&#10;&#10;Description automatically generated">
            <a:extLst>
              <a:ext uri="{FF2B5EF4-FFF2-40B4-BE49-F238E27FC236}">
                <a16:creationId xmlns:a16="http://schemas.microsoft.com/office/drawing/2014/main" id="{A04BBE86-C61F-4C93-9CF3-DA6E505F2E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6851" y="3673561"/>
            <a:ext cx="1448002" cy="2143424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27ADABDF-C29A-4BE2-9979-E5C75AFE7D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2722" y="3465688"/>
            <a:ext cx="2305372" cy="1714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7" name="Picture 56" descr="Text&#10;&#10;Description automatically generated with low confidence">
            <a:extLst>
              <a:ext uri="{FF2B5EF4-FFF2-40B4-BE49-F238E27FC236}">
                <a16:creationId xmlns:a16="http://schemas.microsoft.com/office/drawing/2014/main" id="{60985670-A4F9-4062-B8F3-EE1559266C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74089" y="6245999"/>
            <a:ext cx="2457793" cy="4953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AE2B241C-14EE-4513-BD1C-9A8936BD9A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615" y="3157699"/>
            <a:ext cx="2457793" cy="4667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1" name="Picture 60" descr="Text&#10;&#10;Description automatically generated">
            <a:extLst>
              <a:ext uri="{FF2B5EF4-FFF2-40B4-BE49-F238E27FC236}">
                <a16:creationId xmlns:a16="http://schemas.microsoft.com/office/drawing/2014/main" id="{E6D3407C-CC3C-412B-BFF2-2CC214A5A8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035" y="6236473"/>
            <a:ext cx="2486372" cy="5048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 descr="Diagram&#10;&#10;Description automatically generated">
            <a:extLst>
              <a:ext uri="{FF2B5EF4-FFF2-40B4-BE49-F238E27FC236}">
                <a16:creationId xmlns:a16="http://schemas.microsoft.com/office/drawing/2014/main" id="{453B4008-230A-4DDA-BFB0-E035FECB819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5188" y="944330"/>
            <a:ext cx="7411228" cy="1977156"/>
          </a:xfrm>
          <a:prstGeom prst="rect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56EF9C0-D3C0-446B-BAA1-FEF816789C3D}"/>
              </a:ext>
            </a:extLst>
          </p:cNvPr>
          <p:cNvSpPr txBox="1"/>
          <p:nvPr/>
        </p:nvSpPr>
        <p:spPr>
          <a:xfrm>
            <a:off x="14905" y="2924944"/>
            <a:ext cx="1401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_ 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at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_ 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[true]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641C1C0-F22D-45C8-AD76-FBB89C37E033}"/>
              </a:ext>
            </a:extLst>
          </p:cNvPr>
          <p:cNvSpPr txBox="1"/>
          <p:nvPr/>
        </p:nvSpPr>
        <p:spPr>
          <a:xfrm>
            <a:off x="11070" y="6001095"/>
            <a:ext cx="1935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pong 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at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playP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[true]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4939567-C8DD-4894-875F-9CDEFF473A4A}"/>
              </a:ext>
            </a:extLst>
          </p:cNvPr>
          <p:cNvSpPr txBox="1"/>
          <p:nvPr/>
        </p:nvSpPr>
        <p:spPr>
          <a:xfrm>
            <a:off x="6476862" y="6001666"/>
            <a:ext cx="18668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ping 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at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playP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 and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[true]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E14FA4B-C7F3-498F-B7E5-49E2BBF88A99}"/>
              </a:ext>
            </a:extLst>
          </p:cNvPr>
          <p:cNvSpPr txBox="1"/>
          <p:nvPr/>
        </p:nvSpPr>
        <p:spPr>
          <a:xfrm>
            <a:off x="6692700" y="3185762"/>
            <a:ext cx="1401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_ 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at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_ 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[true]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E2BD64C7-CD67-47DB-9868-FE863F6781E0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877857" y="3767304"/>
            <a:ext cx="907567" cy="720080"/>
          </a:xfrm>
          <a:prstGeom prst="bentConnector3">
            <a:avLst>
              <a:gd name="adj1" fmla="val 99015"/>
            </a:avLst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B9241EE-2A6F-419F-8287-017006131F88}"/>
              </a:ext>
            </a:extLst>
          </p:cNvPr>
          <p:cNvCxnSpPr/>
          <p:nvPr/>
        </p:nvCxnSpPr>
        <p:spPr bwMode="auto">
          <a:xfrm>
            <a:off x="2123728" y="5661248"/>
            <a:ext cx="0" cy="50321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E99ACB74-1E32-43C7-8C30-78A50458E1A6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7308305" y="3645024"/>
            <a:ext cx="1072111" cy="847280"/>
          </a:xfrm>
          <a:prstGeom prst="bentConnector3">
            <a:avLst>
              <a:gd name="adj1" fmla="val 440"/>
            </a:avLst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6ACEE42-A848-4295-BDA4-1CD7E4564C31}"/>
              </a:ext>
            </a:extLst>
          </p:cNvPr>
          <p:cNvCxnSpPr/>
          <p:nvPr/>
        </p:nvCxnSpPr>
        <p:spPr bwMode="auto">
          <a:xfrm flipH="1">
            <a:off x="6954575" y="5642479"/>
            <a:ext cx="1" cy="35861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9159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B6B4B30-6AB7-4681-9864-786168295986}"/>
              </a:ext>
            </a:extLst>
          </p:cNvPr>
          <p:cNvGrpSpPr/>
          <p:nvPr/>
        </p:nvGrpSpPr>
        <p:grpSpPr>
          <a:xfrm>
            <a:off x="1630612" y="1180383"/>
            <a:ext cx="7122612" cy="1514686"/>
            <a:chOff x="1630612" y="1180383"/>
            <a:chExt cx="7122612" cy="1514686"/>
          </a:xfrm>
        </p:grpSpPr>
        <p:pic>
          <p:nvPicPr>
            <p:cNvPr id="18" name="Picture 17" descr="Diagram&#10;&#10;Description automatically generated">
              <a:extLst>
                <a:ext uri="{FF2B5EF4-FFF2-40B4-BE49-F238E27FC236}">
                  <a16:creationId xmlns:a16="http://schemas.microsoft.com/office/drawing/2014/main" id="{453B4008-230A-4DDA-BFB0-E035FECB81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0612" y="1180383"/>
              <a:ext cx="5677692" cy="1514686"/>
            </a:xfrm>
            <a:prstGeom prst="rect">
              <a:avLst/>
            </a:prstGeom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</p:pic>
        <p:pic>
          <p:nvPicPr>
            <p:cNvPr id="11" name="Picture 10" descr="Graphical user interface, text, application, chat or text message&#10;&#10;Description automatically generated">
              <a:extLst>
                <a:ext uri="{FF2B5EF4-FFF2-40B4-BE49-F238E27FC236}">
                  <a16:creationId xmlns:a16="http://schemas.microsoft.com/office/drawing/2014/main" id="{C070746D-9BC2-447E-8AC7-0E66E6851B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24328" y="1196752"/>
              <a:ext cx="1228896" cy="657317"/>
            </a:xfrm>
            <a:prstGeom prst="rect">
              <a:avLst/>
            </a:prstGeom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1A9BCD5-3A58-437B-BF03-5BF94FE73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027" y="341313"/>
            <a:ext cx="4312469" cy="514350"/>
          </a:xfrm>
        </p:spPr>
        <p:txBody>
          <a:bodyPr/>
          <a:lstStyle/>
          <a:p>
            <a:r>
              <a:rPr lang="en-US" dirty="0"/>
              <a:t>UML-RT: Key Constructs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322FE-2CD1-489F-83CA-5A0309234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Tutorial at FDL'21, Sept 8, 2021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C5570-AB6E-404B-9404-A90CDDA2F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B94EBE-4A2E-4B47-8DC6-2DB72A5774F7}" type="slidenum">
              <a:rPr lang="en-CA" smtClean="0"/>
              <a:pPr>
                <a:defRPr/>
              </a:pPr>
              <a:t>9</a:t>
            </a:fld>
            <a:endParaRPr lang="en-CA"/>
          </a:p>
        </p:txBody>
      </p:sp>
      <p:pic>
        <p:nvPicPr>
          <p:cNvPr id="15" name="Picture 1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317E1A6-1CF2-451D-ABF6-ADCAEA460D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015" y="116632"/>
            <a:ext cx="1103410" cy="959040"/>
          </a:xfrm>
          <a:prstGeom prst="rect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</p:pic>
      <p:pic>
        <p:nvPicPr>
          <p:cNvPr id="17" name="Picture 1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26275660-2CB9-43DF-A17B-D30833328B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904" y="1252119"/>
            <a:ext cx="1086243" cy="880737"/>
          </a:xfrm>
          <a:prstGeom prst="rect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</p:pic>
      <p:grpSp>
        <p:nvGrpSpPr>
          <p:cNvPr id="99" name="Group 98">
            <a:extLst>
              <a:ext uri="{FF2B5EF4-FFF2-40B4-BE49-F238E27FC236}">
                <a16:creationId xmlns:a16="http://schemas.microsoft.com/office/drawing/2014/main" id="{6DA73201-3AEF-480C-AB18-307521803D73}"/>
              </a:ext>
            </a:extLst>
          </p:cNvPr>
          <p:cNvGrpSpPr/>
          <p:nvPr/>
        </p:nvGrpSpPr>
        <p:grpSpPr>
          <a:xfrm>
            <a:off x="1331640" y="260648"/>
            <a:ext cx="7627561" cy="2808312"/>
            <a:chOff x="1331640" y="260648"/>
            <a:chExt cx="7627561" cy="280831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940CAE-8F53-43A6-9FC5-CCC2A1B4D03E}"/>
                </a:ext>
              </a:extLst>
            </p:cNvPr>
            <p:cNvSpPr txBox="1"/>
            <p:nvPr/>
          </p:nvSpPr>
          <p:spPr>
            <a:xfrm>
              <a:off x="3626739" y="1349132"/>
              <a:ext cx="10305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connector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0AD9ED8-1F7A-474C-A00D-E37EFFDAAE1B}"/>
                </a:ext>
              </a:extLst>
            </p:cNvPr>
            <p:cNvSpPr txBox="1"/>
            <p:nvPr/>
          </p:nvSpPr>
          <p:spPr>
            <a:xfrm>
              <a:off x="1534847" y="548680"/>
              <a:ext cx="8102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capsule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5D7275F-ED5A-4577-99C2-4BA010714391}"/>
                </a:ext>
              </a:extLst>
            </p:cNvPr>
            <p:cNvSpPr txBox="1"/>
            <p:nvPr/>
          </p:nvSpPr>
          <p:spPr>
            <a:xfrm>
              <a:off x="2432951" y="570166"/>
              <a:ext cx="20670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part (capsule instance)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EDAA92B-37F6-4062-AD2C-A433129AA9F3}"/>
                </a:ext>
              </a:extLst>
            </p:cNvPr>
            <p:cNvSpPr txBox="1"/>
            <p:nvPr/>
          </p:nvSpPr>
          <p:spPr>
            <a:xfrm>
              <a:off x="5398016" y="2730406"/>
              <a:ext cx="5421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port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3A52EB9-092B-4401-B6D7-F1EA39F20D15}"/>
                </a:ext>
              </a:extLst>
            </p:cNvPr>
            <p:cNvSpPr txBox="1"/>
            <p:nvPr/>
          </p:nvSpPr>
          <p:spPr>
            <a:xfrm>
              <a:off x="6373557" y="2730406"/>
              <a:ext cx="25856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composite structure diagram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97A59F7-C33D-4BF9-A0C1-B348EFF92482}"/>
                </a:ext>
              </a:extLst>
            </p:cNvPr>
            <p:cNvCxnSpPr/>
            <p:nvPr/>
          </p:nvCxnSpPr>
          <p:spPr bwMode="auto">
            <a:xfrm flipH="1" flipV="1">
              <a:off x="1331640" y="260648"/>
              <a:ext cx="275238" cy="285961"/>
            </a:xfrm>
            <a:prstGeom prst="line">
              <a:avLst/>
            </a:prstGeom>
            <a:noFill/>
            <a:ln w="9525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96AEE64-8C09-4D04-9609-41E69E747821}"/>
                </a:ext>
              </a:extLst>
            </p:cNvPr>
            <p:cNvCxnSpPr/>
            <p:nvPr/>
          </p:nvCxnSpPr>
          <p:spPr bwMode="auto">
            <a:xfrm flipH="1">
              <a:off x="1347838" y="908720"/>
              <a:ext cx="271834" cy="236248"/>
            </a:xfrm>
            <a:prstGeom prst="line">
              <a:avLst/>
            </a:prstGeom>
            <a:noFill/>
            <a:ln w="9525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FBC5395-407D-435A-BFAC-3866A7B95A2F}"/>
                </a:ext>
              </a:extLst>
            </p:cNvPr>
            <p:cNvCxnSpPr/>
            <p:nvPr/>
          </p:nvCxnSpPr>
          <p:spPr bwMode="auto">
            <a:xfrm>
              <a:off x="1923902" y="888496"/>
              <a:ext cx="271834" cy="236248"/>
            </a:xfrm>
            <a:prstGeom prst="line">
              <a:avLst/>
            </a:prstGeom>
            <a:noFill/>
            <a:ln w="9525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99035E9-8E0D-4AB8-B4E8-69444050310E}"/>
                </a:ext>
              </a:extLst>
            </p:cNvPr>
            <p:cNvCxnSpPr/>
            <p:nvPr/>
          </p:nvCxnSpPr>
          <p:spPr bwMode="auto">
            <a:xfrm>
              <a:off x="3940126" y="888496"/>
              <a:ext cx="1207938" cy="812312"/>
            </a:xfrm>
            <a:prstGeom prst="line">
              <a:avLst/>
            </a:prstGeom>
            <a:noFill/>
            <a:ln w="9525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8CB57D4-C04B-43CA-A5C4-55A8B481A262}"/>
                </a:ext>
              </a:extLst>
            </p:cNvPr>
            <p:cNvCxnSpPr/>
            <p:nvPr/>
          </p:nvCxnSpPr>
          <p:spPr bwMode="auto">
            <a:xfrm flipH="1">
              <a:off x="2612606" y="913675"/>
              <a:ext cx="1207938" cy="812312"/>
            </a:xfrm>
            <a:prstGeom prst="line">
              <a:avLst/>
            </a:prstGeom>
            <a:noFill/>
            <a:ln w="9525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7DA60A2-8EA8-4FF0-BD96-61E177C84DA9}"/>
                </a:ext>
              </a:extLst>
            </p:cNvPr>
            <p:cNvCxnSpPr/>
            <p:nvPr/>
          </p:nvCxnSpPr>
          <p:spPr bwMode="auto">
            <a:xfrm>
              <a:off x="3940126" y="2186164"/>
              <a:ext cx="1597175" cy="594764"/>
            </a:xfrm>
            <a:prstGeom prst="line">
              <a:avLst/>
            </a:prstGeom>
            <a:noFill/>
            <a:ln w="9525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3189451-37C0-463C-9B6F-D7C5511A4315}"/>
                </a:ext>
              </a:extLst>
            </p:cNvPr>
            <p:cNvCxnSpPr/>
            <p:nvPr/>
          </p:nvCxnSpPr>
          <p:spPr bwMode="auto">
            <a:xfrm>
              <a:off x="4876800" y="2210126"/>
              <a:ext cx="847328" cy="570802"/>
            </a:xfrm>
            <a:prstGeom prst="line">
              <a:avLst/>
            </a:prstGeom>
            <a:noFill/>
            <a:ln w="9525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9234D82-12F2-4087-A6F7-FA3BFFE8A9D9}"/>
                </a:ext>
              </a:extLst>
            </p:cNvPr>
            <p:cNvCxnSpPr/>
            <p:nvPr/>
          </p:nvCxnSpPr>
          <p:spPr bwMode="auto">
            <a:xfrm flipH="1">
              <a:off x="5796136" y="2446304"/>
              <a:ext cx="680726" cy="334624"/>
            </a:xfrm>
            <a:prstGeom prst="line">
              <a:avLst/>
            </a:prstGeom>
            <a:noFill/>
            <a:ln w="9525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CE2F884-1D07-41CF-AB2B-8426DE8C77A1}"/>
                </a:ext>
              </a:extLst>
            </p:cNvPr>
            <p:cNvCxnSpPr>
              <a:stCxn id="3" idx="2"/>
            </p:cNvCxnSpPr>
            <p:nvPr/>
          </p:nvCxnSpPr>
          <p:spPr bwMode="auto">
            <a:xfrm>
              <a:off x="4142009" y="1687686"/>
              <a:ext cx="217131" cy="356631"/>
            </a:xfrm>
            <a:prstGeom prst="line">
              <a:avLst/>
            </a:prstGeom>
            <a:noFill/>
            <a:ln w="9525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42D5157-9F41-47E1-984F-D000F19C6442}"/>
                </a:ext>
              </a:extLst>
            </p:cNvPr>
            <p:cNvCxnSpPr/>
            <p:nvPr/>
          </p:nvCxnSpPr>
          <p:spPr bwMode="auto">
            <a:xfrm>
              <a:off x="7427886" y="2345195"/>
              <a:ext cx="312466" cy="435733"/>
            </a:xfrm>
            <a:prstGeom prst="line">
              <a:avLst/>
            </a:prstGeom>
            <a:noFill/>
            <a:ln w="9525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5E732FF8-8480-428A-8256-A0096C8C3BFC}"/>
              </a:ext>
            </a:extLst>
          </p:cNvPr>
          <p:cNvGrpSpPr/>
          <p:nvPr/>
        </p:nvGrpSpPr>
        <p:grpSpPr>
          <a:xfrm>
            <a:off x="11070" y="2899416"/>
            <a:ext cx="9057024" cy="3862439"/>
            <a:chOff x="11070" y="2899416"/>
            <a:chExt cx="9057024" cy="3862439"/>
          </a:xfrm>
        </p:grpSpPr>
        <p:pic>
          <p:nvPicPr>
            <p:cNvPr id="36" name="Picture 35" descr="Diagram&#10;&#10;Description automatically generated">
              <a:extLst>
                <a:ext uri="{FF2B5EF4-FFF2-40B4-BE49-F238E27FC236}">
                  <a16:creationId xmlns:a16="http://schemas.microsoft.com/office/drawing/2014/main" id="{ECCF365A-C001-4CDF-99E5-78FDFB3F890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80981" y="3673561"/>
              <a:ext cx="1409897" cy="2143424"/>
            </a:xfrm>
            <a:prstGeom prst="rect">
              <a:avLst/>
            </a:prstGeom>
          </p:spPr>
        </p:pic>
        <p:pic>
          <p:nvPicPr>
            <p:cNvPr id="39" name="Picture 38" descr="Diagram&#10;&#10;Description automatically generated">
              <a:extLst>
                <a:ext uri="{FF2B5EF4-FFF2-40B4-BE49-F238E27FC236}">
                  <a16:creationId xmlns:a16="http://schemas.microsoft.com/office/drawing/2014/main" id="{A04BBE86-C61F-4C93-9CF3-DA6E505F2EA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86851" y="3673561"/>
              <a:ext cx="1448002" cy="2143424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27ADABDF-C29A-4BE2-9979-E5C75AFE7D1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762722" y="3465688"/>
              <a:ext cx="2305372" cy="17147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7" name="Picture 56" descr="Text&#10;&#10;Description automatically generated with low confidence">
              <a:extLst>
                <a:ext uri="{FF2B5EF4-FFF2-40B4-BE49-F238E27FC236}">
                  <a16:creationId xmlns:a16="http://schemas.microsoft.com/office/drawing/2014/main" id="{60985670-A4F9-4062-B8F3-EE1559266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574089" y="6234395"/>
              <a:ext cx="2457793" cy="4953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AE2B241C-14EE-4513-BD1C-9A8936BD9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2615" y="3157699"/>
              <a:ext cx="2457793" cy="4667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1" name="Picture 60" descr="Text&#10;&#10;Description automatically generated">
              <a:extLst>
                <a:ext uri="{FF2B5EF4-FFF2-40B4-BE49-F238E27FC236}">
                  <a16:creationId xmlns:a16="http://schemas.microsoft.com/office/drawing/2014/main" id="{E6D3407C-CC3C-412B-BFF2-2CC214A5A8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01035" y="6236473"/>
              <a:ext cx="2486372" cy="5048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949F5E-D059-4066-8C57-A24CB5D45DDE}"/>
                </a:ext>
              </a:extLst>
            </p:cNvPr>
            <p:cNvSpPr txBox="1"/>
            <p:nvPr/>
          </p:nvSpPr>
          <p:spPr>
            <a:xfrm>
              <a:off x="14905" y="2899416"/>
              <a:ext cx="14015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on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_ </a:t>
              </a:r>
              <a:r>
                <a:rPr lang="en-US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at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_ </a:t>
              </a:r>
              <a:r>
                <a:rPr lang="en-US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and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[true]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B1170FE-DC34-4999-A1B0-C43B3DD653E0}"/>
                </a:ext>
              </a:extLst>
            </p:cNvPr>
            <p:cNvSpPr txBox="1"/>
            <p:nvPr/>
          </p:nvSpPr>
          <p:spPr>
            <a:xfrm>
              <a:off x="11070" y="5990062"/>
              <a:ext cx="19356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on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pong </a:t>
              </a:r>
              <a:r>
                <a:rPr lang="en-US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at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 </a:t>
              </a:r>
              <a:r>
                <a:rPr lang="en-US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playP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and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[true]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7EF9E4E-7774-40C9-847E-8F4F31E6791B}"/>
                </a:ext>
              </a:extLst>
            </p:cNvPr>
            <p:cNvSpPr txBox="1"/>
            <p:nvPr/>
          </p:nvSpPr>
          <p:spPr>
            <a:xfrm>
              <a:off x="6476862" y="5990062"/>
              <a:ext cx="18668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on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ping </a:t>
              </a:r>
              <a:r>
                <a:rPr lang="en-US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at </a:t>
              </a:r>
              <a:r>
                <a:rPr lang="en-US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playP</a:t>
              </a:r>
              <a:r>
                <a:rPr lang="en-US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 and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[true]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BEC21F-903C-4FB6-BA35-3909534CEB12}"/>
                </a:ext>
              </a:extLst>
            </p:cNvPr>
            <p:cNvSpPr txBox="1"/>
            <p:nvPr/>
          </p:nvSpPr>
          <p:spPr>
            <a:xfrm>
              <a:off x="6667620" y="3187864"/>
              <a:ext cx="14015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on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_ </a:t>
              </a:r>
              <a:r>
                <a:rPr lang="en-US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at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_ </a:t>
              </a:r>
              <a:r>
                <a:rPr lang="en-US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and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[true]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347EEA3-F9DE-466F-984C-02C1CC861BA8}"/>
                </a:ext>
              </a:extLst>
            </p:cNvPr>
            <p:cNvSpPr txBox="1"/>
            <p:nvPr/>
          </p:nvSpPr>
          <p:spPr>
            <a:xfrm>
              <a:off x="32361" y="5120376"/>
              <a:ext cx="7394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trigger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A0EFF6E-FD6A-4BA9-96DB-3C9ED7A22ECD}"/>
                </a:ext>
              </a:extLst>
            </p:cNvPr>
            <p:cNvSpPr txBox="1"/>
            <p:nvPr/>
          </p:nvSpPr>
          <p:spPr>
            <a:xfrm>
              <a:off x="694755" y="5452884"/>
              <a:ext cx="5421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port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2B21B3B-9107-4029-B0D9-03C50F61A3DB}"/>
                </a:ext>
              </a:extLst>
            </p:cNvPr>
            <p:cNvSpPr txBox="1"/>
            <p:nvPr/>
          </p:nvSpPr>
          <p:spPr>
            <a:xfrm>
              <a:off x="1309147" y="5629896"/>
              <a:ext cx="6627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guard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CCB3334-9F9F-4CFD-BFA4-363DDE19BB1F}"/>
                </a:ext>
              </a:extLst>
            </p:cNvPr>
            <p:cNvSpPr txBox="1"/>
            <p:nvPr/>
          </p:nvSpPr>
          <p:spPr>
            <a:xfrm>
              <a:off x="2869327" y="6127835"/>
              <a:ext cx="2667974" cy="6340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action (action code, effect) </a:t>
              </a:r>
            </a:p>
            <a:p>
              <a:pPr algn="l"/>
              <a:r>
                <a:rPr lang="en-US" sz="1600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 action language (here: C++)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B3E9338-3693-4A1E-BA61-F33E5E727E88}"/>
                </a:ext>
              </a:extLst>
            </p:cNvPr>
            <p:cNvCxnSpPr/>
            <p:nvPr/>
          </p:nvCxnSpPr>
          <p:spPr bwMode="auto">
            <a:xfrm>
              <a:off x="2123728" y="5661248"/>
              <a:ext cx="0" cy="503217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0C81204-7052-40AB-84C9-41243937F961}"/>
                </a:ext>
              </a:extLst>
            </p:cNvPr>
            <p:cNvCxnSpPr/>
            <p:nvPr/>
          </p:nvCxnSpPr>
          <p:spPr bwMode="auto">
            <a:xfrm flipH="1">
              <a:off x="6882567" y="5642479"/>
              <a:ext cx="1" cy="306801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C36D03AF-5125-4254-8CB2-1BE351796D16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H="1">
              <a:off x="949865" y="3839312"/>
              <a:ext cx="907567" cy="576064"/>
            </a:xfrm>
            <a:prstGeom prst="bentConnector3">
              <a:avLst>
                <a:gd name="adj1" fmla="val 100377"/>
              </a:avLst>
            </a:prstGeom>
            <a:ln w="9525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1" name="Connector: Elbow 40">
              <a:extLst>
                <a:ext uri="{FF2B5EF4-FFF2-40B4-BE49-F238E27FC236}">
                  <a16:creationId xmlns:a16="http://schemas.microsoft.com/office/drawing/2014/main" id="{74C37694-C834-4F8A-9D79-0DD0FC292B2C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7308305" y="3733848"/>
              <a:ext cx="1072111" cy="847280"/>
            </a:xfrm>
            <a:prstGeom prst="bentConnector3">
              <a:avLst>
                <a:gd name="adj1" fmla="val 440"/>
              </a:avLst>
            </a:prstGeom>
            <a:ln w="9525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B776B14-275A-471B-BA47-BEBFB3A771B8}"/>
                </a:ext>
              </a:extLst>
            </p:cNvPr>
            <p:cNvSpPr txBox="1"/>
            <p:nvPr/>
          </p:nvSpPr>
          <p:spPr>
            <a:xfrm>
              <a:off x="3069088" y="5303925"/>
              <a:ext cx="15029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transition name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F96C4A2-A59E-4697-841D-DE756BFFDDAE}"/>
                </a:ext>
              </a:extLst>
            </p:cNvPr>
            <p:cNvCxnSpPr>
              <a:stCxn id="31" idx="2"/>
            </p:cNvCxnSpPr>
            <p:nvPr/>
          </p:nvCxnSpPr>
          <p:spPr bwMode="auto">
            <a:xfrm>
              <a:off x="402110" y="5458930"/>
              <a:ext cx="0" cy="531132"/>
            </a:xfrm>
            <a:prstGeom prst="line">
              <a:avLst/>
            </a:prstGeom>
            <a:noFill/>
            <a:ln w="9525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96ECB48-3EBA-4983-80A7-1B48402EB1FF}"/>
                </a:ext>
              </a:extLst>
            </p:cNvPr>
            <p:cNvCxnSpPr>
              <a:stCxn id="32" idx="2"/>
              <a:endCxn id="24" idx="0"/>
            </p:cNvCxnSpPr>
            <p:nvPr/>
          </p:nvCxnSpPr>
          <p:spPr bwMode="auto">
            <a:xfrm>
              <a:off x="965823" y="5791438"/>
              <a:ext cx="13076" cy="198624"/>
            </a:xfrm>
            <a:prstGeom prst="line">
              <a:avLst/>
            </a:prstGeom>
            <a:noFill/>
            <a:ln w="9525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9C6324B-FA00-4953-9D07-BCE3A01A7F63}"/>
                </a:ext>
              </a:extLst>
            </p:cNvPr>
            <p:cNvCxnSpPr/>
            <p:nvPr/>
          </p:nvCxnSpPr>
          <p:spPr bwMode="auto">
            <a:xfrm flipH="1">
              <a:off x="1630612" y="5949280"/>
              <a:ext cx="9908" cy="94241"/>
            </a:xfrm>
            <a:prstGeom prst="line">
              <a:avLst/>
            </a:prstGeom>
            <a:noFill/>
            <a:ln w="9525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EB311816-F738-4EE8-A618-A9C7A921E8B2}"/>
                </a:ext>
              </a:extLst>
            </p:cNvPr>
            <p:cNvCxnSpPr>
              <a:stCxn id="42" idx="1"/>
            </p:cNvCxnSpPr>
            <p:nvPr/>
          </p:nvCxnSpPr>
          <p:spPr bwMode="auto">
            <a:xfrm flipH="1">
              <a:off x="2771302" y="5473202"/>
              <a:ext cx="297786" cy="0"/>
            </a:xfrm>
            <a:prstGeom prst="line">
              <a:avLst/>
            </a:prstGeom>
            <a:noFill/>
            <a:ln w="9525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1DE84BE9-B845-4683-A0A4-69F3D1BDDBAE}"/>
                </a:ext>
              </a:extLst>
            </p:cNvPr>
            <p:cNvCxnSpPr/>
            <p:nvPr/>
          </p:nvCxnSpPr>
          <p:spPr bwMode="auto">
            <a:xfrm flipH="1">
              <a:off x="2627784" y="6453336"/>
              <a:ext cx="297786" cy="0"/>
            </a:xfrm>
            <a:prstGeom prst="line">
              <a:avLst/>
            </a:prstGeom>
            <a:noFill/>
            <a:ln w="9525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0314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ug2004">
  <a:themeElements>
    <a:clrScheme name="Custom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62699"/>
      </a:hlink>
      <a:folHlink>
        <a:srgbClr val="3333CC"/>
      </a:folHlink>
    </a:clrScheme>
    <a:fontScheme name="aug200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lg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99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lg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99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dirty="0" err="1" smtClean="0"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>
    <a:extraClrScheme>
      <a:clrScheme name="aug200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g2004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g2004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g2004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g2004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g2004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g2004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Settings\Juergen\Application Data\Microsoft\Templates\aug2004.pot</Template>
  <TotalTime>95046</TotalTime>
  <Words>3338</Words>
  <Application>Microsoft Office PowerPoint</Application>
  <PresentationFormat>On-screen Show (4:3)</PresentationFormat>
  <Paragraphs>551</Paragraphs>
  <Slides>41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Wingdings</vt:lpstr>
      <vt:lpstr>Times New Roman</vt:lpstr>
      <vt:lpstr>Courier New</vt:lpstr>
      <vt:lpstr>Calibri</vt:lpstr>
      <vt:lpstr>Marlett</vt:lpstr>
      <vt:lpstr>Symbol</vt:lpstr>
      <vt:lpstr>aug2004</vt:lpstr>
      <vt:lpstr>Tutorial: Model-based Software Development for Sequential, Concurrent, Distributed, and Containerized Reactive Systems  </vt:lpstr>
      <vt:lpstr>Goal of Tutorial</vt:lpstr>
      <vt:lpstr>Resources</vt:lpstr>
      <vt:lpstr>Example 1: Forever PingPong (1)</vt:lpstr>
      <vt:lpstr>Example 1: Forever PingPong (2)</vt:lpstr>
      <vt:lpstr>Example 1: Forever PingPong (3)</vt:lpstr>
      <vt:lpstr>Example 1: Forever PingPong (4)</vt:lpstr>
      <vt:lpstr>Example 1: Forever PingPong (5)</vt:lpstr>
      <vt:lpstr>UML-RT: Key Constructs</vt:lpstr>
      <vt:lpstr>UML-RT: Tools</vt:lpstr>
      <vt:lpstr>RSARTE Demo: Forever PingPong</vt:lpstr>
      <vt:lpstr>UML-RT: Key Takeaways 1</vt:lpstr>
      <vt:lpstr>UML-RT: Key Takeaways 2</vt:lpstr>
      <vt:lpstr>Example 2:  3xPingPong (1) </vt:lpstr>
      <vt:lpstr>Example 2: 3xPingPong (2)</vt:lpstr>
      <vt:lpstr>RSARTE Demo: 3xPingPong</vt:lpstr>
      <vt:lpstr>UML-RT: Key Takeaways 3</vt:lpstr>
      <vt:lpstr>Example 3: 3xPingPong + Choice (1)</vt:lpstr>
      <vt:lpstr>Example 3: 3xPingPong + Choice (3)</vt:lpstr>
      <vt:lpstr>UML-RT:                  Key Takeaways 4</vt:lpstr>
      <vt:lpstr>Execution Semantics 1</vt:lpstr>
      <vt:lpstr>Execution Semantics 2</vt:lpstr>
      <vt:lpstr>Demo: Execution Semantics</vt:lpstr>
      <vt:lpstr>Execution Semantics 3</vt:lpstr>
      <vt:lpstr>UML-RT: Key Takeaways 5</vt:lpstr>
      <vt:lpstr>Example: Multi-Threaded Execution</vt:lpstr>
      <vt:lpstr>Example: Multi-threaded Execution</vt:lpstr>
      <vt:lpstr>Example 4: 3xPingPong + Dynamic Instantiation</vt:lpstr>
      <vt:lpstr>UML-RT: Key Takeaways 6</vt:lpstr>
      <vt:lpstr>Automatic Distribution &amp; Deployment: Motivation</vt:lpstr>
      <vt:lpstr>Automatic Distribution &amp; Deployment: Goals</vt:lpstr>
      <vt:lpstr>Automatic Distribution &amp; Deployment: KubeRT</vt:lpstr>
      <vt:lpstr>Automatic distribution &amp; Deployment – Example </vt:lpstr>
      <vt:lpstr>Automatic distribution &amp; Deployment – Example cont’d </vt:lpstr>
      <vt:lpstr>Automatic distribution &amp; Deployment – Example cont’d </vt:lpstr>
      <vt:lpstr>Automatic distribution &amp; Deployment – Example cont’d </vt:lpstr>
      <vt:lpstr>Automatic distribution &amp; Deployment – KubeRT’s features</vt:lpstr>
      <vt:lpstr>Automatic distribution &amp; Deployment – Future work</vt:lpstr>
      <vt:lpstr>Conclusion</vt:lpstr>
      <vt:lpstr>Resources</vt:lpstr>
      <vt:lpstr>The End</vt:lpstr>
    </vt:vector>
  </TitlesOfParts>
  <Company>Queen's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CISC835_F04: intro</dc:title>
  <dc:creator>Juergen Dingel</dc:creator>
  <cp:lastModifiedBy>Juergen Dingel</cp:lastModifiedBy>
  <cp:revision>2043</cp:revision>
  <cp:lastPrinted>2021-09-08T00:50:23Z</cp:lastPrinted>
  <dcterms:created xsi:type="dcterms:W3CDTF">2004-08-16T16:41:45Z</dcterms:created>
  <dcterms:modified xsi:type="dcterms:W3CDTF">2021-09-08T00:55:44Z</dcterms:modified>
</cp:coreProperties>
</file>