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2"/>
    <p:sldId id="308" r:id="rId3"/>
    <p:sldId id="263" r:id="rId4"/>
    <p:sldId id="268" r:id="rId5"/>
    <p:sldId id="309" r:id="rId6"/>
    <p:sldId id="270" r:id="rId7"/>
    <p:sldId id="310" r:id="rId8"/>
    <p:sldId id="311" r:id="rId9"/>
    <p:sldId id="265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5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220"/>
    <a:srgbClr val="0E2D4F"/>
    <a:srgbClr val="FF99FF"/>
    <a:srgbClr val="FFCA61"/>
    <a:srgbClr val="FF6424"/>
    <a:srgbClr val="E4EDF8"/>
    <a:srgbClr val="0D2D4F"/>
    <a:srgbClr val="2E76A2"/>
    <a:srgbClr val="C2AC97"/>
    <a:srgbClr val="D3D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5238" autoAdjust="0"/>
  </p:normalViewPr>
  <p:slideViewPr>
    <p:cSldViewPr snapToGrid="0" snapToObjects="1">
      <p:cViewPr varScale="1">
        <p:scale>
          <a:sx n="86" d="100"/>
          <a:sy n="86" d="100"/>
        </p:scale>
        <p:origin x="763" y="62"/>
      </p:cViewPr>
      <p:guideLst>
        <p:guide orient="horz" pos="845"/>
        <p:guide pos="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1" d="100"/>
          <a:sy n="51" d="100"/>
        </p:scale>
        <p:origin x="262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D35ED-38AA-FA43-898F-4E40DB415E67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A7B1-F135-2044-9502-67C00238D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15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7AAF-64E0-724D-BBC7-8B81EA68CAF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DF9D-5F12-094F-87AE-4BC4AF6C8C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Type B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이미지_Reduced_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" r="17338" b="45679"/>
          <a:stretch/>
        </p:blipFill>
        <p:spPr>
          <a:xfrm>
            <a:off x="1" y="2291054"/>
            <a:ext cx="9906000" cy="45669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3"/>
          <a:stretch/>
        </p:blipFill>
        <p:spPr>
          <a:xfrm>
            <a:off x="-600" y="0"/>
            <a:ext cx="9907200" cy="475366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39734" y="1391919"/>
            <a:ext cx="8424000" cy="56832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r>
              <a:rPr lang="ko-KR" altLang="en-US" dirty="0"/>
              <a:t>제목을 입력하십시오</a:t>
            </a:r>
            <a:r>
              <a:rPr lang="en-US" altLang="ko-KR" dirty="0"/>
              <a:t> (30~40pt)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9735" y="2291054"/>
            <a:ext cx="4629150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KoPub돋움체_Pro Medium"/>
                <a:ea typeface="KoPub돋움체_Pro Medium"/>
                <a:cs typeface="KoPub돋움체_Pro Medium"/>
              </a:defRPr>
            </a:lvl1pPr>
          </a:lstStyle>
          <a:p>
            <a:pPr lvl="0"/>
            <a:r>
              <a:rPr lang="en-US" dirty="0"/>
              <a:t>DD/MM/YYYY (13~18pt)</a:t>
            </a:r>
          </a:p>
        </p:txBody>
      </p:sp>
      <p:sp>
        <p:nvSpPr>
          <p:cNvPr id="15" name="Text Placeholder 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9734" y="2005633"/>
            <a:ext cx="4629150" cy="3651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rgbClr val="F58220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ko-KR" altLang="en-US" dirty="0"/>
              <a:t>소속 </a:t>
            </a:r>
            <a:r>
              <a:rPr lang="en-US" altLang="ko-KR" dirty="0"/>
              <a:t>/</a:t>
            </a:r>
            <a:r>
              <a:rPr lang="ko-KR" altLang="en-US" dirty="0"/>
              <a:t> 이름</a:t>
            </a:r>
            <a:r>
              <a:rPr lang="en-US" altLang="ko-KR" dirty="0"/>
              <a:t> (15~20pt)</a:t>
            </a:r>
            <a:endParaRPr lang="en-US" dirty="0"/>
          </a:p>
        </p:txBody>
      </p:sp>
      <p:pic>
        <p:nvPicPr>
          <p:cNvPr id="1026" name="Picture 2" descr="D:\★바탕화면\미래에셋대우-0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32" y="5589240"/>
            <a:ext cx="2541588" cy="12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1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Type A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목차 Type A-3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837" y="884596"/>
            <a:ext cx="8424000" cy="56832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400">
                <a:solidFill>
                  <a:srgbClr val="F58220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r>
              <a:rPr lang="ko-KR" altLang="en-US" dirty="0"/>
              <a:t>목차</a:t>
            </a:r>
            <a:r>
              <a:rPr lang="en-US" altLang="ko-KR" dirty="0"/>
              <a:t> (30~40pt)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6425" y="1741633"/>
            <a:ext cx="8415338" cy="2620963"/>
          </a:xfrm>
          <a:prstGeom prst="rect">
            <a:avLst/>
          </a:prstGeom>
        </p:spPr>
        <p:txBody>
          <a:bodyPr>
            <a:normAutofit/>
          </a:bodyPr>
          <a:lstStyle>
            <a:lvl1pPr marL="252000" marR="0" indent="-252000" algn="l" defTabSz="4572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 sz="1600" b="0" i="0">
                <a:solidFill>
                  <a:schemeClr val="bg1"/>
                </a:solidFill>
                <a:latin typeface="KoPub돋움체_Pro Medium"/>
                <a:ea typeface="KoPub돋움체_Pro Medium"/>
                <a:cs typeface="KoPub돋움체_Pro Medium"/>
              </a:defRPr>
            </a:lvl1pPr>
            <a:lvl2pPr marL="355600" indent="136525">
              <a:buFont typeface="+mj-lt"/>
              <a:buAutoNum type="arabicPeriod"/>
              <a:defRPr sz="1200">
                <a:solidFill>
                  <a:schemeClr val="bg1"/>
                </a:solidFill>
                <a:latin typeface="KoPub돋움체_Pro Medium"/>
                <a:ea typeface="KoPub돋움체_Pro Medium"/>
                <a:cs typeface="KoPub돋움체_Pro Medium"/>
              </a:defRPr>
            </a:lvl2pPr>
            <a:lvl3pPr>
              <a:defRPr sz="1200">
                <a:solidFill>
                  <a:srgbClr val="0D2D4F"/>
                </a:solidFill>
                <a:latin typeface="KoPub돋움체_Pro Medium"/>
                <a:ea typeface="KoPub돋움체_Pro Medium"/>
                <a:cs typeface="KoPub돋움체_Pro Medium"/>
              </a:defRPr>
            </a:lvl3pPr>
            <a:lvl4pPr>
              <a:defRPr sz="1000">
                <a:latin typeface="KoPub돋움체_Pro Medium"/>
                <a:ea typeface="KoPub돋움체_Pro Medium"/>
                <a:cs typeface="KoPub돋움체_Pro Medium"/>
              </a:defRPr>
            </a:lvl4pPr>
          </a:lstStyle>
          <a:p>
            <a:pPr marL="252000" indent="-252000">
              <a:buFontTx/>
              <a:buAutoNum type="romanUcPeriod"/>
            </a:pPr>
            <a:r>
              <a:rPr lang="ko-KR" altLang="en-US" dirty="0"/>
              <a:t>목차를 입력하십시오</a:t>
            </a:r>
            <a:r>
              <a:rPr lang="en-US" altLang="ko-KR" dirty="0"/>
              <a:t> (15~20pt)</a:t>
            </a:r>
          </a:p>
          <a:p>
            <a:pPr marL="742950" lvl="1" indent="-252000">
              <a:buFontTx/>
              <a:buAutoNum type="romanUcPeriod"/>
            </a:pPr>
            <a:r>
              <a:rPr lang="ko-KR" altLang="en-US" dirty="0"/>
              <a:t>목차를 입력하십시오 </a:t>
            </a:r>
            <a:r>
              <a:rPr lang="en-US" altLang="ko-KR" dirty="0"/>
              <a:t>(8~15pt)</a:t>
            </a:r>
          </a:p>
          <a:p>
            <a:pPr marL="742950" lvl="1" indent="-252000">
              <a:buFontTx/>
              <a:buAutoNum type="romanUcPeriod"/>
            </a:pPr>
            <a:r>
              <a:rPr lang="ko-KR" altLang="en-US" dirty="0"/>
              <a:t>목차를 입력하십시오</a:t>
            </a:r>
            <a:r>
              <a:rPr lang="en-US" altLang="ko-KR" dirty="0"/>
              <a:t> (8~15pt)</a:t>
            </a:r>
          </a:p>
        </p:txBody>
      </p:sp>
    </p:spTree>
    <p:extLst>
      <p:ext uri="{BB962C8B-B14F-4D97-AF65-F5344CB8AC3E}">
        <p14:creationId xmlns:p14="http://schemas.microsoft.com/office/powerpoint/2010/main" val="98003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Type C_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" y="6327584"/>
            <a:ext cx="9907200" cy="530416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781801" y="6452375"/>
            <a:ext cx="2686820" cy="27432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rgbClr val="48535B"/>
                </a:solidFill>
                <a:latin typeface="Noto Sans"/>
                <a:ea typeface="KoPub돋움체_Pro Medium"/>
                <a:cs typeface="Noto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 err="1">
                <a:solidFill>
                  <a:srgbClr val="FFFFFF"/>
                </a:solidFill>
              </a:rPr>
              <a:t>Mirae</a:t>
            </a:r>
            <a:r>
              <a:rPr lang="en-US" sz="800" b="1" dirty="0">
                <a:solidFill>
                  <a:srgbClr val="FFFFFF"/>
                </a:solidFill>
              </a:rPr>
              <a:t> Asset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972" y="6452375"/>
            <a:ext cx="3335777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Noto Sans"/>
                <a:ea typeface="KoPub돋움체_Pro Medium"/>
                <a:cs typeface="Noto Sans"/>
              </a:defRPr>
            </a:lvl1pPr>
          </a:lstStyle>
          <a:p>
            <a:fld id="{90B3B8E5-4A2D-3F4F-B0AF-D6CF31C7383F}" type="slidenum">
              <a:rPr lang="en-US" smtClean="0"/>
              <a:pPr/>
              <a:t>‹#›</a:t>
            </a:fld>
            <a:r>
              <a:rPr lang="en-US" dirty="0"/>
              <a:t> | Embracing </a:t>
            </a:r>
            <a:r>
              <a:rPr lang="ko-KR" altLang="en-US" dirty="0"/>
              <a:t>미래에셋대우</a:t>
            </a:r>
            <a:r>
              <a:rPr lang="en-US" dirty="0"/>
              <a:t> | 11.2016 – 03.2017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11749" y="417788"/>
            <a:ext cx="8915400" cy="40943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200">
                <a:solidFill>
                  <a:srgbClr val="0D2D4F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r>
              <a:rPr lang="ko-KR" altLang="en-US" dirty="0"/>
              <a:t>텍스트를 입력하십시오</a:t>
            </a:r>
            <a:r>
              <a:rPr lang="en-US" altLang="ko-KR" dirty="0"/>
              <a:t> (16~22pt)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749" y="959321"/>
            <a:ext cx="8915400" cy="516684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>
                <a:solidFill>
                  <a:srgbClr val="3C3C3B"/>
                </a:solidFill>
                <a:latin typeface="KoPub돋움체_Pro Medium"/>
                <a:ea typeface="KoPub돋움체_Pro Medium"/>
                <a:cs typeface="KoPub돋움체_Pro Medium"/>
              </a:defRPr>
            </a:lvl1pPr>
            <a:lvl2pPr marL="457200" indent="0">
              <a:buFontTx/>
              <a:buNone/>
              <a:defRPr sz="2000">
                <a:latin typeface="Noto Sans"/>
                <a:cs typeface="Noto Sans"/>
              </a:defRPr>
            </a:lvl2pPr>
            <a:lvl3pPr marL="914400" indent="0">
              <a:buFontTx/>
              <a:buNone/>
              <a:defRPr sz="1800">
                <a:latin typeface="Noto Sans"/>
                <a:cs typeface="Noto Sans"/>
              </a:defRPr>
            </a:lvl3pPr>
            <a:lvl4pPr marL="1371600" indent="0">
              <a:buFontTx/>
              <a:buNone/>
              <a:defRPr sz="1600">
                <a:latin typeface="Noto Sans"/>
                <a:cs typeface="Noto Sans"/>
              </a:defRPr>
            </a:lvl4pPr>
            <a:lvl5pPr marL="1828800" indent="0">
              <a:buFontTx/>
              <a:buNone/>
              <a:defRPr sz="1600">
                <a:latin typeface="Noto Sans"/>
                <a:cs typeface="Noto Sans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텍스트를 입력하십시오 </a:t>
            </a:r>
            <a:r>
              <a:rPr lang="en-US" altLang="ko-KR" dirty="0"/>
              <a:t>(8~15pt)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_Typ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7200" cy="685883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000" b="1" i="0" baseline="0">
                <a:solidFill>
                  <a:srgbClr val="F58220"/>
                </a:solidFill>
                <a:latin typeface="Noto Sans"/>
                <a:ea typeface="KoPub돋움체_Pro Bold"/>
                <a:cs typeface="Noto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(Thank You) </a:t>
            </a:r>
            <a:r>
              <a:rPr lang="ko-KR" altLang="en-US" dirty="0"/>
              <a:t>텍스트를 입력하십시오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25" y="5697385"/>
            <a:ext cx="1687573" cy="5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1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84" r:id="rId3"/>
    <p:sldLayoutId id="2147483689" r:id="rId4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Noto Sans"/>
          <a:ea typeface="+mj-ea"/>
          <a:cs typeface="Noto Sans"/>
        </a:defRPr>
      </a:lvl1pPr>
    </p:titleStyle>
    <p:bodyStyle>
      <a:lvl1pPr marL="342900" indent="-342900" algn="l" defTabSz="4572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Noto Sans"/>
          <a:ea typeface="+mn-ea"/>
          <a:cs typeface="Noto Sans"/>
        </a:defRPr>
      </a:lvl1pPr>
      <a:lvl2pPr marL="742950" indent="-285750" algn="l" defTabSz="4572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Noto Sans"/>
          <a:ea typeface="+mn-ea"/>
          <a:cs typeface="Noto Sans"/>
        </a:defRPr>
      </a:lvl2pPr>
      <a:lvl3pPr marL="1143000" indent="-228600" algn="l" defTabSz="4572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Noto Sans"/>
          <a:ea typeface="+mn-ea"/>
          <a:cs typeface="Noto Sans"/>
        </a:defRPr>
      </a:lvl3pPr>
      <a:lvl4pPr marL="1600200" indent="-228600" algn="l" defTabSz="4572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Noto Sans"/>
          <a:ea typeface="+mn-ea"/>
          <a:cs typeface="Noto Sans"/>
        </a:defRPr>
      </a:lvl4pPr>
      <a:lvl5pPr marL="2057400" indent="-228600" algn="l" defTabSz="4572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Noto Sans"/>
          <a:ea typeface="+mn-ea"/>
          <a:cs typeface="Noto San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83" y="1741633"/>
            <a:ext cx="9085057" cy="857038"/>
          </a:xfrm>
        </p:spPr>
        <p:txBody>
          <a:bodyPr/>
          <a:lstStyle/>
          <a:p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해외주식 실시간 뉴스보기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6837" y="884595"/>
            <a:ext cx="8692326" cy="8570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r>
              <a:rPr lang="ko-KR" altLang="en-US" sz="4000" b="1" dirty="0">
                <a:solidFill>
                  <a:srgbClr val="F5822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 </a:t>
            </a:r>
            <a:r>
              <a:rPr lang="en-US" altLang="ko-KR" sz="4000" b="1" dirty="0">
                <a:solidFill>
                  <a:srgbClr val="F5822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4000" b="1" dirty="0">
                <a:solidFill>
                  <a:srgbClr val="F5822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 금융데이터 분석 과정</a:t>
            </a:r>
            <a:endParaRPr lang="en-US" sz="4000" b="1" dirty="0">
              <a:solidFill>
                <a:srgbClr val="F5822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6F1C3-8445-4AFE-8E17-1525751963D0}"/>
              </a:ext>
            </a:extLst>
          </p:cNvPr>
          <p:cNvSpPr txBox="1"/>
          <p:nvPr/>
        </p:nvSpPr>
        <p:spPr>
          <a:xfrm>
            <a:off x="773725" y="2743200"/>
            <a:ext cx="2692958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김재훈 선임매니저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정미경 선임매니저</a:t>
            </a:r>
          </a:p>
        </p:txBody>
      </p:sp>
    </p:spTree>
    <p:extLst>
      <p:ext uri="{BB962C8B-B14F-4D97-AF65-F5344CB8AC3E}">
        <p14:creationId xmlns:p14="http://schemas.microsoft.com/office/powerpoint/2010/main" val="157840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837" y="884595"/>
            <a:ext cx="8424000" cy="857037"/>
          </a:xfrm>
        </p:spPr>
        <p:txBody>
          <a:bodyPr>
            <a:no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해외주식 실시간 뉴스보기</a:t>
            </a:r>
            <a:endParaRPr 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828800" y="1941658"/>
            <a:ext cx="6143625" cy="379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블룸버그 뉴스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화면구성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보유종목 및 관심종목 추가 기능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뉴스 화면</a:t>
            </a:r>
            <a:endParaRPr 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77886" y="1941658"/>
            <a:ext cx="714375" cy="3792392"/>
          </a:xfrm>
          <a:prstGeom prst="rect">
            <a:avLst/>
          </a:prstGeom>
        </p:spPr>
        <p:txBody>
          <a:bodyPr>
            <a:noAutofit/>
          </a:bodyPr>
          <a:lstStyle>
            <a:lvl1pPr marL="252000" marR="0" indent="-252000" algn="l" defTabSz="4572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 sz="1600" b="0" i="0" kern="1200">
                <a:solidFill>
                  <a:schemeClr val="bg1"/>
                </a:solidFill>
                <a:latin typeface="KoPub돋움체_Pro Medium"/>
                <a:ea typeface="KoPub돋움체_Pro Medium"/>
                <a:cs typeface="KoPub돋움체_Pro Medium"/>
              </a:defRPr>
            </a:lvl1pPr>
            <a:lvl2pPr marL="355600" indent="136525" algn="l" defTabSz="457200" rtl="0" eaLnBrk="1" latinLnBrk="1" hangingPunct="1">
              <a:spcBef>
                <a:spcPct val="20000"/>
              </a:spcBef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KoPub돋움체_Pro Medium"/>
                <a:ea typeface="KoPub돋움체_Pro Medium"/>
                <a:cs typeface="KoPub돋움체_Pro Medium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rgbClr val="0D2D4F"/>
                </a:solidFill>
                <a:latin typeface="KoPub돋움체_Pro Medium"/>
                <a:ea typeface="KoPub돋움체_Pro Medium"/>
                <a:cs typeface="KoPub돋움체_Pro Medium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KoPub돋움체_Pro Medium"/>
                <a:ea typeface="KoPub돋움체_Pro Medium"/>
                <a:cs typeface="KoPub돋움체_Pro Medium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Noto Sans"/>
                <a:ea typeface="+mn-ea"/>
                <a:cs typeface="Noto San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</a:p>
          <a:p>
            <a:pPr marL="0" indent="0">
              <a:buNone/>
            </a:pPr>
            <a:r>
              <a:rPr 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</a:p>
          <a:p>
            <a:pPr marL="0" indent="0">
              <a:buNone/>
            </a:pPr>
            <a:r>
              <a:rPr 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</a:p>
          <a:p>
            <a:pPr marL="0" indent="0">
              <a:buNone/>
            </a:pPr>
            <a:r>
              <a:rPr 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</a:p>
          <a:p>
            <a:pPr marL="0" indent="0">
              <a:buNone/>
            </a:pPr>
            <a:r>
              <a:rPr 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66569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07571" y="1178334"/>
            <a:ext cx="8658079" cy="1847850"/>
          </a:xfrm>
          <a:prstGeom prst="roundRect">
            <a:avLst/>
          </a:prstGeom>
          <a:solidFill>
            <a:srgbClr val="E4EDF8">
              <a:alpha val="8470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40348" y="3752821"/>
            <a:ext cx="8585111" cy="1847850"/>
          </a:xfrm>
          <a:prstGeom prst="roundRect">
            <a:avLst/>
          </a:prstGeom>
          <a:solidFill>
            <a:srgbClr val="E4EDF8">
              <a:alpha val="8470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349" y="843647"/>
            <a:ext cx="6755238" cy="40943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해외주식 실시간 뉴스보기</a:t>
            </a:r>
            <a:r>
              <a:rPr lang="en-US" altLang="ko-KR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사유</a:t>
            </a:r>
            <a:endParaRPr lang="en-US" sz="28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349" y="1481890"/>
            <a:ext cx="8805492" cy="119332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해외주식 거래고객에게 제공되는 종목정보의 양과 속도가 매우 미흡함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해외주식종목 정보제공 서비스 확대로 타사와의 차별화 시도</a:t>
            </a:r>
            <a:endParaRPr lang="en-US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80541" y="3418622"/>
            <a:ext cx="6910345" cy="40943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200" kern="1200">
                <a:solidFill>
                  <a:srgbClr val="0D2D4F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해외주식 실시간 뉴스보기</a:t>
            </a:r>
            <a:r>
              <a:rPr lang="en-US" altLang="ko-KR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결과물</a:t>
            </a:r>
            <a:endParaRPr 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13916" y="4114324"/>
            <a:ext cx="7626699" cy="11933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rgbClr val="3C3C3B"/>
                </a:solidFill>
                <a:latin typeface="KoPub돋움체_Pro Medium"/>
                <a:ea typeface="KoPub돋움체_Pro Medium"/>
                <a:cs typeface="KoPub돋움체_Pro Medium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Noto Sans"/>
                <a:ea typeface="+mn-ea"/>
                <a:cs typeface="Noto San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Noto Sans"/>
                <a:ea typeface="+mn-ea"/>
                <a:cs typeface="Noto San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Noto Sans"/>
                <a:ea typeface="+mn-ea"/>
                <a:cs typeface="Noto San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Noto Sans"/>
                <a:ea typeface="+mn-ea"/>
                <a:cs typeface="Noto San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보유종목 및 관심종목에 대한 최신뉴스 실시간 업데이트 가능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 번역화면 제공으로 고객만족도 항상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87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E232094-4EA6-4F91-A03B-FB4D725B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72" y="536779"/>
            <a:ext cx="8915400" cy="409433"/>
          </a:xfrm>
        </p:spPr>
        <p:txBody>
          <a:bodyPr/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 가져오기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Bloomberg</a:t>
            </a:r>
            <a:endParaRPr 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C8649C-25C7-42A3-A646-0D92A550475D}"/>
              </a:ext>
            </a:extLst>
          </p:cNvPr>
          <p:cNvCxnSpPr/>
          <p:nvPr/>
        </p:nvCxnSpPr>
        <p:spPr>
          <a:xfrm>
            <a:off x="378972" y="1105319"/>
            <a:ext cx="891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408EE48-AB21-4118-99A0-E361859C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4" y="1203479"/>
            <a:ext cx="9294372" cy="511774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AB66DA-EF57-4E88-877D-C9CB34741585}"/>
              </a:ext>
            </a:extLst>
          </p:cNvPr>
          <p:cNvSpPr/>
          <p:nvPr/>
        </p:nvSpPr>
        <p:spPr>
          <a:xfrm>
            <a:off x="1838848" y="5225145"/>
            <a:ext cx="5084466" cy="11061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48E6B4BA-1BCE-4A90-BA27-EBFC066C9E46}"/>
              </a:ext>
            </a:extLst>
          </p:cNvPr>
          <p:cNvSpPr/>
          <p:nvPr/>
        </p:nvSpPr>
        <p:spPr>
          <a:xfrm rot="8048102">
            <a:off x="6452368" y="3443412"/>
            <a:ext cx="2382307" cy="1366576"/>
          </a:xfrm>
          <a:prstGeom prst="striped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5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21A4995A-2803-40D9-8A3B-B78025A7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72" y="536779"/>
            <a:ext cx="8915400" cy="409433"/>
          </a:xfrm>
        </p:spPr>
        <p:txBody>
          <a:bodyPr/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화면구성</a:t>
            </a:r>
            <a:endParaRPr 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EF952B-17A9-4B38-87FD-94F31ABCE59F}"/>
              </a:ext>
            </a:extLst>
          </p:cNvPr>
          <p:cNvCxnSpPr/>
          <p:nvPr/>
        </p:nvCxnSpPr>
        <p:spPr>
          <a:xfrm>
            <a:off x="378972" y="1105319"/>
            <a:ext cx="891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1790A3C-F46C-4211-B963-7688493D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3" b="4029"/>
          <a:stretch/>
        </p:blipFill>
        <p:spPr>
          <a:xfrm>
            <a:off x="489504" y="1264426"/>
            <a:ext cx="5067234" cy="4965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6F6C7C-1F3C-4F23-9B40-3F6FF9AA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99" y="1264427"/>
            <a:ext cx="7667625" cy="49655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6A7170-E611-404C-BC46-BC157FC1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31" y="1264427"/>
            <a:ext cx="7667625" cy="32004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93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21A4995A-2803-40D9-8A3B-B78025A7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72" y="536779"/>
            <a:ext cx="8915400" cy="409433"/>
          </a:xfrm>
        </p:spPr>
        <p:txBody>
          <a:bodyPr/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화면구성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–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보유종목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관심종목</a:t>
            </a:r>
            <a:endParaRPr 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EF952B-17A9-4B38-87FD-94F31ABCE59F}"/>
              </a:ext>
            </a:extLst>
          </p:cNvPr>
          <p:cNvCxnSpPr/>
          <p:nvPr/>
        </p:nvCxnSpPr>
        <p:spPr>
          <a:xfrm>
            <a:off x="378972" y="1105319"/>
            <a:ext cx="891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1790A3C-F46C-4211-B963-7688493D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3" b="4029"/>
          <a:stretch/>
        </p:blipFill>
        <p:spPr>
          <a:xfrm>
            <a:off x="378972" y="1472661"/>
            <a:ext cx="6403666" cy="47275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30BC90-7694-44C7-8530-646B93CB4892}"/>
              </a:ext>
            </a:extLst>
          </p:cNvPr>
          <p:cNvGrpSpPr/>
          <p:nvPr/>
        </p:nvGrpSpPr>
        <p:grpSpPr>
          <a:xfrm>
            <a:off x="3052095" y="1248712"/>
            <a:ext cx="583976" cy="563605"/>
            <a:chOff x="3052095" y="1248712"/>
            <a:chExt cx="583976" cy="563605"/>
          </a:xfrm>
        </p:grpSpPr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8F4954F1-AF65-46DA-9422-D5AA93FBBFA5}"/>
                </a:ext>
              </a:extLst>
            </p:cNvPr>
            <p:cNvSpPr/>
            <p:nvPr/>
          </p:nvSpPr>
          <p:spPr>
            <a:xfrm rot="6758339">
              <a:off x="3048923" y="1251884"/>
              <a:ext cx="563605" cy="55726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9A9520-3731-4AB9-943D-891B447A18B1}"/>
                </a:ext>
              </a:extLst>
            </p:cNvPr>
            <p:cNvSpPr txBox="1"/>
            <p:nvPr/>
          </p:nvSpPr>
          <p:spPr>
            <a:xfrm>
              <a:off x="3153750" y="1287995"/>
              <a:ext cx="482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①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2A72A0-8790-4100-A091-1A1CC7D6DEF9}"/>
              </a:ext>
            </a:extLst>
          </p:cNvPr>
          <p:cNvGrpSpPr/>
          <p:nvPr/>
        </p:nvGrpSpPr>
        <p:grpSpPr>
          <a:xfrm>
            <a:off x="3236862" y="3107005"/>
            <a:ext cx="557262" cy="563605"/>
            <a:chOff x="3236862" y="3107005"/>
            <a:chExt cx="557262" cy="563605"/>
          </a:xfrm>
        </p:grpSpPr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93E60B02-0C7A-41C5-BA23-AC36F0DA90A4}"/>
                </a:ext>
              </a:extLst>
            </p:cNvPr>
            <p:cNvSpPr/>
            <p:nvPr/>
          </p:nvSpPr>
          <p:spPr>
            <a:xfrm rot="5400000">
              <a:off x="3233690" y="3110177"/>
              <a:ext cx="563605" cy="55726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8DADA7-9F4F-4AEF-B2BD-92CB7374471B}"/>
                </a:ext>
              </a:extLst>
            </p:cNvPr>
            <p:cNvSpPr txBox="1"/>
            <p:nvPr/>
          </p:nvSpPr>
          <p:spPr>
            <a:xfrm>
              <a:off x="3321850" y="3140770"/>
              <a:ext cx="462224" cy="37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②</a:t>
              </a:r>
            </a:p>
          </p:txBody>
        </p:sp>
      </p:grp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ACBAEF45-AA9D-4599-AC9E-AC249A64FC84}"/>
              </a:ext>
            </a:extLst>
          </p:cNvPr>
          <p:cNvSpPr/>
          <p:nvPr/>
        </p:nvSpPr>
        <p:spPr>
          <a:xfrm>
            <a:off x="7064228" y="2147760"/>
            <a:ext cx="2746736" cy="3705558"/>
          </a:xfrm>
          <a:prstGeom prst="roundRect">
            <a:avLst/>
          </a:prstGeom>
          <a:solidFill>
            <a:srgbClr val="E4EDF8">
              <a:alpha val="8470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0CA5B2-1A60-40E0-89E1-815089B23474}"/>
              </a:ext>
            </a:extLst>
          </p:cNvPr>
          <p:cNvSpPr txBox="1"/>
          <p:nvPr/>
        </p:nvSpPr>
        <p:spPr>
          <a:xfrm>
            <a:off x="7203012" y="2470234"/>
            <a:ext cx="2847958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① 관심종목 검색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28A44DD7-2357-4023-B29A-88ABB2CDFDEB}"/>
              </a:ext>
            </a:extLst>
          </p:cNvPr>
          <p:cNvSpPr txBox="1">
            <a:spLocks/>
          </p:cNvSpPr>
          <p:nvPr/>
        </p:nvSpPr>
        <p:spPr>
          <a:xfrm>
            <a:off x="7135094" y="1892552"/>
            <a:ext cx="2391934" cy="40943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200" kern="1200">
                <a:solidFill>
                  <a:srgbClr val="0D2D4F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진행순서</a:t>
            </a:r>
            <a:endParaRPr 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4A4B0-6277-4358-BC85-1722CC1141D9}"/>
              </a:ext>
            </a:extLst>
          </p:cNvPr>
          <p:cNvSpPr txBox="1"/>
          <p:nvPr/>
        </p:nvSpPr>
        <p:spPr>
          <a:xfrm>
            <a:off x="7203012" y="3139648"/>
            <a:ext cx="2057318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tx2"/>
                </a:solidFill>
              </a:rPr>
              <a:t>②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관심종목 추가 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54CF60-4053-4BBE-8DFF-AE36FCE513B4}"/>
              </a:ext>
            </a:extLst>
          </p:cNvPr>
          <p:cNvSpPr txBox="1"/>
          <p:nvPr/>
        </p:nvSpPr>
        <p:spPr>
          <a:xfrm>
            <a:off x="7203012" y="3857483"/>
            <a:ext cx="271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③ 관심종목 리스트 생성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7DD75D-EFBF-4FD0-B948-0BC1F2549872}"/>
              </a:ext>
            </a:extLst>
          </p:cNvPr>
          <p:cNvSpPr/>
          <p:nvPr/>
        </p:nvSpPr>
        <p:spPr>
          <a:xfrm>
            <a:off x="568171" y="2701548"/>
            <a:ext cx="2316234" cy="439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종목추가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BD7E25-A008-4D9C-94C4-7DD2275A67FC}"/>
              </a:ext>
            </a:extLst>
          </p:cNvPr>
          <p:cNvGrpSpPr/>
          <p:nvPr/>
        </p:nvGrpSpPr>
        <p:grpSpPr>
          <a:xfrm rot="20131942">
            <a:off x="5994502" y="1101960"/>
            <a:ext cx="785430" cy="557262"/>
            <a:chOff x="6186600" y="2883361"/>
            <a:chExt cx="785430" cy="557262"/>
          </a:xfrm>
        </p:grpSpPr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878BCD74-8B4B-45C8-BB2D-0FF3EE554379}"/>
                </a:ext>
              </a:extLst>
            </p:cNvPr>
            <p:cNvSpPr/>
            <p:nvPr/>
          </p:nvSpPr>
          <p:spPr>
            <a:xfrm rot="8542199">
              <a:off x="6186600" y="2883361"/>
              <a:ext cx="785430" cy="55726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B7032F-AC10-4463-A02A-F017700260A2}"/>
                </a:ext>
              </a:extLst>
            </p:cNvPr>
            <p:cNvSpPr txBox="1"/>
            <p:nvPr/>
          </p:nvSpPr>
          <p:spPr>
            <a:xfrm rot="1468058">
              <a:off x="6325014" y="3019476"/>
              <a:ext cx="47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C68D416-9A7D-42E4-88FD-DD798521FE93}"/>
              </a:ext>
            </a:extLst>
          </p:cNvPr>
          <p:cNvSpPr txBox="1"/>
          <p:nvPr/>
        </p:nvSpPr>
        <p:spPr>
          <a:xfrm>
            <a:off x="7203012" y="4481872"/>
            <a:ext cx="271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④ </a:t>
            </a:r>
            <a:r>
              <a:rPr lang="ko-KR" altLang="en-US" dirty="0" err="1">
                <a:solidFill>
                  <a:schemeClr val="tx2"/>
                </a:solidFill>
              </a:rPr>
              <a:t>관심심종목</a:t>
            </a:r>
            <a:r>
              <a:rPr lang="ko-KR" altLang="en-US" dirty="0">
                <a:solidFill>
                  <a:schemeClr val="tx2"/>
                </a:solidFill>
              </a:rPr>
              <a:t> 뉴스링크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5678DDD-839C-48D0-852D-3C4EF9FD5EFB}"/>
              </a:ext>
            </a:extLst>
          </p:cNvPr>
          <p:cNvGrpSpPr/>
          <p:nvPr/>
        </p:nvGrpSpPr>
        <p:grpSpPr>
          <a:xfrm>
            <a:off x="5118819" y="2958099"/>
            <a:ext cx="557262" cy="696804"/>
            <a:chOff x="5266385" y="3036615"/>
            <a:chExt cx="557262" cy="696804"/>
          </a:xfrm>
        </p:grpSpPr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61F60971-76E0-4884-B0F8-2664D487073D}"/>
                </a:ext>
              </a:extLst>
            </p:cNvPr>
            <p:cNvSpPr/>
            <p:nvPr/>
          </p:nvSpPr>
          <p:spPr>
            <a:xfrm rot="5400000">
              <a:off x="5196614" y="3106386"/>
              <a:ext cx="696804" cy="55726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DBBBD4-4E10-4E27-97CE-926E84BAF0E9}"/>
                </a:ext>
              </a:extLst>
            </p:cNvPr>
            <p:cNvSpPr txBox="1"/>
            <p:nvPr/>
          </p:nvSpPr>
          <p:spPr>
            <a:xfrm>
              <a:off x="5340184" y="3217157"/>
              <a:ext cx="418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③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077D1CD-A5B8-40D5-9130-C851B549F962}"/>
              </a:ext>
            </a:extLst>
          </p:cNvPr>
          <p:cNvSpPr/>
          <p:nvPr/>
        </p:nvSpPr>
        <p:spPr>
          <a:xfrm>
            <a:off x="4239333" y="3931739"/>
            <a:ext cx="2316234" cy="15724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종목리스트</a:t>
            </a:r>
          </a:p>
        </p:txBody>
      </p:sp>
    </p:spTree>
    <p:extLst>
      <p:ext uri="{BB962C8B-B14F-4D97-AF65-F5344CB8AC3E}">
        <p14:creationId xmlns:p14="http://schemas.microsoft.com/office/powerpoint/2010/main" val="39496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  <p:bldP spid="33" grpId="0" animBg="1"/>
      <p:bldP spid="38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21A4995A-2803-40D9-8A3B-B78025A7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72" y="536779"/>
            <a:ext cx="8915400" cy="409433"/>
          </a:xfrm>
        </p:spPr>
        <p:txBody>
          <a:bodyPr/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화면구성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–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종목추가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종목뉴스</a:t>
            </a:r>
            <a:endParaRPr 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EF952B-17A9-4B38-87FD-94F31ABCE59F}"/>
              </a:ext>
            </a:extLst>
          </p:cNvPr>
          <p:cNvCxnSpPr/>
          <p:nvPr/>
        </p:nvCxnSpPr>
        <p:spPr>
          <a:xfrm>
            <a:off x="378972" y="1105319"/>
            <a:ext cx="891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67030CD-FD75-4D9A-B65F-7F48442C3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5" b="5961"/>
          <a:stretch/>
        </p:blipFill>
        <p:spPr>
          <a:xfrm>
            <a:off x="701940" y="1252074"/>
            <a:ext cx="8246755" cy="49267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7452B-D75E-4280-A29E-52863F09B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2" y="2115263"/>
            <a:ext cx="9120135" cy="3200400"/>
          </a:xfrm>
          <a:prstGeom prst="rect">
            <a:avLst/>
          </a:prstGeom>
          <a:ln w="28575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553C577-2AF0-42BD-B898-7E3B2C65011D}"/>
              </a:ext>
            </a:extLst>
          </p:cNvPr>
          <p:cNvSpPr/>
          <p:nvPr/>
        </p:nvSpPr>
        <p:spPr>
          <a:xfrm rot="6293995">
            <a:off x="6241002" y="1633348"/>
            <a:ext cx="1020932" cy="108307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7B38E89-555E-40BE-8430-486CFCD3DBEA}"/>
              </a:ext>
            </a:extLst>
          </p:cNvPr>
          <p:cNvSpPr/>
          <p:nvPr/>
        </p:nvSpPr>
        <p:spPr>
          <a:xfrm rot="6293995">
            <a:off x="8365235" y="721218"/>
            <a:ext cx="773550" cy="100396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21A4995A-2803-40D9-8A3B-B78025A7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72" y="536779"/>
            <a:ext cx="8915400" cy="409433"/>
          </a:xfrm>
        </p:spPr>
        <p:txBody>
          <a:bodyPr/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화면구성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–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뉴스링크</a:t>
            </a:r>
            <a:endParaRPr 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EF952B-17A9-4B38-87FD-94F31ABCE59F}"/>
              </a:ext>
            </a:extLst>
          </p:cNvPr>
          <p:cNvCxnSpPr/>
          <p:nvPr/>
        </p:nvCxnSpPr>
        <p:spPr>
          <a:xfrm>
            <a:off x="378972" y="1105319"/>
            <a:ext cx="891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75B1FFF-A4E6-435D-80C5-4DE943C4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413"/>
            <a:ext cx="8202967" cy="48208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6CF1CF-9913-4E1D-A5B8-A4473B2E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36" y="1264427"/>
            <a:ext cx="7800975" cy="50567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4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AD34AF-DD16-428A-A796-41D706FA9117}"/>
              </a:ext>
            </a:extLst>
          </p:cNvPr>
          <p:cNvSpPr/>
          <p:nvPr/>
        </p:nvSpPr>
        <p:spPr>
          <a:xfrm>
            <a:off x="3346101" y="5235191"/>
            <a:ext cx="3426488" cy="14268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50030"/>
      </p:ext>
    </p:extLst>
  </p:cSld>
  <p:clrMapOvr>
    <a:masterClrMapping/>
  </p:clrMapOvr>
</p:sld>
</file>

<file path=ppt/theme/theme1.xml><?xml version="1.0" encoding="utf-8"?>
<a:theme xmlns:a="http://schemas.openxmlformats.org/drawingml/2006/main" name="미래에셋증권_PPT_추천조합_C">
  <a:themeElements>
    <a:clrScheme name="미래에셋자산운용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182C4D"/>
      </a:accent2>
      <a:accent3>
        <a:srgbClr val="2F77A6"/>
      </a:accent3>
      <a:accent4>
        <a:srgbClr val="C2AC97"/>
      </a:accent4>
      <a:accent5>
        <a:srgbClr val="D3D3D0"/>
      </a:accent5>
      <a:accent6>
        <a:srgbClr val="B5B6B4"/>
      </a:accent6>
      <a:hlink>
        <a:srgbClr val="A0A6A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1" id="{6AD8C28E-9DC9-4A81-9A60-F5881247386F}" vid="{D6308F02-1FED-4BBF-8891-D56AF1AC29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미래에셋증권_PPT_추천조합_C</Template>
  <TotalTime>1361</TotalTime>
  <Words>132</Words>
  <Application>Microsoft Office PowerPoint</Application>
  <PresentationFormat>A4 용지(210x297mm)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KoPub돋움체_Pro Bold</vt:lpstr>
      <vt:lpstr>KoPub돋움체_Pro Medium</vt:lpstr>
      <vt:lpstr>Noto Sans</vt:lpstr>
      <vt:lpstr>나눔바른고딕</vt:lpstr>
      <vt:lpstr>맑은 고딕</vt:lpstr>
      <vt:lpstr>Arial</vt:lpstr>
      <vt:lpstr>Calibri</vt:lpstr>
      <vt:lpstr>Wingdings</vt:lpstr>
      <vt:lpstr>미래에셋증권_PPT_추천조합_C</vt:lpstr>
      <vt:lpstr>                      해외주식 실시간 뉴스보기</vt:lpstr>
      <vt:lpstr>해외주식 실시간 뉴스보기</vt:lpstr>
      <vt:lpstr>[해외주식 실시간 뉴스보기] 선정 사유</vt:lpstr>
      <vt:lpstr>뉴스 가져오기 - Bloomberg</vt:lpstr>
      <vt:lpstr>전체 화면구성</vt:lpstr>
      <vt:lpstr>화면구성(1) – 보유종목 &amp; 관심종목</vt:lpstr>
      <vt:lpstr>화면구성(2) – 종목추가 &amp; 종목뉴스</vt:lpstr>
      <vt:lpstr>화면구성(3) – 뉴스링크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yurim</dc:creator>
  <cp:lastModifiedBy>mikyung Jung</cp:lastModifiedBy>
  <cp:revision>126</cp:revision>
  <cp:lastPrinted>2015-10-05T12:47:39Z</cp:lastPrinted>
  <dcterms:created xsi:type="dcterms:W3CDTF">2015-10-26T02:04:05Z</dcterms:created>
  <dcterms:modified xsi:type="dcterms:W3CDTF">2017-12-08T04:32:27Z</dcterms:modified>
</cp:coreProperties>
</file>