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4" r:id="rId4"/>
    <p:sldId id="260" r:id="rId5"/>
    <p:sldId id="263" r:id="rId6"/>
    <p:sldId id="261" r:id="rId7"/>
    <p:sldId id="272" r:id="rId8"/>
    <p:sldId id="265" r:id="rId9"/>
    <p:sldId id="266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D5274-BCA5-46D9-A57C-0BA16B05C43F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DBA55-ECDD-4F86-A4F6-67BA8F4DE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70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DBA55-ECDD-4F86-A4F6-67BA8F4DE3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6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0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5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9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8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0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6E4D-7214-4CAD-847C-7A3204771D9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C438-9C12-49D9-9E71-6C06E01F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>
                <a:latin typeface="Britannic Bold" panose="020B0903060703020204" pitchFamily="34" charset="0"/>
              </a:rPr>
              <a:t>Venue Booking Portal</a:t>
            </a:r>
            <a:endParaRPr lang="en-IN" sz="72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4951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USER MANUAL </a:t>
            </a:r>
            <a:r>
              <a:rPr lang="en-IN" sz="4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4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LHC </a:t>
            </a:r>
            <a:r>
              <a:rPr lang="en-IN" sz="4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Room Booking</a:t>
            </a:r>
            <a:endParaRPr lang="en-IN" sz="48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6" descr="C:\Users\laksh\Downloads\Group 19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0"/>
            <a:ext cx="11844338" cy="82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1"/>
            <a:ext cx="11801475" cy="7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1525" y="443616"/>
            <a:ext cx="4129087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Rooms and Time Slots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6" y="3314699"/>
            <a:ext cx="3752850" cy="2943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574" y="1057275"/>
            <a:ext cx="7400925" cy="5800725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442913" y="2185053"/>
            <a:ext cx="1600201" cy="973978"/>
          </a:xfrm>
          <a:prstGeom prst="wedgeEllipseCallout">
            <a:avLst>
              <a:gd name="adj1" fmla="val 70238"/>
              <a:gd name="adj2" fmla="val 17140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Select any time slot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365771" y="1057275"/>
            <a:ext cx="1912145" cy="1801592"/>
          </a:xfrm>
          <a:prstGeom prst="wedgeEllipseCallout">
            <a:avLst>
              <a:gd name="adj1" fmla="val 150684"/>
              <a:gd name="adj2" fmla="val 488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Select any room no. from any of the two LHC Buildings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1"/>
            <a:ext cx="11801475" cy="7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98" y="1258274"/>
            <a:ext cx="7617902" cy="49273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1526" y="443616"/>
            <a:ext cx="324914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Booking Details 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1227044" y="5352456"/>
            <a:ext cx="2627358" cy="1021450"/>
          </a:xfrm>
          <a:prstGeom prst="wedgeEllipseCallout">
            <a:avLst>
              <a:gd name="adj1" fmla="val 109250"/>
              <a:gd name="adj2" fmla="val -21529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the details about the class </a:t>
            </a:r>
            <a:r>
              <a:rPr lang="en-IN" b="1" dirty="0" smtClean="0">
                <a:solidFill>
                  <a:schemeClr val="tx1"/>
                </a:solidFill>
              </a:rPr>
              <a:t>(Optional)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75690" y="1573306"/>
            <a:ext cx="2807771" cy="900953"/>
          </a:xfrm>
          <a:prstGeom prst="wedgeEllipseCallout">
            <a:avLst>
              <a:gd name="adj1" fmla="val 104881"/>
              <a:gd name="adj2" fmla="val 367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the course title of the class to be held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8845083" y="5503107"/>
            <a:ext cx="2531129" cy="973978"/>
          </a:xfrm>
          <a:prstGeom prst="wedgeEllipseCallout">
            <a:avLst>
              <a:gd name="adj1" fmla="val -135014"/>
              <a:gd name="adj2" fmla="val -715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Click on the </a:t>
            </a:r>
            <a:r>
              <a:rPr lang="en-IN" b="1" dirty="0" smtClean="0">
                <a:solidFill>
                  <a:schemeClr val="tx1"/>
                </a:solidFill>
              </a:rPr>
              <a:t>Book </a:t>
            </a:r>
            <a:r>
              <a:rPr lang="en-IN" dirty="0" smtClean="0">
                <a:solidFill>
                  <a:schemeClr val="tx1"/>
                </a:solidFill>
              </a:rPr>
              <a:t>button to confirm booking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99546" y="3213869"/>
            <a:ext cx="3842148" cy="1021955"/>
          </a:xfrm>
          <a:prstGeom prst="wedgeEllipseCallout">
            <a:avLst>
              <a:gd name="adj1" fmla="val 68896"/>
              <a:gd name="adj2" fmla="val -664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Select between </a:t>
            </a:r>
            <a:r>
              <a:rPr lang="en-IN" b="1" dirty="0" smtClean="0">
                <a:solidFill>
                  <a:schemeClr val="tx1"/>
                </a:solidFill>
              </a:rPr>
              <a:t>Live Class </a:t>
            </a:r>
            <a:r>
              <a:rPr lang="en-IN" dirty="0" smtClean="0">
                <a:solidFill>
                  <a:schemeClr val="tx1"/>
                </a:solidFill>
              </a:rPr>
              <a:t>and </a:t>
            </a:r>
            <a:r>
              <a:rPr lang="en-IN" b="1" dirty="0" smtClean="0">
                <a:solidFill>
                  <a:schemeClr val="tx1"/>
                </a:solidFill>
              </a:rPr>
              <a:t>Recording</a:t>
            </a:r>
            <a:r>
              <a:rPr lang="en-IN" dirty="0" smtClean="0">
                <a:solidFill>
                  <a:schemeClr val="tx1"/>
                </a:solidFill>
              </a:rPr>
              <a:t> depending upon the type of class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75" y="1970554"/>
            <a:ext cx="6340208" cy="1834963"/>
          </a:xfrm>
          <a:prstGeom prst="rect">
            <a:avLst/>
          </a:prstGeom>
        </p:spPr>
      </p:pic>
      <p:pic>
        <p:nvPicPr>
          <p:cNvPr id="10" name="Picture 6" descr="C:\Users\laksh\Downloads\Group 19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1"/>
            <a:ext cx="11801475" cy="7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0843" y="443616"/>
            <a:ext cx="324914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Confirm Booking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4259637" y="5301401"/>
            <a:ext cx="4265798" cy="1287658"/>
          </a:xfrm>
          <a:prstGeom prst="wedgeEllipseCallout">
            <a:avLst>
              <a:gd name="adj1" fmla="val -17031"/>
              <a:gd name="adj2" fmla="val -1923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After clicking on the </a:t>
            </a:r>
            <a:r>
              <a:rPr lang="en-IN" b="1" dirty="0" smtClean="0">
                <a:solidFill>
                  <a:schemeClr val="tx1"/>
                </a:solidFill>
              </a:rPr>
              <a:t>Book </a:t>
            </a:r>
            <a:r>
              <a:rPr lang="en-IN" dirty="0" smtClean="0">
                <a:solidFill>
                  <a:schemeClr val="tx1"/>
                </a:solidFill>
              </a:rPr>
              <a:t>button a prompt appears confirming the booking. Click on </a:t>
            </a:r>
            <a:r>
              <a:rPr lang="en-IN" b="1" dirty="0" smtClean="0">
                <a:solidFill>
                  <a:schemeClr val="tx1"/>
                </a:solidFill>
              </a:rPr>
              <a:t>OK</a:t>
            </a:r>
            <a:r>
              <a:rPr lang="en-IN" dirty="0" smtClean="0">
                <a:solidFill>
                  <a:schemeClr val="tx1"/>
                </a:solidFill>
              </a:rPr>
              <a:t> to confirm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5" y="1101737"/>
            <a:ext cx="11874874" cy="5329598"/>
          </a:xfrm>
          <a:prstGeom prst="rect">
            <a:avLst/>
          </a:prstGeom>
        </p:spPr>
      </p:pic>
      <p:pic>
        <p:nvPicPr>
          <p:cNvPr id="10" name="Picture 6" descr="C:\Users\laksh\Downloads\Group 19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1"/>
            <a:ext cx="11801475" cy="7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1526" y="443616"/>
            <a:ext cx="324914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Bookings Display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6790765" y="2245659"/>
            <a:ext cx="3872752" cy="1520877"/>
          </a:xfrm>
          <a:prstGeom prst="wedgeEllipseCallout">
            <a:avLst>
              <a:gd name="adj1" fmla="val -42198"/>
              <a:gd name="adj2" fmla="val 146278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The approved bookings will be </a:t>
            </a:r>
            <a:r>
              <a:rPr lang="en-IN" dirty="0" smtClean="0">
                <a:solidFill>
                  <a:schemeClr val="tx1"/>
                </a:solidFill>
              </a:rPr>
              <a:t>displayed </a:t>
            </a:r>
            <a:r>
              <a:rPr lang="en-IN" dirty="0" smtClean="0">
                <a:solidFill>
                  <a:schemeClr val="tx1"/>
                </a:solidFill>
              </a:rPr>
              <a:t>in the calendar dashboard as shown below.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1"/>
            <a:ext cx="11801475" cy="7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9482" y="2460812"/>
            <a:ext cx="8646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latin typeface="Britannic Bold" panose="020B0903060703020204" pitchFamily="34" charset="0"/>
              </a:rPr>
              <a:t>THANK YOU</a:t>
            </a:r>
            <a:endParaRPr lang="en-IN" sz="8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74069"/>
            <a:ext cx="10509530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ahnschrift SemiBold" panose="020B0502040204020203" pitchFamily="34" charset="0"/>
              </a:rPr>
              <a:t>Important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ahnschrift SemiBold" panose="020B0502040204020203" pitchFamily="34" charset="0"/>
              </a:rPr>
              <a:t>Login </a:t>
            </a:r>
            <a:r>
              <a:rPr lang="en-IN" sz="2400" dirty="0" smtClean="0">
                <a:latin typeface="Bahnschrift SemiBold" panose="020B0502040204020203" pitchFamily="34" charset="0"/>
              </a:rPr>
              <a:t>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Light" panose="020B0502040204020203" pitchFamily="34" charset="0"/>
              </a:rPr>
              <a:t>As a Faculty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ahnschrift SemiBold" panose="020B0502040204020203" pitchFamily="34" charset="0"/>
              </a:rPr>
              <a:t>Book </a:t>
            </a:r>
            <a:r>
              <a:rPr lang="en-IN" sz="2400" dirty="0" smtClean="0">
                <a:latin typeface="Bahnschrift SemiBold" panose="020B0502040204020203" pitchFamily="34" charset="0"/>
              </a:rPr>
              <a:t>a New Slot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Light" panose="020B0502040204020203" pitchFamily="34" charset="0"/>
              </a:rPr>
              <a:t>Old LHC (LHC-1)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Light" panose="020B0502040204020203" pitchFamily="34" charset="0"/>
              </a:rPr>
              <a:t>New LHC (LHC -2)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ahnschrift SemiBold" panose="020B0502040204020203" pitchFamily="34" charset="0"/>
              </a:rPr>
              <a:t>Dashboard – LHC Booking (Faculty Only)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Light" panose="020B0502040204020203" pitchFamily="34" charset="0"/>
              </a:rPr>
              <a:t>Calendar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Light" panose="020B0502040204020203" pitchFamily="34" charset="0"/>
              </a:rPr>
              <a:t>Room and Time Slots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Light" panose="020B0502040204020203" pitchFamily="34" charset="0"/>
              </a:rPr>
              <a:t>Booking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Light" panose="020B0502040204020203" pitchFamily="34" charset="0"/>
              </a:rPr>
              <a:t>Confirm Booking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Bahnschrift Light" panose="020B0502040204020203" pitchFamily="34" charset="0"/>
              </a:rPr>
              <a:t>Bookings Display</a:t>
            </a:r>
          </a:p>
        </p:txBody>
      </p:sp>
      <p:pic>
        <p:nvPicPr>
          <p:cNvPr id="5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0"/>
            <a:ext cx="11801475" cy="8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9789" y="466947"/>
            <a:ext cx="213201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Contents</a:t>
            </a:r>
            <a:endParaRPr lang="en-IN" sz="32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0"/>
            <a:ext cx="11801475" cy="8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9788" y="466947"/>
            <a:ext cx="453903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Important 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Guidelines</a:t>
            </a:r>
            <a:endParaRPr lang="en-IN" sz="32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247" y="2918012"/>
            <a:ext cx="10851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IN" sz="2800" dirty="0" smtClean="0">
                <a:latin typeface="Bahnschrift Light" panose="020B0502040204020203" pitchFamily="34" charset="0"/>
              </a:rPr>
              <a:t>The User </a:t>
            </a:r>
            <a:r>
              <a:rPr lang="en-IN" sz="2800" dirty="0" smtClean="0">
                <a:latin typeface="Bahnschrift SemiBold" panose="020B0502040204020203" pitchFamily="34" charset="0"/>
              </a:rPr>
              <a:t>(</a:t>
            </a:r>
            <a:r>
              <a:rPr lang="en-IN" sz="2800" b="1" dirty="0" smtClean="0">
                <a:latin typeface="Bahnschrift SemiBold" panose="020B0502040204020203" pitchFamily="34" charset="0"/>
              </a:rPr>
              <a:t>Student/Faculty</a:t>
            </a:r>
            <a:r>
              <a:rPr lang="en-IN" sz="2800" dirty="0" smtClean="0">
                <a:latin typeface="Bahnschrift SemiBold" panose="020B0502040204020203" pitchFamily="34" charset="0"/>
              </a:rPr>
              <a:t>) </a:t>
            </a:r>
            <a:r>
              <a:rPr lang="en-IN" sz="2800" dirty="0" smtClean="0">
                <a:latin typeface="Bahnschrift Light" panose="020B0502040204020203" pitchFamily="34" charset="0"/>
              </a:rPr>
              <a:t>must login with his/her </a:t>
            </a:r>
            <a:r>
              <a:rPr lang="en-IN" sz="2800" b="1" dirty="0" smtClean="0">
                <a:latin typeface="Bahnschrift SemiBold" panose="020B0502040204020203" pitchFamily="34" charset="0"/>
              </a:rPr>
              <a:t>Channel </a:t>
            </a:r>
            <a:r>
              <a:rPr lang="en-IN" sz="2800" b="1" dirty="0" err="1" smtClean="0">
                <a:latin typeface="Bahnschrift SemiBold" panose="020B0502040204020203" pitchFamily="34" charset="0"/>
              </a:rPr>
              <a:t>i</a:t>
            </a:r>
            <a:r>
              <a:rPr lang="en-IN" sz="2800" b="1" dirty="0" smtClean="0">
                <a:latin typeface="Bahnschrift Light" panose="020B0502040204020203" pitchFamily="34" charset="0"/>
              </a:rPr>
              <a:t> </a:t>
            </a:r>
            <a:r>
              <a:rPr lang="en-IN" sz="2800" b="1" dirty="0" smtClean="0">
                <a:latin typeface="Bahnschrift SemiBold" panose="020B0502040204020203" pitchFamily="34" charset="0"/>
              </a:rPr>
              <a:t>credentials only</a:t>
            </a:r>
            <a:r>
              <a:rPr lang="en-IN" sz="2800" b="1" dirty="0" smtClean="0">
                <a:latin typeface="Bahnschrift Light" panose="020B0502040204020203" pitchFamily="34" charset="0"/>
              </a:rPr>
              <a:t>.</a:t>
            </a:r>
          </a:p>
          <a:p>
            <a:endParaRPr lang="en-IN" sz="2800" b="1" dirty="0" smtClean="0">
              <a:latin typeface="Bahnschrift Light" panose="020B0502040204020203" pitchFamily="34" charset="0"/>
            </a:endParaRPr>
          </a:p>
          <a:p>
            <a:r>
              <a:rPr lang="en-IN" sz="2800" dirty="0" smtClean="0">
                <a:latin typeface="Bahnschrift Light" panose="020B0502040204020203" pitchFamily="34" charset="0"/>
              </a:rPr>
              <a:t> 2) An individual user can only book </a:t>
            </a:r>
            <a:r>
              <a:rPr lang="en-IN" sz="2800" b="1" dirty="0" err="1" smtClean="0">
                <a:latin typeface="Bahnschrift SemiBold" panose="020B0502040204020203" pitchFamily="34" charset="0"/>
              </a:rPr>
              <a:t>upto</a:t>
            </a:r>
            <a:r>
              <a:rPr lang="en-IN" sz="2800" b="1" dirty="0" smtClean="0">
                <a:latin typeface="Bahnschrift SemiBold" panose="020B0502040204020203" pitchFamily="34" charset="0"/>
              </a:rPr>
              <a:t> 2 time slots </a:t>
            </a:r>
            <a:r>
              <a:rPr lang="en-IN" sz="2800" dirty="0" smtClean="0">
                <a:latin typeface="Bahnschrift Light" panose="020B0502040204020203" pitchFamily="34" charset="0"/>
              </a:rPr>
              <a:t>per day.</a:t>
            </a:r>
            <a:endParaRPr lang="en-IN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0"/>
            <a:ext cx="11801475" cy="8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6" y="1606471"/>
            <a:ext cx="11685373" cy="3808492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7315200" y="5042517"/>
            <a:ext cx="2728913" cy="744891"/>
          </a:xfrm>
          <a:prstGeom prst="wedgeEllipseCallout">
            <a:avLst>
              <a:gd name="adj1" fmla="val -87654"/>
              <a:gd name="adj2" fmla="val -112148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!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9" y="466947"/>
            <a:ext cx="213201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Login Page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0"/>
            <a:ext cx="11801475" cy="8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" y="1154129"/>
            <a:ext cx="11911014" cy="544104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200650" y="5243512"/>
            <a:ext cx="2357438" cy="914400"/>
          </a:xfrm>
          <a:prstGeom prst="wedgeEllipseCallout">
            <a:avLst>
              <a:gd name="adj1" fmla="val 85641"/>
              <a:gd name="adj2" fmla="val -128962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Login using your </a:t>
            </a:r>
            <a:r>
              <a:rPr lang="en-IN" b="1" dirty="0" smtClean="0">
                <a:solidFill>
                  <a:schemeClr val="tx1"/>
                </a:solidFill>
              </a:rPr>
              <a:t>Channel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credentials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9" y="466947"/>
            <a:ext cx="213201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Login Page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0"/>
            <a:ext cx="11801475" cy="8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9789" y="469689"/>
            <a:ext cx="413226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Login as a Faculty Member</a:t>
            </a:r>
            <a:endParaRPr lang="en-IN" sz="24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" y="1186552"/>
            <a:ext cx="11982450" cy="5499997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8929689" y="4814889"/>
            <a:ext cx="2686050" cy="601045"/>
          </a:xfrm>
          <a:prstGeom prst="wedgeEllipseCallout">
            <a:avLst>
              <a:gd name="adj1" fmla="val -77969"/>
              <a:gd name="adj2" fmla="val 164858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1"/>
            <a:ext cx="11801475" cy="7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6555" y="400334"/>
            <a:ext cx="314241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Book a new Slot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953"/>
            <a:ext cx="12192000" cy="4088335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638912" y="5370288"/>
            <a:ext cx="2957371" cy="1206706"/>
          </a:xfrm>
          <a:prstGeom prst="wedgeEllipseCallout">
            <a:avLst>
              <a:gd name="adj1" fmla="val -57059"/>
              <a:gd name="adj2" fmla="val -120920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This region displays all the LHC-1/LHC-2 bookings as per the date selected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088453" y="1004476"/>
            <a:ext cx="3357283" cy="1206706"/>
          </a:xfrm>
          <a:prstGeom prst="wedgeEllipseCallout">
            <a:avLst>
              <a:gd name="adj1" fmla="val -137184"/>
              <a:gd name="adj2" fmla="val 3888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To switch between LHC-1/LHC-2 depending upon which one to book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721769" y="5384215"/>
            <a:ext cx="2344548" cy="1344706"/>
          </a:xfrm>
          <a:prstGeom prst="wedgeEllipseCallout">
            <a:avLst>
              <a:gd name="adj1" fmla="val -67639"/>
              <a:gd name="adj2" fmla="val -273993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Click on </a:t>
            </a:r>
            <a:r>
              <a:rPr lang="en-IN" b="1" dirty="0" smtClean="0">
                <a:solidFill>
                  <a:schemeClr val="tx1"/>
                </a:solidFill>
              </a:rPr>
              <a:t>Book a new Slot </a:t>
            </a:r>
            <a:r>
              <a:rPr lang="en-IN" dirty="0" smtClean="0">
                <a:solidFill>
                  <a:schemeClr val="tx1"/>
                </a:solidFill>
              </a:rPr>
              <a:t> for a new LHC room booking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9234629" y="3567193"/>
            <a:ext cx="2302947" cy="614842"/>
          </a:xfrm>
          <a:prstGeom prst="wedgeEllipseCallout">
            <a:avLst>
              <a:gd name="adj1" fmla="val 60482"/>
              <a:gd name="adj2" fmla="val -320203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Click on this to </a:t>
            </a:r>
            <a:r>
              <a:rPr lang="en-IN" b="1" dirty="0" smtClean="0">
                <a:solidFill>
                  <a:schemeClr val="tx1"/>
                </a:solidFill>
              </a:rPr>
              <a:t>Logout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laksh\Downloads\Group 19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1"/>
            <a:ext cx="11801475" cy="7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wWef0l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" t="15715" r="8266" b="10282"/>
          <a:stretch/>
        </p:blipFill>
        <p:spPr bwMode="auto">
          <a:xfrm>
            <a:off x="1462087" y="985504"/>
            <a:ext cx="9267826" cy="580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7238" y="319412"/>
            <a:ext cx="3929062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Booking Portal: LHC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3" y="1485900"/>
            <a:ext cx="3381375" cy="3343275"/>
          </a:xfrm>
          <a:prstGeom prst="rect">
            <a:avLst/>
          </a:prstGeom>
        </p:spPr>
      </p:pic>
      <p:pic>
        <p:nvPicPr>
          <p:cNvPr id="10" name="Picture 6" descr="C:\Users\laksh\Downloads\Group 19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44601"/>
            <a:ext cx="11801475" cy="7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85850" y="443616"/>
            <a:ext cx="227171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Calendar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8358188" y="1257300"/>
            <a:ext cx="2143125" cy="714375"/>
          </a:xfrm>
          <a:prstGeom prst="wedgeEllipseCallout">
            <a:avLst>
              <a:gd name="adj1" fmla="val -88834"/>
              <a:gd name="adj2" fmla="val 16500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To change the Year selected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243013" y="1257300"/>
            <a:ext cx="2438400" cy="714375"/>
          </a:xfrm>
          <a:prstGeom prst="wedgeEllipseCallout">
            <a:avLst>
              <a:gd name="adj1" fmla="val 100521"/>
              <a:gd name="adj2" fmla="val 20500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To change the Month selected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8358188" y="2700338"/>
            <a:ext cx="3629024" cy="914400"/>
          </a:xfrm>
          <a:prstGeom prst="wedgeEllipseCallout">
            <a:avLst>
              <a:gd name="adj1" fmla="val -109041"/>
              <a:gd name="adj2" fmla="val -5484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Yellow</a:t>
            </a:r>
            <a:r>
              <a:rPr lang="en-IN" dirty="0" smtClean="0">
                <a:solidFill>
                  <a:schemeClr val="tx1"/>
                </a:solidFill>
              </a:rPr>
              <a:t> colour highlights today’s 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8543923" y="4686633"/>
            <a:ext cx="3028952" cy="1214107"/>
          </a:xfrm>
          <a:prstGeom prst="wedgeEllipseCallout">
            <a:avLst>
              <a:gd name="adj1" fmla="val -115321"/>
              <a:gd name="adj2" fmla="val -186904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Blue</a:t>
            </a:r>
            <a:r>
              <a:rPr lang="en-IN" dirty="0" smtClean="0">
                <a:solidFill>
                  <a:schemeClr val="tx1"/>
                </a:solidFill>
              </a:rPr>
              <a:t> colour highlights date selected for booking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83370" y="3614738"/>
            <a:ext cx="3212308" cy="1542883"/>
          </a:xfrm>
          <a:prstGeom prst="wedgeEllipseCallout">
            <a:avLst>
              <a:gd name="adj1" fmla="val 85629"/>
              <a:gd name="adj2" fmla="val -109664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Grey</a:t>
            </a:r>
            <a:r>
              <a:rPr lang="en-IN" dirty="0" smtClean="0">
                <a:solidFill>
                  <a:schemeClr val="tx1"/>
                </a:solidFill>
              </a:rPr>
              <a:t> region indicates those days that are either fully booked or the date has expired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3681413" y="5622134"/>
            <a:ext cx="3105150" cy="1021554"/>
          </a:xfrm>
          <a:prstGeom prst="wedgeEllipseCallout">
            <a:avLst>
              <a:gd name="adj1" fmla="val 53596"/>
              <a:gd name="adj2" fmla="val -186751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Red</a:t>
            </a:r>
            <a:r>
              <a:rPr lang="en-IN" dirty="0" smtClean="0">
                <a:solidFill>
                  <a:schemeClr val="tx1"/>
                </a:solidFill>
              </a:rPr>
              <a:t> colour highlights usual holidays/weekends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296</Words>
  <Application>Microsoft Office PowerPoint</Application>
  <PresentationFormat>Widescreen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Light</vt:lpstr>
      <vt:lpstr>Bahnschrift SemiBold</vt:lpstr>
      <vt:lpstr>Britannic Bold</vt:lpstr>
      <vt:lpstr>Calibri</vt:lpstr>
      <vt:lpstr>Calibri Light</vt:lpstr>
      <vt:lpstr>Helvetica</vt:lpstr>
      <vt:lpstr>Office Theme</vt:lpstr>
      <vt:lpstr>Venue Booking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Venue Booking Portal</dc:title>
  <dc:creator>Mayank Jain</dc:creator>
  <cp:lastModifiedBy>Mayank Jain</cp:lastModifiedBy>
  <cp:revision>24</cp:revision>
  <dcterms:created xsi:type="dcterms:W3CDTF">2020-07-30T11:50:26Z</dcterms:created>
  <dcterms:modified xsi:type="dcterms:W3CDTF">2020-07-31T11:20:47Z</dcterms:modified>
</cp:coreProperties>
</file>