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715000" cx="9144000"/>
  <p:notesSz cx="6858000" cy="9144000"/>
  <p:embeddedFontLs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iXiSMExK9Q7VGS5Equ9heCSGO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AB1F67-8ED3-4C07-AD25-32B070181A37}">
  <a:tblStyle styleId="{F9AB1F67-8ED3-4C07-AD25-32B070181A37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7E8"/>
          </a:solidFill>
        </a:fill>
      </a:tcStyle>
    </a:band1H>
    <a:band2H>
      <a:tcTxStyle/>
    </a:band2H>
    <a:band1V>
      <a:tcTxStyle/>
      <a:tcStyle>
        <a:fill>
          <a:solidFill>
            <a:srgbClr val="E6E7E8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Gill Sans MT"/>
          <a:ea typeface="Gill Sans MT"/>
          <a:cs typeface="Gill Sans MT"/>
        </a:font>
        <a:schemeClr val="dk1"/>
      </a:tcTxStyle>
    </a:seCell>
    <a:swCell>
      <a:tcTxStyle b="on" i="off">
        <a:font>
          <a:latin typeface="Gill Sans MT"/>
          <a:ea typeface="Gill Sans MT"/>
          <a:cs typeface="Gill Sans MT"/>
        </a:font>
        <a:schemeClr val="dk1"/>
      </a:tcTx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Kush</a:t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8f8a86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Yathu</a:t>
            </a:r>
            <a:endParaRPr/>
          </a:p>
        </p:txBody>
      </p:sp>
      <p:sp>
        <p:nvSpPr>
          <p:cNvPr id="287" name="Google Shape;287;gd88f8a86fe_0_4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88f8a86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Kush</a:t>
            </a:r>
            <a:endParaRPr/>
          </a:p>
        </p:txBody>
      </p:sp>
      <p:sp>
        <p:nvSpPr>
          <p:cNvPr id="294" name="Google Shape;294;gd88f8a86fe_0_10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88f8a86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Yathu + Kush</a:t>
            </a:r>
            <a:endParaRPr/>
          </a:p>
        </p:txBody>
      </p:sp>
      <p:sp>
        <p:nvSpPr>
          <p:cNvPr id="301" name="Google Shape;301;gd88f8a86fe_0_4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8f8a86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Karan J</a:t>
            </a:r>
            <a:endParaRPr/>
          </a:p>
        </p:txBody>
      </p:sp>
      <p:sp>
        <p:nvSpPr>
          <p:cNvPr id="308" name="Google Shape;308;gd88f8a86fe_0_5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8f8a86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Karan J</a:t>
            </a:r>
            <a:endParaRPr/>
          </a:p>
        </p:txBody>
      </p:sp>
      <p:sp>
        <p:nvSpPr>
          <p:cNvPr id="315" name="Google Shape;315;gd88f8a86fe_0_8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8f8a86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Aakash J</a:t>
            </a:r>
            <a:endParaRPr/>
          </a:p>
        </p:txBody>
      </p:sp>
      <p:sp>
        <p:nvSpPr>
          <p:cNvPr id="322" name="Google Shape;322;gd88f8a86fe_0_7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88f8a86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d88f8a86fe_0_9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Kush</a:t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Kush</a:t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88f8a86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Karan J</a:t>
            </a:r>
            <a:endParaRPr/>
          </a:p>
        </p:txBody>
      </p:sp>
      <p:sp>
        <p:nvSpPr>
          <p:cNvPr id="231" name="Google Shape;231;gd88f8a86fe_0_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88f8a8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Aakash J</a:t>
            </a:r>
            <a:endParaRPr/>
          </a:p>
        </p:txBody>
      </p:sp>
      <p:sp>
        <p:nvSpPr>
          <p:cNvPr id="240" name="Google Shape;240;gd88f8a86fe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88f8a86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Aakash J</a:t>
            </a:r>
            <a:endParaRPr/>
          </a:p>
        </p:txBody>
      </p:sp>
      <p:sp>
        <p:nvSpPr>
          <p:cNvPr id="248" name="Google Shape;248;gd88f8a86fe_0_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88f8a86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Karan J</a:t>
            </a:r>
            <a:endParaRPr/>
          </a:p>
        </p:txBody>
      </p:sp>
      <p:sp>
        <p:nvSpPr>
          <p:cNvPr id="256" name="Google Shape;256;gd88f8a86fe_0_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Everyone</a:t>
            </a:r>
            <a:endParaRPr/>
          </a:p>
        </p:txBody>
      </p:sp>
      <p:sp>
        <p:nvSpPr>
          <p:cNvPr id="275" name="Google Shape;275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88f8a8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Kush</a:t>
            </a:r>
            <a:endParaRPr/>
          </a:p>
        </p:txBody>
      </p:sp>
      <p:sp>
        <p:nvSpPr>
          <p:cNvPr id="280" name="Google Shape;280;gd88f8a86fe_0_7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" type="body"/>
          </p:nvPr>
        </p:nvSpPr>
        <p:spPr>
          <a:xfrm>
            <a:off x="457200" y="1227668"/>
            <a:ext cx="4038600" cy="3877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" name="Google Shape;17;p22"/>
          <p:cNvSpPr txBox="1"/>
          <p:nvPr>
            <p:ph idx="2" type="body"/>
          </p:nvPr>
        </p:nvSpPr>
        <p:spPr>
          <a:xfrm>
            <a:off x="4648200" y="1227669"/>
            <a:ext cx="4038600" cy="3877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2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" name="Google Shape;20;p22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21" name="Google Shape;21;p2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245504" y="1981043"/>
            <a:ext cx="2441297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6245504" y="2567390"/>
            <a:ext cx="2441297" cy="2536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1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31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09" name="Google Shape;109;p3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31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3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12" name="Google Shape;112;p31"/>
          <p:cNvCxnSpPr/>
          <p:nvPr/>
        </p:nvCxnSpPr>
        <p:spPr>
          <a:xfrm>
            <a:off x="5908842" y="1222208"/>
            <a:ext cx="0" cy="399890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31"/>
          <p:cNvSpPr txBox="1"/>
          <p:nvPr>
            <p:ph idx="3" type="body"/>
          </p:nvPr>
        </p:nvSpPr>
        <p:spPr>
          <a:xfrm>
            <a:off x="310153" y="1650166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31"/>
          <p:cNvSpPr txBox="1"/>
          <p:nvPr>
            <p:ph idx="4" type="body"/>
          </p:nvPr>
        </p:nvSpPr>
        <p:spPr>
          <a:xfrm>
            <a:off x="310153" y="2009266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31"/>
          <p:cNvSpPr txBox="1"/>
          <p:nvPr>
            <p:ph idx="5" type="body"/>
          </p:nvPr>
        </p:nvSpPr>
        <p:spPr>
          <a:xfrm>
            <a:off x="310153" y="2615211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6" name="Google Shape;116;p31"/>
          <p:cNvSpPr txBox="1"/>
          <p:nvPr>
            <p:ph idx="6" type="body"/>
          </p:nvPr>
        </p:nvSpPr>
        <p:spPr>
          <a:xfrm>
            <a:off x="310153" y="2974311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31"/>
          <p:cNvSpPr txBox="1"/>
          <p:nvPr>
            <p:ph idx="7" type="body"/>
          </p:nvPr>
        </p:nvSpPr>
        <p:spPr>
          <a:xfrm>
            <a:off x="310153" y="3546545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8" name="Google Shape;118;p31"/>
          <p:cNvSpPr txBox="1"/>
          <p:nvPr>
            <p:ph idx="8" type="body"/>
          </p:nvPr>
        </p:nvSpPr>
        <p:spPr>
          <a:xfrm>
            <a:off x="310153" y="3905644"/>
            <a:ext cx="52947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31"/>
          <p:cNvSpPr txBox="1"/>
          <p:nvPr>
            <p:ph idx="9" type="body"/>
          </p:nvPr>
        </p:nvSpPr>
        <p:spPr>
          <a:xfrm>
            <a:off x="309033" y="1073186"/>
            <a:ext cx="5295900" cy="46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2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32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24" name="Google Shape;124;p3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/>
        </p:nvSpPr>
        <p:spPr>
          <a:xfrm>
            <a:off x="239890" y="5091760"/>
            <a:ext cx="2229555" cy="433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34"/>
          <p:cNvSpPr/>
          <p:nvPr>
            <p:ph idx="2" type="pic"/>
          </p:nvPr>
        </p:nvSpPr>
        <p:spPr>
          <a:xfrm>
            <a:off x="-25400" y="1123983"/>
            <a:ext cx="9186334" cy="459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2" name="Google Shape;132;p34"/>
          <p:cNvSpPr/>
          <p:nvPr/>
        </p:nvSpPr>
        <p:spPr>
          <a:xfrm>
            <a:off x="-21167" y="-3658"/>
            <a:ext cx="9178768" cy="10748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65844" y="257146"/>
            <a:ext cx="8220956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5" name="Google Shape;135;p34"/>
          <p:cNvGrpSpPr/>
          <p:nvPr/>
        </p:nvGrpSpPr>
        <p:grpSpPr>
          <a:xfrm>
            <a:off x="-21168" y="1071198"/>
            <a:ext cx="9175833" cy="52786"/>
            <a:chOff x="685800" y="1794746"/>
            <a:chExt cx="7772400" cy="179475"/>
          </a:xfrm>
        </p:grpSpPr>
        <p:sp>
          <p:nvSpPr>
            <p:cNvPr id="136" name="Google Shape;136;p3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3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3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239890" y="5091760"/>
            <a:ext cx="2229555" cy="4336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35"/>
          <p:cNvSpPr/>
          <p:nvPr>
            <p:ph idx="2" type="pic"/>
          </p:nvPr>
        </p:nvSpPr>
        <p:spPr>
          <a:xfrm>
            <a:off x="-25400" y="0"/>
            <a:ext cx="9186334" cy="4650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35"/>
          <p:cNvSpPr/>
          <p:nvPr/>
        </p:nvSpPr>
        <p:spPr>
          <a:xfrm>
            <a:off x="-42334" y="4703703"/>
            <a:ext cx="9242778" cy="10184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35"/>
          <p:cNvSpPr txBox="1"/>
          <p:nvPr>
            <p:ph idx="1" type="body"/>
          </p:nvPr>
        </p:nvSpPr>
        <p:spPr>
          <a:xfrm>
            <a:off x="465844" y="4967906"/>
            <a:ext cx="5813600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5" name="Google Shape;145;p35"/>
          <p:cNvGrpSpPr/>
          <p:nvPr/>
        </p:nvGrpSpPr>
        <p:grpSpPr>
          <a:xfrm>
            <a:off x="-42334" y="4650918"/>
            <a:ext cx="9203266" cy="52786"/>
            <a:chOff x="685800" y="1794746"/>
            <a:chExt cx="7772400" cy="179475"/>
          </a:xfrm>
        </p:grpSpPr>
        <p:sp>
          <p:nvSpPr>
            <p:cNvPr id="146" name="Google Shape;146;p3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/>
          <p:nvPr/>
        </p:nvSpPr>
        <p:spPr>
          <a:xfrm>
            <a:off x="312460" y="5103854"/>
            <a:ext cx="2229555" cy="586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36"/>
          <p:cNvSpPr/>
          <p:nvPr>
            <p:ph idx="2" type="pic"/>
          </p:nvPr>
        </p:nvSpPr>
        <p:spPr>
          <a:xfrm>
            <a:off x="-14817" y="0"/>
            <a:ext cx="9186334" cy="4650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6"/>
          <p:cNvSpPr txBox="1"/>
          <p:nvPr>
            <p:ph idx="1" type="body"/>
          </p:nvPr>
        </p:nvSpPr>
        <p:spPr>
          <a:xfrm>
            <a:off x="465844" y="4967906"/>
            <a:ext cx="5813600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36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4" name="Google Shape;154;p36"/>
          <p:cNvGrpSpPr/>
          <p:nvPr/>
        </p:nvGrpSpPr>
        <p:grpSpPr>
          <a:xfrm>
            <a:off x="-42334" y="4650918"/>
            <a:ext cx="9203266" cy="52786"/>
            <a:chOff x="685800" y="1794746"/>
            <a:chExt cx="7772400" cy="179475"/>
          </a:xfrm>
        </p:grpSpPr>
        <p:sp>
          <p:nvSpPr>
            <p:cNvPr id="155" name="Google Shape;155;p3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3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3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7"/>
          <p:cNvSpPr/>
          <p:nvPr/>
        </p:nvSpPr>
        <p:spPr>
          <a:xfrm>
            <a:off x="1509610" y="1329947"/>
            <a:ext cx="3931920" cy="3930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7"/>
          <p:cNvSpPr/>
          <p:nvPr/>
        </p:nvSpPr>
        <p:spPr>
          <a:xfrm>
            <a:off x="3671595" y="1318392"/>
            <a:ext cx="3931920" cy="3931920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622280" y="2877722"/>
            <a:ext cx="1947510" cy="724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37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64" name="Google Shape;164;p3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310153" y="0"/>
            <a:ext cx="7986713" cy="78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2" type="body"/>
          </p:nvPr>
        </p:nvSpPr>
        <p:spPr>
          <a:xfrm>
            <a:off x="3569790" y="2877344"/>
            <a:ext cx="1968500" cy="724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3" type="body"/>
          </p:nvPr>
        </p:nvSpPr>
        <p:spPr>
          <a:xfrm>
            <a:off x="5538290" y="2877344"/>
            <a:ext cx="1968500" cy="724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8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" name="Google Shape;173;p38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74" name="Google Shape;174;p3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7" name="Google Shape;177;p38"/>
          <p:cNvSpPr/>
          <p:nvPr/>
        </p:nvSpPr>
        <p:spPr>
          <a:xfrm>
            <a:off x="457201" y="1233480"/>
            <a:ext cx="2198255" cy="114422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457200" y="1233480"/>
            <a:ext cx="2198255" cy="52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9" name="Google Shape;179;p38"/>
          <p:cNvGrpSpPr/>
          <p:nvPr/>
        </p:nvGrpSpPr>
        <p:grpSpPr>
          <a:xfrm>
            <a:off x="457198" y="2456632"/>
            <a:ext cx="3035300" cy="1144221"/>
            <a:chOff x="457198" y="2913323"/>
            <a:chExt cx="3035300" cy="1373065"/>
          </a:xfrm>
        </p:grpSpPr>
        <p:sp>
          <p:nvSpPr>
            <p:cNvPr id="180" name="Google Shape;180;p38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2" name="Google Shape;182;p38"/>
          <p:cNvGrpSpPr/>
          <p:nvPr/>
        </p:nvGrpSpPr>
        <p:grpSpPr>
          <a:xfrm>
            <a:off x="457199" y="3670562"/>
            <a:ext cx="8181976" cy="1144221"/>
            <a:chOff x="457199" y="4370039"/>
            <a:chExt cx="8181976" cy="1373065"/>
          </a:xfrm>
        </p:grpSpPr>
        <p:sp>
          <p:nvSpPr>
            <p:cNvPr id="183" name="Google Shape;183;p38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38"/>
            <p:cNvSpPr/>
            <p:nvPr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5" name="Google Shape;185;p38"/>
          <p:cNvGrpSpPr/>
          <p:nvPr/>
        </p:nvGrpSpPr>
        <p:grpSpPr>
          <a:xfrm>
            <a:off x="2746375" y="1233480"/>
            <a:ext cx="2762250" cy="1144221"/>
            <a:chOff x="2746375" y="1480176"/>
            <a:chExt cx="2762250" cy="1373065"/>
          </a:xfrm>
        </p:grpSpPr>
        <p:sp>
          <p:nvSpPr>
            <p:cNvPr id="186" name="Google Shape;186;p38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8" name="Google Shape;188;p38"/>
          <p:cNvGrpSpPr/>
          <p:nvPr/>
        </p:nvGrpSpPr>
        <p:grpSpPr>
          <a:xfrm>
            <a:off x="5611092" y="1233480"/>
            <a:ext cx="3028082" cy="1144221"/>
            <a:chOff x="5556249" y="1480176"/>
            <a:chExt cx="3082926" cy="1373065"/>
          </a:xfrm>
        </p:grpSpPr>
        <p:sp>
          <p:nvSpPr>
            <p:cNvPr id="189" name="Google Shape;189;p38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1" name="Google Shape;191;p38"/>
          <p:cNvGrpSpPr/>
          <p:nvPr/>
        </p:nvGrpSpPr>
        <p:grpSpPr>
          <a:xfrm>
            <a:off x="3582730" y="2456632"/>
            <a:ext cx="5056446" cy="1144221"/>
            <a:chOff x="3556000" y="2913323"/>
            <a:chExt cx="5083175" cy="1373065"/>
          </a:xfrm>
        </p:grpSpPr>
        <p:sp>
          <p:nvSpPr>
            <p:cNvPr id="192" name="Google Shape;192;p38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57201" y="1331049"/>
            <a:ext cx="2198254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457201" y="1972417"/>
            <a:ext cx="2198255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6" name="Google Shape;196;p38"/>
          <p:cNvSpPr txBox="1"/>
          <p:nvPr>
            <p:ph idx="3" type="body"/>
          </p:nvPr>
        </p:nvSpPr>
        <p:spPr>
          <a:xfrm>
            <a:off x="2746376" y="1331049"/>
            <a:ext cx="2762250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7" name="Google Shape;197;p38"/>
          <p:cNvSpPr txBox="1"/>
          <p:nvPr>
            <p:ph idx="4" type="body"/>
          </p:nvPr>
        </p:nvSpPr>
        <p:spPr>
          <a:xfrm>
            <a:off x="2746376" y="1972417"/>
            <a:ext cx="276225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38"/>
          <p:cNvSpPr txBox="1"/>
          <p:nvPr>
            <p:ph idx="5" type="body"/>
          </p:nvPr>
        </p:nvSpPr>
        <p:spPr>
          <a:xfrm>
            <a:off x="5611093" y="1331049"/>
            <a:ext cx="3028080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9" name="Google Shape;199;p38"/>
          <p:cNvSpPr txBox="1"/>
          <p:nvPr>
            <p:ph idx="6" type="body"/>
          </p:nvPr>
        </p:nvSpPr>
        <p:spPr>
          <a:xfrm>
            <a:off x="5611093" y="1972417"/>
            <a:ext cx="3028081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38"/>
          <p:cNvSpPr txBox="1"/>
          <p:nvPr>
            <p:ph idx="7" type="body"/>
          </p:nvPr>
        </p:nvSpPr>
        <p:spPr>
          <a:xfrm>
            <a:off x="3582731" y="2537639"/>
            <a:ext cx="5056442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1" name="Google Shape;201;p38"/>
          <p:cNvSpPr txBox="1"/>
          <p:nvPr>
            <p:ph idx="8" type="body"/>
          </p:nvPr>
        </p:nvSpPr>
        <p:spPr>
          <a:xfrm>
            <a:off x="3582730" y="3179007"/>
            <a:ext cx="5056446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38"/>
          <p:cNvSpPr txBox="1"/>
          <p:nvPr>
            <p:ph idx="9" type="body"/>
          </p:nvPr>
        </p:nvSpPr>
        <p:spPr>
          <a:xfrm>
            <a:off x="457200" y="2537639"/>
            <a:ext cx="3035298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3" name="Google Shape;203;p38"/>
          <p:cNvSpPr txBox="1"/>
          <p:nvPr>
            <p:ph idx="13" type="body"/>
          </p:nvPr>
        </p:nvSpPr>
        <p:spPr>
          <a:xfrm>
            <a:off x="457200" y="3179007"/>
            <a:ext cx="3035299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38"/>
          <p:cNvSpPr txBox="1"/>
          <p:nvPr>
            <p:ph idx="14" type="body"/>
          </p:nvPr>
        </p:nvSpPr>
        <p:spPr>
          <a:xfrm>
            <a:off x="457201" y="3761898"/>
            <a:ext cx="8181972" cy="641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5" name="Google Shape;205;p38"/>
          <p:cNvSpPr txBox="1"/>
          <p:nvPr>
            <p:ph idx="15" type="body"/>
          </p:nvPr>
        </p:nvSpPr>
        <p:spPr>
          <a:xfrm>
            <a:off x="457197" y="4403266"/>
            <a:ext cx="8181980" cy="3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>
            <a:off x="-56445" y="0"/>
            <a:ext cx="9206200" cy="5723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" name="Google Shape;26;p23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199388" y="151672"/>
            <a:ext cx="3438144" cy="3858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23"/>
          <p:cNvGrpSpPr/>
          <p:nvPr/>
        </p:nvGrpSpPr>
        <p:grpSpPr>
          <a:xfrm rot="10800000">
            <a:off x="-55875" y="3334547"/>
            <a:ext cx="8309800" cy="63874"/>
            <a:chOff x="685800" y="1794746"/>
            <a:chExt cx="7772400" cy="179475"/>
          </a:xfrm>
        </p:grpSpPr>
        <p:sp>
          <p:nvSpPr>
            <p:cNvPr id="28" name="Google Shape;28;p2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" name="Google Shape;31;p23"/>
          <p:cNvSpPr txBox="1"/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subTitle"/>
          </p:nvPr>
        </p:nvSpPr>
        <p:spPr>
          <a:xfrm>
            <a:off x="958147" y="3617547"/>
            <a:ext cx="7397039" cy="73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pic>
        <p:nvPicPr>
          <p:cNvPr descr="2-line-whitetext-colorshield.png" id="33" name="Google Shape;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428" y="4774180"/>
            <a:ext cx="1966588" cy="7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35" name="Google Shape;35;p24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51672"/>
            <a:ext cx="3438144" cy="385876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4"/>
          <p:cNvSpPr txBox="1"/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subTitle"/>
          </p:nvPr>
        </p:nvSpPr>
        <p:spPr>
          <a:xfrm>
            <a:off x="958147" y="3617547"/>
            <a:ext cx="7397039" cy="73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38" name="Google Shape;38;p24"/>
          <p:cNvGrpSpPr/>
          <p:nvPr/>
        </p:nvGrpSpPr>
        <p:grpSpPr>
          <a:xfrm rot="10800000">
            <a:off x="0" y="3334547"/>
            <a:ext cx="8355526" cy="63874"/>
            <a:chOff x="685800" y="1794746"/>
            <a:chExt cx="7772400" cy="179475"/>
          </a:xfrm>
        </p:grpSpPr>
        <p:sp>
          <p:nvSpPr>
            <p:cNvPr id="39" name="Google Shape;39;p2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" name="Google Shape;42;p24"/>
          <p:cNvSpPr/>
          <p:nvPr/>
        </p:nvSpPr>
        <p:spPr>
          <a:xfrm>
            <a:off x="254001" y="5080000"/>
            <a:ext cx="2243667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2-line-bluetext-colorshield.png" id="43" name="Google Shape;43;p24"/>
          <p:cNvPicPr preferRelativeResize="0"/>
          <p:nvPr/>
        </p:nvPicPr>
        <p:blipFill rotWithShape="1">
          <a:blip r:embed="rId3">
            <a:alphaModFix/>
          </a:blip>
          <a:srcRect b="-1906" l="-1" r="-156" t="0"/>
          <a:stretch/>
        </p:blipFill>
        <p:spPr>
          <a:xfrm>
            <a:off x="6477238" y="4816587"/>
            <a:ext cx="1699808" cy="6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25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49" name="Google Shape;49;p2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2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" name="Google Shape;56;p26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57" name="Google Shape;57;p2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upennwatermark.pdf" id="60" name="Google Shape;60;p26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51672"/>
            <a:ext cx="3436620" cy="385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/>
          <p:nvPr/>
        </p:nvSpPr>
        <p:spPr>
          <a:xfrm>
            <a:off x="0" y="0"/>
            <a:ext cx="9143999" cy="57150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7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27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67" name="Google Shape;67;p2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2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2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1-line-bluetext-colorshield.png" id="70" name="Google Shape;7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5221111"/>
            <a:ext cx="1809092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457200" y="1186658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57200" y="1718323"/>
            <a:ext cx="4040188" cy="338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28"/>
          <p:cNvSpPr txBox="1"/>
          <p:nvPr>
            <p:ph idx="3" type="body"/>
          </p:nvPr>
        </p:nvSpPr>
        <p:spPr>
          <a:xfrm>
            <a:off x="4645026" y="1185188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8"/>
          <p:cNvSpPr txBox="1"/>
          <p:nvPr>
            <p:ph idx="4" type="body"/>
          </p:nvPr>
        </p:nvSpPr>
        <p:spPr>
          <a:xfrm>
            <a:off x="4645026" y="1718323"/>
            <a:ext cx="4041775" cy="338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8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79" name="Google Shape;79;p2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>
            <p:ph idx="2" type="pic"/>
          </p:nvPr>
        </p:nvSpPr>
        <p:spPr>
          <a:xfrm>
            <a:off x="4811889" y="1185189"/>
            <a:ext cx="3874912" cy="391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457200" y="1185188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9"/>
          <p:cNvSpPr txBox="1"/>
          <p:nvPr>
            <p:ph idx="3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9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9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89" name="Google Shape;89;p29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93" name="Google Shape;93;p30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199388" y="151672"/>
            <a:ext cx="3436620" cy="38587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0"/>
          <p:cNvSpPr/>
          <p:nvPr>
            <p:ph idx="2" type="pic"/>
          </p:nvPr>
        </p:nvSpPr>
        <p:spPr>
          <a:xfrm>
            <a:off x="4811889" y="1185189"/>
            <a:ext cx="3874912" cy="3919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200" y="1185188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30"/>
          <p:cNvSpPr txBox="1"/>
          <p:nvPr>
            <p:ph idx="3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0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0"/>
          <p:cNvGrpSpPr/>
          <p:nvPr/>
        </p:nvGrpSpPr>
        <p:grpSpPr>
          <a:xfrm>
            <a:off x="-5079" y="787569"/>
            <a:ext cx="8691879" cy="52786"/>
            <a:chOff x="685800" y="1794746"/>
            <a:chExt cx="7772400" cy="179475"/>
          </a:xfrm>
        </p:grpSpPr>
        <p:sp>
          <p:nvSpPr>
            <p:cNvPr id="100" name="Google Shape;100;p30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idx="1" type="body"/>
          </p:nvPr>
        </p:nvSpPr>
        <p:spPr>
          <a:xfrm>
            <a:off x="430464" y="114412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-line-bluetext-colorshield.png" id="13" name="Google Shape;13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5221111"/>
            <a:ext cx="180909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1"/>
          <p:cNvSpPr txBox="1"/>
          <p:nvPr>
            <p:ph type="title"/>
          </p:nvPr>
        </p:nvSpPr>
        <p:spPr>
          <a:xfrm>
            <a:off x="323520" y="-21210"/>
            <a:ext cx="8229600" cy="808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kaggle.com/somesnm/partynyc" TargetMode="External"/><Relationship Id="rId4" Type="http://schemas.openxmlformats.org/officeDocument/2006/relationships/hyperlink" Target="http://www.nycgo.com/things-to-do/nightlife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/>
              <a:t>The New York Experience</a:t>
            </a:r>
            <a:endParaRPr/>
          </a:p>
        </p:txBody>
      </p:sp>
      <p:sp>
        <p:nvSpPr>
          <p:cNvPr id="211" name="Google Shape;211;p2"/>
          <p:cNvSpPr txBox="1"/>
          <p:nvPr>
            <p:ph idx="1" type="subTitle"/>
          </p:nvPr>
        </p:nvSpPr>
        <p:spPr>
          <a:xfrm>
            <a:off x="958147" y="3617547"/>
            <a:ext cx="7397039" cy="731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CIS 550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Group 20: Aakash, Karan, Kush, Yathu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88f8a86fe_0_42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Example Complex Query</a:t>
            </a:r>
            <a:endParaRPr/>
          </a:p>
        </p:txBody>
      </p:sp>
      <p:sp>
        <p:nvSpPr>
          <p:cNvPr id="290" name="Google Shape;290;gd88f8a86fe_0_42"/>
          <p:cNvSpPr txBox="1"/>
          <p:nvPr>
            <p:ph idx="1" type="body"/>
          </p:nvPr>
        </p:nvSpPr>
        <p:spPr>
          <a:xfrm>
            <a:off x="430475" y="1002625"/>
            <a:ext cx="83856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tab1 AS (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SELECT latitude, longitude, COUNT(*) as NumParties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FROM Parties JOIN LatLong ON Parties.latitude = LatLong.latitude AND Parties.longitude = LatLong.longitude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Borough LIKE '${x}'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GROUP BY latitude, longitude),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tab2 AS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(SELECT * FROM tab1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WHERE NumParties &gt; '${a}' and NumParties &lt;= '${b}'),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tab3 AS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(SELECT *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FROM Lsting JOIN Neighbourhood on Lsting.neighbourhood_cleaned = Neighbourhood.neighbourhood_cleansed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WHERE neighbourhood LIKE '${x}' ORDER BY number_of_reviews * rating),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tab4 AS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(SELECT id, name, listing_url, price, rating, number_of_reviews, picture_url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FROM tab3 JOIN tab2 ON ABS(tab3.latitude - tab2.latitude) &lt;= .001 AND ABS(tab3.longitude - tab2.longitude) &lt;= .001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LIMIT 20),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tab5 AS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(SELECT * FROM Bars JOIN LatLong ON Bars.latitude = LatLong.latitude AND Bars.longitude = LatLong.longitude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WHERE Borough LIKE '${x}' and num_calls &gt; '${c}' and num_calls &lt;= '${d}'),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tab6 AS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(SELECT tab3.id, name, listing_url, price, rating, number_of_reviews, picture_url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FROM tab3 JOIN tab5 ON ABS(tab3.latitude - tab5.latitude) &lt;= .001 AND ABS(tab3.longitude - tab5.longitude) &lt;= .001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LIMIT 20),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tab7 AS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(SELECT * FROM tab4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UNION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SELECT * FROM tab6)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SELECT DISTINCT id, name, listing_url, price, rating, number_of_reviews, picture_url FROM tab7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ORDER BY number_of_reviews * rating DESC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LIMIT 10;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gd88f8a86fe_0_42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88f8a86fe_0_104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Example Complex Query 2</a:t>
            </a:r>
            <a:endParaRPr/>
          </a:p>
        </p:txBody>
      </p:sp>
      <p:sp>
        <p:nvSpPr>
          <p:cNvPr id="297" name="Google Shape;297;gd88f8a86fe_0_104"/>
          <p:cNvSpPr txBox="1"/>
          <p:nvPr>
            <p:ph idx="1" type="body"/>
          </p:nvPr>
        </p:nvSpPr>
        <p:spPr>
          <a:xfrm>
            <a:off x="430475" y="1002625"/>
            <a:ext cx="83856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tab1 AS (SELECT id, name, comments, amenities,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room_type, price, listing_url, picture_url, host_name, host_url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FROM Lsting JOIN reviews ON Lsting.id = reviews.listing_id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JOIN Hosts ON Hosts.id = Lsting.host_id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Lsting.price &lt;= 500 AND Lsting.host_is_superhost = 0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Lsting.accommodates &gt;= 1 AND description LIKE '%beautiful%'),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tab2 AS (SELECT id, name, comments, amenities, room_type, price,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listing_url, picture_url, host_url, host_name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FROM tab1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amenities LIKE '%Wifi%'),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tab3 AS (SELECT id, name, comments, amenities, room_type, price,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listing_url, picture_url, host_url, host_name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FROM tab2 WHERE amenities LIKE '%TV%'),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tab4 AS (SELECT id, name, comments, amenities, room_type, price,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listing_url, picture_url, host_url, host_name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FROM tab3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amenities LIKE '%""%')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SELECT DISTINCT id, name, room_type, price,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listing_url, picture_url, host_url, host_name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FROM tab3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WHERE amenities LIKE '%%' AND (comments LIKE '%  %' 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OR comments LIKE '%  %' OR comments LIKE '% Wifi %' OR comments LIKE '% TV %')</a:t>
            </a:r>
            <a:endParaRPr i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LIMIT 10;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d88f8a86fe_0_104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88f8a86fe_0_48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gd88f8a86fe_0_48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Performance</a:t>
            </a:r>
            <a:endParaRPr/>
          </a:p>
        </p:txBody>
      </p:sp>
      <p:graphicFrame>
        <p:nvGraphicFramePr>
          <p:cNvPr id="305" name="Google Shape;305;gd88f8a86fe_0_48"/>
          <p:cNvGraphicFramePr/>
          <p:nvPr/>
        </p:nvGraphicFramePr>
        <p:xfrm>
          <a:off x="430214" y="10618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{F9AB1F67-8ED3-4C07-AD25-32B070181A37}</a:tableStyleId>
              </a:tblPr>
              <a:tblGrid>
                <a:gridCol w="2799225"/>
                <a:gridCol w="2841725"/>
                <a:gridCol w="2468575"/>
              </a:tblGrid>
              <a:tr h="51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Query Description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Pre-optimisation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Post optimisation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55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Find Airbnbs based on party and bar intensity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2.417s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0.544s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44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Find listings and their descriptions closest to the locations with lowest amount of party and bar activity in Manhattan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7.625s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0.048s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Find listings and their descriptions closest to the locations with highest amount of party and bar activity in Manhattan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12.715s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1.407s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Find Airbnbs that fulfill various criteria (price, super host etc) and check if amenities are mentioned in comments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29.594s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1.609s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6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Top hosts in a particular borough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0.123s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0.059s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88f8a86fe_0_55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Technical Challenges</a:t>
            </a:r>
            <a:endParaRPr/>
          </a:p>
        </p:txBody>
      </p:sp>
      <p:sp>
        <p:nvSpPr>
          <p:cNvPr id="311" name="Google Shape;311;gd88f8a86fe_0_55"/>
          <p:cNvSpPr txBox="1"/>
          <p:nvPr>
            <p:ph idx="1" type="body"/>
          </p:nvPr>
        </p:nvSpPr>
        <p:spPr>
          <a:xfrm>
            <a:off x="430464" y="1002632"/>
            <a:ext cx="8229600" cy="4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Not being </a:t>
            </a:r>
            <a:r>
              <a:rPr lang="en-US"/>
              <a:t>familiar</a:t>
            </a:r>
            <a:r>
              <a:rPr lang="en-US"/>
              <a:t> with Github and facing a lot of merge conflicts initially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Communication as well as working with distinct branches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Performance issue with AWS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Query optimization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Clearing dead access that was never killed which caused significant latency</a:t>
            </a:r>
            <a:endParaRPr/>
          </a:p>
        </p:txBody>
      </p:sp>
      <p:sp>
        <p:nvSpPr>
          <p:cNvPr id="312" name="Google Shape;312;gd88f8a86fe_0_55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8f8a86fe_0_83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Further Work</a:t>
            </a:r>
            <a:endParaRPr/>
          </a:p>
        </p:txBody>
      </p:sp>
      <p:sp>
        <p:nvSpPr>
          <p:cNvPr id="318" name="Google Shape;318;gd88f8a86fe_0_83"/>
          <p:cNvSpPr txBox="1"/>
          <p:nvPr>
            <p:ph idx="1" type="body"/>
          </p:nvPr>
        </p:nvSpPr>
        <p:spPr>
          <a:xfrm>
            <a:off x="430464" y="1002632"/>
            <a:ext cx="8229600" cy="4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Expanding the use to cities beyond New York City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Easy to find similar data on other metropolitan cities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Will help us attract more people to the website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Implementing a </a:t>
            </a:r>
            <a:r>
              <a:rPr lang="en-US"/>
              <a:t>login</a:t>
            </a:r>
            <a:r>
              <a:rPr lang="en-US"/>
              <a:t> system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Makes website more personal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Recommendations based on previous searches 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Linking to social media will allow people to share their Airbnb experience with friends and family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UI can be modeled after Airbnb to reduce the learning curve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Interactive components such as maps, host updates etc.</a:t>
            </a:r>
            <a:endParaRPr/>
          </a:p>
        </p:txBody>
      </p:sp>
      <p:sp>
        <p:nvSpPr>
          <p:cNvPr id="319" name="Google Shape;319;gd88f8a86fe_0_83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88f8a86fe_0_77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Extra Credit</a:t>
            </a:r>
            <a:endParaRPr/>
          </a:p>
        </p:txBody>
      </p:sp>
      <p:sp>
        <p:nvSpPr>
          <p:cNvPr id="325" name="Google Shape;325;gd88f8a86fe_0_77"/>
          <p:cNvSpPr txBox="1"/>
          <p:nvPr>
            <p:ph idx="1" type="body"/>
          </p:nvPr>
        </p:nvSpPr>
        <p:spPr>
          <a:xfrm>
            <a:off x="430464" y="1002632"/>
            <a:ext cx="8229600" cy="4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Hosting Backend on AWS</a:t>
            </a:r>
            <a:endParaRPr/>
          </a:p>
        </p:txBody>
      </p:sp>
      <p:sp>
        <p:nvSpPr>
          <p:cNvPr id="326" name="Google Shape;326;gd88f8a86fe_0_77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d88f8a86fe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1" y="1769400"/>
            <a:ext cx="7120379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88f8a86fe_0_95"/>
          <p:cNvSpPr txBox="1"/>
          <p:nvPr>
            <p:ph type="ctrTitle"/>
          </p:nvPr>
        </p:nvSpPr>
        <p:spPr>
          <a:xfrm>
            <a:off x="958147" y="1192807"/>
            <a:ext cx="73971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33" name="Google Shape;333;gd88f8a86fe_0_95"/>
          <p:cNvSpPr txBox="1"/>
          <p:nvPr>
            <p:ph idx="1" type="subTitle"/>
          </p:nvPr>
        </p:nvSpPr>
        <p:spPr>
          <a:xfrm>
            <a:off x="958147" y="3617547"/>
            <a:ext cx="7397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type="title"/>
          </p:nvPr>
        </p:nvSpPr>
        <p:spPr>
          <a:xfrm>
            <a:off x="310152" y="17206"/>
            <a:ext cx="8229600" cy="770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Basic Problem &amp; Goals</a:t>
            </a:r>
            <a:endParaRPr/>
          </a:p>
        </p:txBody>
      </p:sp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430464" y="1002632"/>
            <a:ext cx="8229600" cy="410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Which Airbnbs are in a </a:t>
            </a:r>
            <a:r>
              <a:rPr lang="en-US" sz="2400"/>
              <a:t>locality</a:t>
            </a:r>
            <a:r>
              <a:rPr lang="en-US" sz="2400"/>
              <a:t> with an active nightlife?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Filter by longitude and latitude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Which neighbourhood is predominantly “touristy”?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Aggregate by number of listings in each locality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Who are the top hosts in each neighbourhood?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Filter by average rating of all the BnBs owned by a host</a:t>
            </a:r>
            <a:endParaRPr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Are the amenities in Airbnbs verified by users?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Search by amenities and subsequently filter by comments</a:t>
            </a:r>
            <a:endParaRPr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What are the cheapest Airbnbs in a given borough?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Filter by price</a:t>
            </a:r>
            <a:endParaRPr/>
          </a:p>
        </p:txBody>
      </p:sp>
      <p:sp>
        <p:nvSpPr>
          <p:cNvPr id="218" name="Google Shape;218;p5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465844" y="257146"/>
            <a:ext cx="8220956" cy="506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Preview </a:t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6553200" y="5221110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450" y="1194225"/>
            <a:ext cx="2478885" cy="270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314548"/>
            <a:ext cx="4419599" cy="2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400" y="3562829"/>
            <a:ext cx="4419599" cy="2011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425" y="3953901"/>
            <a:ext cx="3196723" cy="162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88f8a86fe_0_7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Data collection and </a:t>
            </a:r>
            <a:r>
              <a:rPr lang="en-US"/>
              <a:t>preprocessing</a:t>
            </a:r>
            <a:endParaRPr/>
          </a:p>
        </p:txBody>
      </p:sp>
      <p:sp>
        <p:nvSpPr>
          <p:cNvPr id="234" name="Google Shape;234;gd88f8a86fe_0_7"/>
          <p:cNvSpPr txBox="1"/>
          <p:nvPr>
            <p:ph idx="1" type="body"/>
          </p:nvPr>
        </p:nvSpPr>
        <p:spPr>
          <a:xfrm>
            <a:off x="430472" y="1002625"/>
            <a:ext cx="5868900" cy="4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•"/>
            </a:pPr>
            <a:r>
              <a:rPr lang="en-US" sz="1800">
                <a:solidFill>
                  <a:srgbClr val="666666"/>
                </a:solidFill>
              </a:rPr>
              <a:t>The data was collected from: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Bar Locations: </a:t>
            </a:r>
            <a:r>
              <a:rPr lang="en-US" sz="1800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www.kaggle.com/somesnm/partynyc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Airbnb NYC: </a:t>
            </a:r>
            <a:r>
              <a:rPr lang="en-US" sz="1800" u="sng">
                <a:solidFill>
                  <a:srgbClr val="666666"/>
                </a:solidFill>
              </a:rPr>
              <a:t>insideairbnb.com/get-the-data.html </a:t>
            </a:r>
            <a:endParaRPr sz="1800" u="sng">
              <a:solidFill>
                <a:srgbClr val="666666"/>
              </a:solidFill>
            </a:endParaRPr>
          </a:p>
          <a:p>
            <a:pPr indent="-285750" lvl="1" marL="7429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Verification: </a:t>
            </a:r>
            <a:r>
              <a:rPr lang="en-US" sz="1800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www.nycgo.com/things-to-do/nightlife</a:t>
            </a:r>
            <a:endParaRPr sz="1800" u="sng">
              <a:solidFill>
                <a:srgbClr val="666666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•"/>
            </a:pPr>
            <a:r>
              <a:rPr lang="en-US" sz="1800">
                <a:solidFill>
                  <a:srgbClr val="666666"/>
                </a:solidFill>
              </a:rPr>
              <a:t>Preprocessing was primarily done in python using: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Pandas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Numpy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Matplotlib</a:t>
            </a:r>
            <a:endParaRPr sz="1800">
              <a:solidFill>
                <a:srgbClr val="666666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•"/>
            </a:pPr>
            <a:r>
              <a:rPr lang="en-US" sz="1800">
                <a:solidFill>
                  <a:srgbClr val="666666"/>
                </a:solidFill>
              </a:rPr>
              <a:t>Preprocessing the data included: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Dropping columns and tables that were of no use.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Tuples with null values were discarded.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Missing numerical value were replaced with 0s.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Gill Sans"/>
              <a:buChar char="–"/>
            </a:pPr>
            <a:r>
              <a:rPr lang="en-US" sz="1800">
                <a:solidFill>
                  <a:srgbClr val="666666"/>
                </a:solidFill>
              </a:rPr>
              <a:t>Impossible values such as price &lt; 0 were discarded.</a:t>
            </a:r>
            <a:endParaRPr sz="1800">
              <a:solidFill>
                <a:srgbClr val="66666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–"/>
            </a:pPr>
            <a:r>
              <a:rPr lang="en-US" sz="1800">
                <a:solidFill>
                  <a:srgbClr val="666666"/>
                </a:solidFill>
              </a:rPr>
              <a:t>Creation of new address table using geolocator API.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235" name="Google Shape;235;gd88f8a86fe_0_7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gd88f8a86fe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2826" y="954825"/>
            <a:ext cx="2697001" cy="23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d88f8a86fe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2825" y="3731650"/>
            <a:ext cx="2697000" cy="133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88f8a86fe_0_0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d88f8a86fe_0_0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Datasets</a:t>
            </a:r>
            <a:endParaRPr/>
          </a:p>
        </p:txBody>
      </p:sp>
      <p:graphicFrame>
        <p:nvGraphicFramePr>
          <p:cNvPr id="244" name="Google Shape;244;gd88f8a86fe_0_0"/>
          <p:cNvGraphicFramePr/>
          <p:nvPr/>
        </p:nvGraphicFramePr>
        <p:xfrm>
          <a:off x="430214" y="10027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{F9AB1F67-8ED3-4C07-AD25-32B070181A37}</a:tableStyleId>
              </a:tblPr>
              <a:tblGrid>
                <a:gridCol w="2840650"/>
                <a:gridCol w="2883825"/>
                <a:gridCol w="2505125"/>
              </a:tblGrid>
              <a:tr h="44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Table Name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Number of features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Number of Instances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LatLong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137,879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Bar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2441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Parties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225,415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Lsting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17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27,186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Hosts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3428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Reviews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 b="0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846,587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Addresses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 b="1" i="0" sz="1300" u="none" strike="noStrike">
                        <a:solidFill>
                          <a:srgbClr val="8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2441</a:t>
                      </a:r>
                      <a:endParaRPr sz="13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  <a:tr h="3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Neighbourhood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7275" marB="0" marR="8850" marL="88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68</a:t>
                      </a:r>
                      <a:endParaRPr sz="12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38100" marB="38100" marR="91450" marL="91450"/>
                </a:tc>
              </a:tr>
            </a:tbl>
          </a:graphicData>
        </a:graphic>
      </p:graphicFrame>
      <p:sp>
        <p:nvSpPr>
          <p:cNvPr id="245" name="Google Shape;245;gd88f8a86fe_0_0"/>
          <p:cNvSpPr txBox="1"/>
          <p:nvPr/>
        </p:nvSpPr>
        <p:spPr>
          <a:xfrm>
            <a:off x="457800" y="4238250"/>
            <a:ext cx="80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The following relations were created from the original dataset in such a manner that BCNF and 3CNF constraints were not violated.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8f8a86fe_0_14"/>
          <p:cNvSpPr txBox="1"/>
          <p:nvPr>
            <p:ph idx="1" type="body"/>
          </p:nvPr>
        </p:nvSpPr>
        <p:spPr>
          <a:xfrm>
            <a:off x="465844" y="257146"/>
            <a:ext cx="8220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ER Diagram</a:t>
            </a:r>
            <a:endParaRPr/>
          </a:p>
        </p:txBody>
      </p:sp>
      <p:sp>
        <p:nvSpPr>
          <p:cNvPr id="251" name="Google Shape;251;gd88f8a86fe_0_14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gd88f8a86f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5" y="1210975"/>
            <a:ext cx="4433024" cy="44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d88f8a86fe_0_14"/>
          <p:cNvSpPr txBox="1"/>
          <p:nvPr/>
        </p:nvSpPr>
        <p:spPr>
          <a:xfrm>
            <a:off x="4849500" y="1153825"/>
            <a:ext cx="42945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LatLong (latitude, longitude, borough);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Bars(id, location_type, latitude, longitude, num_calls)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KEY(latitude, longitude) REFERENCES LatLong(latitude, longitude)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KEY(latitude, longitude) REFERENCES Addresses(latitude, longitude)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Parties(id, created_date, closed_data, location_type, latitude, longitude)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KEY(latitude, longitude) REFERENCES LatLong(latitude, longitude)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KEY(latitude, longitude) REFERENCES Addresses(latitude, longitude)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Lsting(id, listing_url, name, picture_url, latitude, longitude, description, host_id, accommodates, amenities, price, minimum_nights, has_availability, number_of_reviews, rating, neighbourhood_cleansed, reviews_per_month);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 host_id REFERENCES Hosts(id)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neighbourhood_cleansed REFERENCES Neighbourhood(neighbourhood_cleansed)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Hosts(id, host_url, host_name, host_is_superhost, host_total_listings_count);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Reviews(id, listing_id, date, reviewer_name, comments);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 listing_id REFERENCES Lsting(id)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Addresses(latitude, longitude, address);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ill Sans"/>
              <a:buChar char="●"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FOREIGN KEY(latitude, longitude) REFERENCES LatLong(latitude, longitude)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Neighbourhood(neighbourhood, neighbourhood_cleansed);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88f8a86fe_0_19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gd88f8a86fe_0_19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Application Stack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60" name="Google Shape;260;gd88f8a86fe_0_19"/>
          <p:cNvGrpSpPr/>
          <p:nvPr/>
        </p:nvGrpSpPr>
        <p:grpSpPr>
          <a:xfrm>
            <a:off x="457199" y="2494927"/>
            <a:ext cx="8181900" cy="1144204"/>
            <a:chOff x="457199" y="4370039"/>
            <a:chExt cx="8181900" cy="1373100"/>
          </a:xfrm>
        </p:grpSpPr>
        <p:sp>
          <p:nvSpPr>
            <p:cNvPr id="261" name="Google Shape;261;gd88f8a86fe_0_19"/>
            <p:cNvSpPr/>
            <p:nvPr/>
          </p:nvSpPr>
          <p:spPr>
            <a:xfrm>
              <a:off x="457199" y="4370039"/>
              <a:ext cx="81819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lt2"/>
                  </a:solidFill>
                  <a:latin typeface="Gill Sans"/>
                  <a:ea typeface="Gill Sans"/>
                  <a:cs typeface="Gill Sans"/>
                  <a:sym typeface="Gill Sans"/>
                </a:rPr>
                <a:t>SQL - hosted on AWS</a:t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gd88f8a86fe_0_19"/>
            <p:cNvSpPr/>
            <p:nvPr/>
          </p:nvSpPr>
          <p:spPr>
            <a:xfrm>
              <a:off x="457199" y="4370039"/>
              <a:ext cx="8181900" cy="6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63" name="Google Shape;263;gd88f8a86fe_0_19"/>
          <p:cNvGrpSpPr/>
          <p:nvPr/>
        </p:nvGrpSpPr>
        <p:grpSpPr>
          <a:xfrm>
            <a:off x="457281" y="1232603"/>
            <a:ext cx="2198338" cy="1144204"/>
            <a:chOff x="457198" y="1480176"/>
            <a:chExt cx="2241601" cy="1373100"/>
          </a:xfrm>
        </p:grpSpPr>
        <p:sp>
          <p:nvSpPr>
            <p:cNvPr id="264" name="Google Shape;264;gd88f8a86fe_0_19"/>
            <p:cNvSpPr/>
            <p:nvPr/>
          </p:nvSpPr>
          <p:spPr>
            <a:xfrm>
              <a:off x="457199" y="1480176"/>
              <a:ext cx="22416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accent1"/>
                  </a:solidFill>
                  <a:latin typeface="Gill Sans"/>
                  <a:ea typeface="Gill Sans"/>
                  <a:cs typeface="Gill Sans"/>
                  <a:sym typeface="Gill Sans"/>
                </a:rPr>
                <a:t>HTML/CSS</a:t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5" name="Google Shape;265;gd88f8a86fe_0_19"/>
            <p:cNvSpPr/>
            <p:nvPr/>
          </p:nvSpPr>
          <p:spPr>
            <a:xfrm>
              <a:off x="457198" y="1480176"/>
              <a:ext cx="22416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66" name="Google Shape;266;gd88f8a86fe_0_19"/>
          <p:cNvGrpSpPr/>
          <p:nvPr/>
        </p:nvGrpSpPr>
        <p:grpSpPr>
          <a:xfrm>
            <a:off x="2746450" y="1232603"/>
            <a:ext cx="2762400" cy="1144204"/>
            <a:chOff x="2746375" y="1480176"/>
            <a:chExt cx="2762400" cy="1373100"/>
          </a:xfrm>
        </p:grpSpPr>
        <p:sp>
          <p:nvSpPr>
            <p:cNvPr id="267" name="Google Shape;267;gd88f8a86fe_0_19"/>
            <p:cNvSpPr/>
            <p:nvPr/>
          </p:nvSpPr>
          <p:spPr>
            <a:xfrm>
              <a:off x="2746375" y="1480176"/>
              <a:ext cx="2762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accent1"/>
                  </a:solidFill>
                  <a:latin typeface="Gill Sans"/>
                  <a:ea typeface="Gill Sans"/>
                  <a:cs typeface="Gill Sans"/>
                  <a:sym typeface="Gill Sans"/>
                </a:rPr>
                <a:t>React</a:t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gd88f8a86fe_0_19"/>
            <p:cNvSpPr/>
            <p:nvPr/>
          </p:nvSpPr>
          <p:spPr>
            <a:xfrm>
              <a:off x="2746375" y="1480176"/>
              <a:ext cx="27624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69" name="Google Shape;269;gd88f8a86fe_0_19"/>
          <p:cNvGrpSpPr/>
          <p:nvPr/>
        </p:nvGrpSpPr>
        <p:grpSpPr>
          <a:xfrm>
            <a:off x="5611109" y="1232603"/>
            <a:ext cx="3027927" cy="1144204"/>
            <a:chOff x="5556249" y="1480176"/>
            <a:chExt cx="3082801" cy="1373100"/>
          </a:xfrm>
        </p:grpSpPr>
        <p:sp>
          <p:nvSpPr>
            <p:cNvPr id="270" name="Google Shape;270;gd88f8a86fe_0_19"/>
            <p:cNvSpPr/>
            <p:nvPr/>
          </p:nvSpPr>
          <p:spPr>
            <a:xfrm>
              <a:off x="5556250" y="1480176"/>
              <a:ext cx="30828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accent1"/>
                  </a:solidFill>
                  <a:latin typeface="Gill Sans"/>
                  <a:ea typeface="Gill Sans"/>
                  <a:cs typeface="Gill Sans"/>
                  <a:sym typeface="Gill Sans"/>
                </a:rPr>
                <a:t>Javascript</a:t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gd88f8a86fe_0_19"/>
            <p:cNvSpPr/>
            <p:nvPr/>
          </p:nvSpPr>
          <p:spPr>
            <a:xfrm>
              <a:off x="5556249" y="1480176"/>
              <a:ext cx="30828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2" name="Google Shape;272;gd88f8a86fe_0_19"/>
          <p:cNvSpPr txBox="1"/>
          <p:nvPr/>
        </p:nvSpPr>
        <p:spPr>
          <a:xfrm>
            <a:off x="604800" y="3691350"/>
            <a:ext cx="793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Additional Libraries used: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Bootstrap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Shard react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React-vis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React-select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React-icons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"/>
          <p:cNvSpPr txBox="1"/>
          <p:nvPr>
            <p:ph type="ctrTitle"/>
          </p:nvPr>
        </p:nvSpPr>
        <p:spPr>
          <a:xfrm>
            <a:off x="958147" y="1192807"/>
            <a:ext cx="7397039" cy="1941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88f8a86fe_0_71"/>
          <p:cNvSpPr txBox="1"/>
          <p:nvPr>
            <p:ph type="title"/>
          </p:nvPr>
        </p:nvSpPr>
        <p:spPr>
          <a:xfrm>
            <a:off x="310152" y="17206"/>
            <a:ext cx="82296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Example Simple Queries</a:t>
            </a:r>
            <a:endParaRPr/>
          </a:p>
        </p:txBody>
      </p:sp>
      <p:sp>
        <p:nvSpPr>
          <p:cNvPr id="283" name="Google Shape;283;gd88f8a86fe_0_71"/>
          <p:cNvSpPr txBox="1"/>
          <p:nvPr>
            <p:ph idx="1" type="body"/>
          </p:nvPr>
        </p:nvSpPr>
        <p:spPr>
          <a:xfrm>
            <a:off x="430475" y="1002625"/>
            <a:ext cx="83856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•"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AVG(rating) as avg, host_url, host_name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FROM Lsting 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JOIN Neighbourhood on Lsting.neighbourhood_cleaned = Neighbourhood.neighbourhood_cleansed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JOIN Hosts on Lsting.host_id = Hosts.id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WHERE neighbourhood = '${borough}' AND host_total_listings_count &gt;= 3 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AND host_is_superhost = 1 AND number_of_reviews &gt;= 10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GROUP BY host_id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ORDER BY avg DESC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LIMIT 5;</a:t>
            </a:r>
            <a:b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Times New Roman"/>
              <a:buChar char="•"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neighbourhood_cleansed AS locality, Count(*) AS num 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Lsting JOIN Neighbourhood on Lsting.neighbourhood_cleaned = Neighbourhood.neighbourhood_cleansed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neighbourhood = 'Bronx' 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neighbourhood_cleansed 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num DESC;</a:t>
            </a:r>
            <a:endParaRPr i="1" sz="14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d88f8a86fe_0_71"/>
          <p:cNvSpPr txBox="1"/>
          <p:nvPr>
            <p:ph idx="12" type="sldNum"/>
          </p:nvPr>
        </p:nvSpPr>
        <p:spPr>
          <a:xfrm>
            <a:off x="6553200" y="5221110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2017-09-22T15:37:04Z</dcterms:created>
  <dc:creator>Lindsey Tabor</dc:creator>
</cp:coreProperties>
</file>