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66" r:id="rId4"/>
    <p:sldId id="268" r:id="rId5"/>
    <p:sldId id="275" r:id="rId6"/>
    <p:sldId id="276" r:id="rId7"/>
    <p:sldId id="277" r:id="rId8"/>
    <p:sldId id="261" r:id="rId9"/>
    <p:sldId id="257" r:id="rId10"/>
    <p:sldId id="259" r:id="rId11"/>
    <p:sldId id="263" r:id="rId12"/>
    <p:sldId id="272" r:id="rId13"/>
    <p:sldId id="262" r:id="rId14"/>
    <p:sldId id="279" r:id="rId15"/>
    <p:sldId id="260" r:id="rId16"/>
    <p:sldId id="274" r:id="rId17"/>
    <p:sldId id="25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5B5F-A233-4888-88FF-B9C169A90BF3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02C3-1B83-418F-960C-DD8878576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9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9ADA-79CC-4827-BBAC-A8CF6A4A95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D02C3-1B83-418F-960C-DD88785767D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D02C3-1B83-418F-960C-DD88785767D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0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D02C3-1B83-418F-960C-DD88785767D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7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71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2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1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7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95BAE3-58E0-49FB-AF97-BC8EEEDB2632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E5A3-1304-4068-A277-209664766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8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clou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6F29-95F2-4B7B-A880-1AE21DAE0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623" y="1447800"/>
            <a:ext cx="3333676" cy="3096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/>
              <a:t>Data Science Using Python, R and Excel </a:t>
            </a:r>
            <a:endParaRPr lang="en-IN" sz="42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CC0527-B9AC-417D-AECC-A07626C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3803-966A-4E30-81DA-B0666286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42" y="647699"/>
            <a:ext cx="2237169" cy="2658666"/>
          </a:xfrm>
          <a:prstGeom prst="rect">
            <a:avLst/>
          </a:prstGeom>
          <a:effectLst/>
        </p:spPr>
      </p:pic>
      <p:sp>
        <p:nvSpPr>
          <p:cNvPr id="19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C66FD6-0DB8-4459-871E-DCAA6B99F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CBB1C-4323-4F73-93B2-1EC48A95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168" y="647755"/>
            <a:ext cx="3038347" cy="2658554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1D1EF-D6D4-45B4-BCF3-CBD7D09E9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331" y="3501360"/>
            <a:ext cx="3811707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025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we will cover…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C8B9C-E066-6A4F-C191-DC1091A7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57924"/>
              </p:ext>
            </p:extLst>
          </p:nvPr>
        </p:nvGraphicFramePr>
        <p:xfrm>
          <a:off x="1071836" y="647698"/>
          <a:ext cx="5414699" cy="556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01">
                  <a:extLst>
                    <a:ext uri="{9D8B030D-6E8A-4147-A177-3AD203B41FA5}">
                      <a16:colId xmlns:a16="http://schemas.microsoft.com/office/drawing/2014/main" val="667110309"/>
                    </a:ext>
                  </a:extLst>
                </a:gridCol>
                <a:gridCol w="642769">
                  <a:extLst>
                    <a:ext uri="{9D8B030D-6E8A-4147-A177-3AD203B41FA5}">
                      <a16:colId xmlns:a16="http://schemas.microsoft.com/office/drawing/2014/main" val="414045434"/>
                    </a:ext>
                  </a:extLst>
                </a:gridCol>
                <a:gridCol w="4194429">
                  <a:extLst>
                    <a:ext uri="{9D8B030D-6E8A-4147-A177-3AD203B41FA5}">
                      <a16:colId xmlns:a16="http://schemas.microsoft.com/office/drawing/2014/main" val="1455616768"/>
                    </a:ext>
                  </a:extLst>
                </a:gridCol>
              </a:tblGrid>
              <a:tr h="11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Week No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Date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Content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78452477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04-Feb-23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the Program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898649978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04-Feb-23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Installing R, Python, Jupyter Notebook and R Studio, Use of R and Python using cloud options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350186934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Understanding the Computing Environment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142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11-Feb-23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626130689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18-Feb-23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962010148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25-Feb-23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Python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455745391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04-Mar-23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Python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050848877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11-Mar-23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Advanced Functions/Features in Excel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431402671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Sources of Data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44459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18-Mar-23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Important Data Sources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30097783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25-Mar-23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Scrapping Data from Websites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143103507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Data Wrangling in R and Python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22204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01-Apr-23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Wrangling in 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509265073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08-Apr-23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Wrangling in Python/R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157420113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Wrangling in Python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434702499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Making Data Tidy: Case Study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67531146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Introduction to SQL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9176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Introduction to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383630020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29-Apr-23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Accessing Data in R/Python using SQL Queries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004747653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06-May-23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Using BigQuery to run SQL queries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246230059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Data Visualization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243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13-May-23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Visualizing Data in 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06943812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20-May-23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Visualizing Data in Python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864326086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Text Analysis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6554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27-May-23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Cleaning Text Data, Introduction to Regular Expression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597978020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03-Jun-23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Sentiment Analysis, Text Summarisation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892742064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Time Series Forecasting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66407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10-Jun-23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Understanding Properties of Time Series Data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10812929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17-Jun-23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Forecasting Using Prophet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070129642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Supervised Machine Learning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6801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24-Jun-23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Understanding the Maths of Machine Learning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92059207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01-Jul-23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Building Machine Learning Models (Regression and Classification)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45183121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08-Jul-23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Hyperparameter Tuning, Auto-ML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40641154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15-Jul-23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Maching Learning in HR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06283933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Unsupervised Machine Learning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27691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22-Jul-23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Building recommendation models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1445869146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29-Jul-23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Segmenting customers using cluster analysis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2126223814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Deep Learning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7195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05-Aug-23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Understanding the Maths of Deep Learning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451270043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12-Aug-23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Building a Deep Learning Model to Predict Stock Prices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4217168237"/>
                  </a:ext>
                </a:extLst>
              </a:tr>
              <a:tr h="13777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Cloud Computing</a:t>
                      </a:r>
                      <a:endParaRPr lang="en-US" sz="700" b="1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58711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19-Aug-23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Science Using GCP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583098289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26-Aug-23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Science Using GCP/AWS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166364031"/>
                  </a:ext>
                </a:extLst>
              </a:tr>
              <a:tr h="1190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02-Sep-23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 Science Using AWS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4" marR="2704" marT="2704" marB="0" anchor="b"/>
                </a:tc>
                <a:extLst>
                  <a:ext uri="{0D108BD9-81ED-4DB2-BD59-A6C34878D82A}">
                    <a16:rowId xmlns:a16="http://schemas.microsoft.com/office/drawing/2014/main" val="320684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8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Participants in this program have come with diverse backgrounds. </a:t>
            </a:r>
          </a:p>
          <a:p>
            <a:pPr lvl="1"/>
            <a:r>
              <a:rPr lang="en-IN" dirty="0"/>
              <a:t>So the initial sessions will be introductory. </a:t>
            </a:r>
          </a:p>
          <a:p>
            <a:r>
              <a:rPr lang="en-IN" dirty="0"/>
              <a:t>We will not cover everything possible in R or Python. </a:t>
            </a:r>
          </a:p>
          <a:p>
            <a:r>
              <a:rPr lang="en-IN" dirty="0"/>
              <a:t>Try to get involved with all the case studies irrespective if your area of interest. </a:t>
            </a:r>
          </a:p>
          <a:p>
            <a:r>
              <a:rPr lang="en-IN" dirty="0"/>
              <a:t>If you are new to programming, it will take some time to get a feel of R or Python. </a:t>
            </a:r>
          </a:p>
          <a:p>
            <a:r>
              <a:rPr lang="en-IN" dirty="0"/>
              <a:t>Keep in mind privacy issues while using data</a:t>
            </a:r>
          </a:p>
          <a:p>
            <a:r>
              <a:rPr lang="en-IN" dirty="0"/>
              <a:t>We will have one assignment that needs to be submitted at the end of the program.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3B65-13BA-4113-BB97-07322C9C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on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6C14-4F77-4D10-87D9-06453284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https://wiki.python.org/moin/BeginnersGuide/NonProgrammers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52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 good book on R</a:t>
            </a:r>
          </a:p>
        </p:txBody>
      </p:sp>
      <p:pic>
        <p:nvPicPr>
          <p:cNvPr id="1026" name="Picture 2" descr="https://images-na.ssl-images-amazon.com/images/I/51CqFaQPNRL._SX382_BO1,204,203,200_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942" y="2153043"/>
            <a:ext cx="3228803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3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2CED-52E4-4AE1-B1B7-4B1E50C6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9FD3-972F-4276-A0F1-D6747AB89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download in your computer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Anaconda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5999F-AC71-435B-96EA-4C7B63523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use cloud resources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Kaggle.com</a:t>
            </a:r>
          </a:p>
          <a:p>
            <a:pPr lvl="1"/>
            <a:r>
              <a:rPr lang="en-US" dirty="0"/>
              <a:t>Jupyter.org</a:t>
            </a:r>
          </a:p>
          <a:p>
            <a:pPr lvl="1"/>
            <a:r>
              <a:rPr lang="en-US" dirty="0"/>
              <a:t>Replit.com 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491E7-786E-4EB3-B907-79867BE9A9A1}"/>
              </a:ext>
            </a:extLst>
          </p:cNvPr>
          <p:cNvSpPr/>
          <p:nvPr/>
        </p:nvSpPr>
        <p:spPr>
          <a:xfrm>
            <a:off x="976045" y="4458984"/>
            <a:ext cx="9544692" cy="163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that a mac comes pre-installed </a:t>
            </a:r>
            <a:r>
              <a:rPr lang="en-US"/>
              <a:t>with Python2.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1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install directly or via Anaconda</a:t>
            </a:r>
          </a:p>
          <a:p>
            <a:r>
              <a:rPr lang="en-IN" dirty="0"/>
              <a:t>Let’s install it now.</a:t>
            </a:r>
          </a:p>
          <a:p>
            <a:r>
              <a:rPr lang="en-IN" dirty="0">
                <a:hlinkClick r:id="rId2"/>
              </a:rPr>
              <a:t>https://www.python.org/downloads/</a:t>
            </a:r>
            <a:endParaRPr lang="en-IN" dirty="0"/>
          </a:p>
          <a:p>
            <a:r>
              <a:rPr lang="en-IN" dirty="0"/>
              <a:t>https://www.anaconda.com/products/individual</a:t>
            </a:r>
          </a:p>
        </p:txBody>
      </p:sp>
    </p:spTree>
    <p:extLst>
      <p:ext uri="{BB962C8B-B14F-4D97-AF65-F5344CB8AC3E}">
        <p14:creationId xmlns:p14="http://schemas.microsoft.com/office/powerpoint/2010/main" val="77107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E014-0707-4425-8A9D-42E6DF7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Python to Path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8B192-73B4-4EEA-808E-0367A4A33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303" y="1380439"/>
            <a:ext cx="8253325" cy="5024843"/>
          </a:xfrm>
        </p:spPr>
      </p:pic>
    </p:spTree>
    <p:extLst>
      <p:ext uri="{BB962C8B-B14F-4D97-AF65-F5344CB8AC3E}">
        <p14:creationId xmlns:p14="http://schemas.microsoft.com/office/powerpoint/2010/main" val="300481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versions available at</a:t>
            </a:r>
          </a:p>
          <a:p>
            <a:pPr lvl="1"/>
            <a:r>
              <a:rPr lang="en-IN" dirty="0">
                <a:hlinkClick r:id="rId2"/>
              </a:rPr>
              <a:t>https://rstudio.com/products/cloud/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We need to install R.</a:t>
            </a:r>
          </a:p>
          <a:p>
            <a:pPr lvl="1"/>
            <a:r>
              <a:rPr lang="en-IN" dirty="0"/>
              <a:t>https://cran.r-project.org/bin/windows/base/</a:t>
            </a:r>
          </a:p>
          <a:p>
            <a:r>
              <a:rPr lang="en-IN" dirty="0"/>
              <a:t>You should also install R-studio </a:t>
            </a:r>
          </a:p>
          <a:p>
            <a:pPr lvl="1"/>
            <a:r>
              <a:rPr lang="en-IN" dirty="0"/>
              <a:t>https://rstudio.com/products/rstudio/download/</a:t>
            </a:r>
          </a:p>
          <a:p>
            <a:r>
              <a:rPr lang="en-IN" dirty="0"/>
              <a:t>Let’s install it now. </a:t>
            </a:r>
          </a:p>
        </p:txBody>
      </p:sp>
    </p:spTree>
    <p:extLst>
      <p:ext uri="{BB962C8B-B14F-4D97-AF65-F5344CB8AC3E}">
        <p14:creationId xmlns:p14="http://schemas.microsoft.com/office/powerpoint/2010/main" val="230825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E7035-162D-4866-8BA3-86D931427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467" y="1779610"/>
            <a:ext cx="10905066" cy="32987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8AB6-DB3F-4836-8E53-A406799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Science?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FC63B-C15D-4B12-97D9-1D7FA4FFA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Hypothesis driven study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7808F2-7147-4EF8-9CE1-2AF7F661C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Data driven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F2017-5F9E-49FF-B48C-01A9C9C7BEB2}"/>
              </a:ext>
            </a:extLst>
          </p:cNvPr>
          <p:cNvSpPr txBox="1"/>
          <p:nvPr/>
        </p:nvSpPr>
        <p:spPr>
          <a:xfrm>
            <a:off x="3190672" y="3706238"/>
            <a:ext cx="5000017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 smokers make better salesmen?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 women make better managers?</a:t>
            </a:r>
          </a:p>
        </p:txBody>
      </p:sp>
    </p:spTree>
    <p:extLst>
      <p:ext uri="{BB962C8B-B14F-4D97-AF65-F5344CB8AC3E}">
        <p14:creationId xmlns:p14="http://schemas.microsoft.com/office/powerpoint/2010/main" val="31332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ata science">
            <a:extLst>
              <a:ext uri="{FF2B5EF4-FFF2-40B4-BE49-F238E27FC236}">
                <a16:creationId xmlns:a16="http://schemas.microsoft.com/office/drawing/2014/main" id="{6EABFC1D-6571-4080-A195-9A59FE198D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128" y="559624"/>
            <a:ext cx="3627376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1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5797C-2AF6-423E-AC65-058E80C6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Science</a:t>
            </a:r>
          </a:p>
        </p:txBody>
      </p:sp>
      <p:pic>
        <p:nvPicPr>
          <p:cNvPr id="1028" name="Picture 4" descr="Image result for data science">
            <a:extLst>
              <a:ext uri="{FF2B5EF4-FFF2-40B4-BE49-F238E27FC236}">
                <a16:creationId xmlns:a16="http://schemas.microsoft.com/office/drawing/2014/main" id="{290E12E7-5BAA-4E90-AABE-F11D09F7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88" y="532760"/>
            <a:ext cx="3362215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19A2-6E70-452C-9087-7B90346A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Key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BC93-14A3-4B2C-BE65-6F9C31FA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focus on understanding and applying concepts.</a:t>
            </a:r>
          </a:p>
          <a:p>
            <a:pPr lvl="1"/>
            <a:r>
              <a:rPr lang="en-IN" dirty="0"/>
              <a:t>Business context</a:t>
            </a:r>
          </a:p>
          <a:p>
            <a:pPr lvl="1"/>
            <a:r>
              <a:rPr lang="en-IN" dirty="0"/>
              <a:t>Statistical/Mathematical Concepts</a:t>
            </a:r>
          </a:p>
          <a:p>
            <a:pPr lvl="1"/>
            <a:r>
              <a:rPr lang="en-IN" dirty="0"/>
              <a:t>Apply these concepts in real life case studies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79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B62-1FC9-4236-9650-58979D22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business context is very important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C591-5AD0-4416-BA6D-ABFD4356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may be interested in knowing why the customers are leaving. </a:t>
            </a:r>
          </a:p>
          <a:p>
            <a:pPr lvl="1"/>
            <a:r>
              <a:rPr lang="en-US" dirty="0"/>
              <a:t>Knowing coding alone will not help. </a:t>
            </a:r>
          </a:p>
          <a:p>
            <a:pPr lvl="1"/>
            <a:r>
              <a:rPr lang="en-US" dirty="0"/>
              <a:t>You need to know what analysis to be performed, what data to be collected, and after analysis how to communicate the results. </a:t>
            </a:r>
          </a:p>
          <a:p>
            <a:r>
              <a:rPr lang="en-US" dirty="0"/>
              <a:t>Same with examples like:</a:t>
            </a:r>
          </a:p>
          <a:p>
            <a:pPr lvl="1"/>
            <a:r>
              <a:rPr lang="en-US" dirty="0"/>
              <a:t>A new retail company wants to know where to setup the stores?</a:t>
            </a:r>
          </a:p>
          <a:p>
            <a:pPr lvl="2"/>
            <a:r>
              <a:rPr lang="en-US" dirty="0"/>
              <a:t>What products to recommend to its customers?</a:t>
            </a:r>
          </a:p>
          <a:p>
            <a:pPr lvl="2"/>
            <a:r>
              <a:rPr lang="en-US" dirty="0"/>
              <a:t>Whom to give discount coupons?</a:t>
            </a:r>
          </a:p>
          <a:p>
            <a:r>
              <a:rPr lang="en-US" dirty="0"/>
              <a:t>You also need to know where the business will benefit using 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2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D14D-1E7E-4ED4-86A3-330A6FED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realistic…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B5E-9DAD-447E-921F-F65945F7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vacancy in a data science job, there are around 1000 applications. </a:t>
            </a:r>
          </a:p>
          <a:p>
            <a:r>
              <a:rPr lang="en-US" dirty="0"/>
              <a:t>So, you need to stand out from the crowd. </a:t>
            </a:r>
          </a:p>
          <a:p>
            <a:r>
              <a:rPr lang="en-US" dirty="0"/>
              <a:t>This is where business skills and statistics/</a:t>
            </a:r>
            <a:r>
              <a:rPr lang="en-US" dirty="0" err="1"/>
              <a:t>maths</a:t>
            </a:r>
            <a:r>
              <a:rPr lang="en-US" dirty="0"/>
              <a:t> skills add value.</a:t>
            </a:r>
          </a:p>
          <a:p>
            <a:r>
              <a:rPr lang="en-US" dirty="0"/>
              <a:t>Add projects to your CV.</a:t>
            </a:r>
          </a:p>
          <a:p>
            <a:pPr lvl="1"/>
            <a:r>
              <a:rPr lang="en-US" dirty="0"/>
              <a:t>Participate in various data science competitions. </a:t>
            </a:r>
          </a:p>
          <a:p>
            <a:pPr lvl="2"/>
            <a:r>
              <a:rPr lang="en-US" dirty="0"/>
              <a:t>Join Kaggle.com. </a:t>
            </a:r>
          </a:p>
          <a:p>
            <a:pPr lvl="1"/>
            <a:r>
              <a:rPr lang="en-US" dirty="0"/>
              <a:t>Take the project in this program seriously.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50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AB5-3E63-446F-98FC-7A540FF4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project consists of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C961-6B04-4E82-AFB1-13A48E89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question </a:t>
            </a:r>
          </a:p>
          <a:p>
            <a:pPr lvl="1"/>
            <a:r>
              <a:rPr lang="en-US" dirty="0"/>
              <a:t>Preferably from your domain knowledge</a:t>
            </a:r>
          </a:p>
          <a:p>
            <a:pPr lvl="1"/>
            <a:r>
              <a:rPr lang="en-US" dirty="0"/>
              <a:t>Do not choose questions that can be answered using popular datasets like Titanic dataset</a:t>
            </a:r>
          </a:p>
          <a:p>
            <a:r>
              <a:rPr lang="en-US" dirty="0"/>
              <a:t>Data to answer that question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3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need to be good 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Subject Matter</a:t>
            </a:r>
          </a:p>
          <a:p>
            <a:r>
              <a:rPr lang="en-IN" dirty="0"/>
              <a:t>Statistics/Maths</a:t>
            </a:r>
          </a:p>
          <a:p>
            <a:r>
              <a:rPr lang="en-IN" dirty="0"/>
              <a:t>Coding (R or Python) </a:t>
            </a:r>
          </a:p>
          <a:p>
            <a:r>
              <a:rPr lang="en-IN" dirty="0"/>
              <a:t>In that order</a:t>
            </a:r>
          </a:p>
          <a:p>
            <a:pPr lvl="1"/>
            <a:r>
              <a:rPr lang="en-IN" dirty="0"/>
              <a:t>Don’t fall into the GIGO trap</a:t>
            </a:r>
          </a:p>
        </p:txBody>
      </p:sp>
    </p:spTree>
    <p:extLst>
      <p:ext uri="{BB962C8B-B14F-4D97-AF65-F5344CB8AC3E}">
        <p14:creationId xmlns:p14="http://schemas.microsoft.com/office/powerpoint/2010/main" val="2458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 or Python or Excel?</a:t>
            </a:r>
          </a:p>
          <a:p>
            <a:pPr lvl="1"/>
            <a:r>
              <a:rPr lang="en-IN" dirty="0"/>
              <a:t>How comfortable are you with Programming? With R? With Python?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845</Words>
  <Application>Microsoft Office PowerPoint</Application>
  <PresentationFormat>Widescreen</PresentationFormat>
  <Paragraphs>198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Data Science Using Python, R and Excel </vt:lpstr>
      <vt:lpstr>What is Data Science?</vt:lpstr>
      <vt:lpstr>Data Science</vt:lpstr>
      <vt:lpstr>Our Key Focus</vt:lpstr>
      <vt:lpstr>Understanding the business context is very important</vt:lpstr>
      <vt:lpstr>Be realistic…</vt:lpstr>
      <vt:lpstr>A good project consists of</vt:lpstr>
      <vt:lpstr>What you need to be good at…</vt:lpstr>
      <vt:lpstr>Software…</vt:lpstr>
      <vt:lpstr>What we will cover…</vt:lpstr>
      <vt:lpstr>Points to keep in mind</vt:lpstr>
      <vt:lpstr>Good Resources on Python</vt:lpstr>
      <vt:lpstr>A good book on R</vt:lpstr>
      <vt:lpstr>Using Python</vt:lpstr>
      <vt:lpstr>Installing Python 3</vt:lpstr>
      <vt:lpstr>Add Python to Path</vt:lpstr>
      <vt:lpstr>Installing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Using Python, R and Excel </dc:title>
  <dc:creator>Pitabas Mohanty</dc:creator>
  <cp:lastModifiedBy>TalentEdge</cp:lastModifiedBy>
  <cp:revision>72</cp:revision>
  <dcterms:created xsi:type="dcterms:W3CDTF">2020-05-12T13:31:12Z</dcterms:created>
  <dcterms:modified xsi:type="dcterms:W3CDTF">2023-02-04T16:12:44Z</dcterms:modified>
</cp:coreProperties>
</file>