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3" r:id="rId6"/>
    <p:sldId id="282" r:id="rId7"/>
    <p:sldId id="260"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p:scale>
          <a:sx n="62" d="100"/>
          <a:sy n="62" d="100"/>
        </p:scale>
        <p:origin x="108" y="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A7B3-F80E-9C53-44A9-EB2115E2A4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357A95-A7F0-8643-245B-AE8E7D756B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AB934B-0468-EEB0-ED28-BBFBCD87F19F}"/>
              </a:ext>
            </a:extLst>
          </p:cNvPr>
          <p:cNvSpPr>
            <a:spLocks noGrp="1"/>
          </p:cNvSpPr>
          <p:nvPr>
            <p:ph type="dt" sz="half" idx="10"/>
          </p:nvPr>
        </p:nvSpPr>
        <p:spPr/>
        <p:txBody>
          <a:bodyPr/>
          <a:lstStyle/>
          <a:p>
            <a:fld id="{F6F9C8DD-ADA8-4A40-8897-EBE3808D0A9C}" type="datetimeFigureOut">
              <a:rPr lang="en-US" smtClean="0"/>
              <a:t>4/29/2023</a:t>
            </a:fld>
            <a:endParaRPr lang="en-US"/>
          </a:p>
        </p:txBody>
      </p:sp>
      <p:sp>
        <p:nvSpPr>
          <p:cNvPr id="5" name="Footer Placeholder 4">
            <a:extLst>
              <a:ext uri="{FF2B5EF4-FFF2-40B4-BE49-F238E27FC236}">
                <a16:creationId xmlns:a16="http://schemas.microsoft.com/office/drawing/2014/main" id="{34ED974F-BB09-8C20-DAB1-4C2B5212F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CA97A-6550-CBAF-5DF5-58273DEDE07A}"/>
              </a:ext>
            </a:extLst>
          </p:cNvPr>
          <p:cNvSpPr>
            <a:spLocks noGrp="1"/>
          </p:cNvSpPr>
          <p:nvPr>
            <p:ph type="sldNum" sz="quarter" idx="12"/>
          </p:nvPr>
        </p:nvSpPr>
        <p:spPr/>
        <p:txBody>
          <a:bodyPr/>
          <a:lstStyle/>
          <a:p>
            <a:fld id="{C92DC9B5-68E8-4E2F-B856-D80721435158}" type="slidenum">
              <a:rPr lang="en-US" smtClean="0"/>
              <a:t>‹#›</a:t>
            </a:fld>
            <a:endParaRPr lang="en-US"/>
          </a:p>
        </p:txBody>
      </p:sp>
    </p:spTree>
    <p:extLst>
      <p:ext uri="{BB962C8B-B14F-4D97-AF65-F5344CB8AC3E}">
        <p14:creationId xmlns:p14="http://schemas.microsoft.com/office/powerpoint/2010/main" val="152832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D2E2-B1E5-0583-536D-E2FA093F29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8510EE-24AC-C9B3-0027-C2C31936D3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5B84B-730C-31F4-DAA2-BCD0E7C56869}"/>
              </a:ext>
            </a:extLst>
          </p:cNvPr>
          <p:cNvSpPr>
            <a:spLocks noGrp="1"/>
          </p:cNvSpPr>
          <p:nvPr>
            <p:ph type="dt" sz="half" idx="10"/>
          </p:nvPr>
        </p:nvSpPr>
        <p:spPr/>
        <p:txBody>
          <a:bodyPr/>
          <a:lstStyle/>
          <a:p>
            <a:fld id="{F6F9C8DD-ADA8-4A40-8897-EBE3808D0A9C}" type="datetimeFigureOut">
              <a:rPr lang="en-US" smtClean="0"/>
              <a:t>4/29/2023</a:t>
            </a:fld>
            <a:endParaRPr lang="en-US"/>
          </a:p>
        </p:txBody>
      </p:sp>
      <p:sp>
        <p:nvSpPr>
          <p:cNvPr id="5" name="Footer Placeholder 4">
            <a:extLst>
              <a:ext uri="{FF2B5EF4-FFF2-40B4-BE49-F238E27FC236}">
                <a16:creationId xmlns:a16="http://schemas.microsoft.com/office/drawing/2014/main" id="{E31BB78D-B909-A287-3005-DC05E520B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6B4D0-656D-EA32-D7E7-B1720AA360DF}"/>
              </a:ext>
            </a:extLst>
          </p:cNvPr>
          <p:cNvSpPr>
            <a:spLocks noGrp="1"/>
          </p:cNvSpPr>
          <p:nvPr>
            <p:ph type="sldNum" sz="quarter" idx="12"/>
          </p:nvPr>
        </p:nvSpPr>
        <p:spPr/>
        <p:txBody>
          <a:bodyPr/>
          <a:lstStyle/>
          <a:p>
            <a:fld id="{C92DC9B5-68E8-4E2F-B856-D80721435158}" type="slidenum">
              <a:rPr lang="en-US" smtClean="0"/>
              <a:t>‹#›</a:t>
            </a:fld>
            <a:endParaRPr lang="en-US"/>
          </a:p>
        </p:txBody>
      </p:sp>
    </p:spTree>
    <p:extLst>
      <p:ext uri="{BB962C8B-B14F-4D97-AF65-F5344CB8AC3E}">
        <p14:creationId xmlns:p14="http://schemas.microsoft.com/office/powerpoint/2010/main" val="3898435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84ED4E-F40F-7F57-25C3-9F29372C06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4E3405-C04D-84C9-0F63-C477ADE75A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E1557-FB29-8CEC-372D-031723777AD1}"/>
              </a:ext>
            </a:extLst>
          </p:cNvPr>
          <p:cNvSpPr>
            <a:spLocks noGrp="1"/>
          </p:cNvSpPr>
          <p:nvPr>
            <p:ph type="dt" sz="half" idx="10"/>
          </p:nvPr>
        </p:nvSpPr>
        <p:spPr/>
        <p:txBody>
          <a:bodyPr/>
          <a:lstStyle/>
          <a:p>
            <a:fld id="{F6F9C8DD-ADA8-4A40-8897-EBE3808D0A9C}" type="datetimeFigureOut">
              <a:rPr lang="en-US" smtClean="0"/>
              <a:t>4/29/2023</a:t>
            </a:fld>
            <a:endParaRPr lang="en-US"/>
          </a:p>
        </p:txBody>
      </p:sp>
      <p:sp>
        <p:nvSpPr>
          <p:cNvPr id="5" name="Footer Placeholder 4">
            <a:extLst>
              <a:ext uri="{FF2B5EF4-FFF2-40B4-BE49-F238E27FC236}">
                <a16:creationId xmlns:a16="http://schemas.microsoft.com/office/drawing/2014/main" id="{D755FDF4-D217-EBE1-1630-AC9058C77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C5FAD-1DE5-11A7-48D6-276588C16928}"/>
              </a:ext>
            </a:extLst>
          </p:cNvPr>
          <p:cNvSpPr>
            <a:spLocks noGrp="1"/>
          </p:cNvSpPr>
          <p:nvPr>
            <p:ph type="sldNum" sz="quarter" idx="12"/>
          </p:nvPr>
        </p:nvSpPr>
        <p:spPr/>
        <p:txBody>
          <a:bodyPr/>
          <a:lstStyle/>
          <a:p>
            <a:fld id="{C92DC9B5-68E8-4E2F-B856-D80721435158}" type="slidenum">
              <a:rPr lang="en-US" smtClean="0"/>
              <a:t>‹#›</a:t>
            </a:fld>
            <a:endParaRPr lang="en-US"/>
          </a:p>
        </p:txBody>
      </p:sp>
    </p:spTree>
    <p:extLst>
      <p:ext uri="{BB962C8B-B14F-4D97-AF65-F5344CB8AC3E}">
        <p14:creationId xmlns:p14="http://schemas.microsoft.com/office/powerpoint/2010/main" val="3694292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64F2F-2094-282B-A7E2-59158D3979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B2BD8D-FAA5-F0DA-7CB4-374993A110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DF2E5-A4D3-06F3-1A69-F2EC9FB8C075}"/>
              </a:ext>
            </a:extLst>
          </p:cNvPr>
          <p:cNvSpPr>
            <a:spLocks noGrp="1"/>
          </p:cNvSpPr>
          <p:nvPr>
            <p:ph type="dt" sz="half" idx="10"/>
          </p:nvPr>
        </p:nvSpPr>
        <p:spPr/>
        <p:txBody>
          <a:bodyPr/>
          <a:lstStyle/>
          <a:p>
            <a:fld id="{F6F9C8DD-ADA8-4A40-8897-EBE3808D0A9C}" type="datetimeFigureOut">
              <a:rPr lang="en-US" smtClean="0"/>
              <a:t>4/29/2023</a:t>
            </a:fld>
            <a:endParaRPr lang="en-US"/>
          </a:p>
        </p:txBody>
      </p:sp>
      <p:sp>
        <p:nvSpPr>
          <p:cNvPr id="5" name="Footer Placeholder 4">
            <a:extLst>
              <a:ext uri="{FF2B5EF4-FFF2-40B4-BE49-F238E27FC236}">
                <a16:creationId xmlns:a16="http://schemas.microsoft.com/office/drawing/2014/main" id="{0750B665-00E0-FF26-C38D-743A94C924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16C6A-F1E1-B53C-E0AC-3C479353DDB2}"/>
              </a:ext>
            </a:extLst>
          </p:cNvPr>
          <p:cNvSpPr>
            <a:spLocks noGrp="1"/>
          </p:cNvSpPr>
          <p:nvPr>
            <p:ph type="sldNum" sz="quarter" idx="12"/>
          </p:nvPr>
        </p:nvSpPr>
        <p:spPr/>
        <p:txBody>
          <a:bodyPr/>
          <a:lstStyle/>
          <a:p>
            <a:fld id="{C92DC9B5-68E8-4E2F-B856-D80721435158}" type="slidenum">
              <a:rPr lang="en-US" smtClean="0"/>
              <a:t>‹#›</a:t>
            </a:fld>
            <a:endParaRPr lang="en-US"/>
          </a:p>
        </p:txBody>
      </p:sp>
    </p:spTree>
    <p:extLst>
      <p:ext uri="{BB962C8B-B14F-4D97-AF65-F5344CB8AC3E}">
        <p14:creationId xmlns:p14="http://schemas.microsoft.com/office/powerpoint/2010/main" val="2312869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61E5-2497-4725-BF0C-C2EBFD3DF5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C16F1E-1702-0124-5BBB-974CEF4E6F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820C35-34BF-F96F-9BED-DF4EB2C43B9C}"/>
              </a:ext>
            </a:extLst>
          </p:cNvPr>
          <p:cNvSpPr>
            <a:spLocks noGrp="1"/>
          </p:cNvSpPr>
          <p:nvPr>
            <p:ph type="dt" sz="half" idx="10"/>
          </p:nvPr>
        </p:nvSpPr>
        <p:spPr/>
        <p:txBody>
          <a:bodyPr/>
          <a:lstStyle/>
          <a:p>
            <a:fld id="{F6F9C8DD-ADA8-4A40-8897-EBE3808D0A9C}" type="datetimeFigureOut">
              <a:rPr lang="en-US" smtClean="0"/>
              <a:t>4/29/2023</a:t>
            </a:fld>
            <a:endParaRPr lang="en-US"/>
          </a:p>
        </p:txBody>
      </p:sp>
      <p:sp>
        <p:nvSpPr>
          <p:cNvPr id="5" name="Footer Placeholder 4">
            <a:extLst>
              <a:ext uri="{FF2B5EF4-FFF2-40B4-BE49-F238E27FC236}">
                <a16:creationId xmlns:a16="http://schemas.microsoft.com/office/drawing/2014/main" id="{E1B6BC33-245A-0434-BA36-A446C0167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2E792-5171-4B8D-45EE-820C199352FD}"/>
              </a:ext>
            </a:extLst>
          </p:cNvPr>
          <p:cNvSpPr>
            <a:spLocks noGrp="1"/>
          </p:cNvSpPr>
          <p:nvPr>
            <p:ph type="sldNum" sz="quarter" idx="12"/>
          </p:nvPr>
        </p:nvSpPr>
        <p:spPr/>
        <p:txBody>
          <a:bodyPr/>
          <a:lstStyle/>
          <a:p>
            <a:fld id="{C92DC9B5-68E8-4E2F-B856-D80721435158}" type="slidenum">
              <a:rPr lang="en-US" smtClean="0"/>
              <a:t>‹#›</a:t>
            </a:fld>
            <a:endParaRPr lang="en-US"/>
          </a:p>
        </p:txBody>
      </p:sp>
    </p:spTree>
    <p:extLst>
      <p:ext uri="{BB962C8B-B14F-4D97-AF65-F5344CB8AC3E}">
        <p14:creationId xmlns:p14="http://schemas.microsoft.com/office/powerpoint/2010/main" val="3922038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EE24-71D2-166D-0AAF-AE2B0F50F8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94D9C9-9256-608A-E21F-0243CE1F1A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444F7C-9685-2743-7878-D8A347839B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4B6325-4927-1BD0-5E00-615320CD1A81}"/>
              </a:ext>
            </a:extLst>
          </p:cNvPr>
          <p:cNvSpPr>
            <a:spLocks noGrp="1"/>
          </p:cNvSpPr>
          <p:nvPr>
            <p:ph type="dt" sz="half" idx="10"/>
          </p:nvPr>
        </p:nvSpPr>
        <p:spPr/>
        <p:txBody>
          <a:bodyPr/>
          <a:lstStyle/>
          <a:p>
            <a:fld id="{F6F9C8DD-ADA8-4A40-8897-EBE3808D0A9C}" type="datetimeFigureOut">
              <a:rPr lang="en-US" smtClean="0"/>
              <a:t>4/29/2023</a:t>
            </a:fld>
            <a:endParaRPr lang="en-US"/>
          </a:p>
        </p:txBody>
      </p:sp>
      <p:sp>
        <p:nvSpPr>
          <p:cNvPr id="6" name="Footer Placeholder 5">
            <a:extLst>
              <a:ext uri="{FF2B5EF4-FFF2-40B4-BE49-F238E27FC236}">
                <a16:creationId xmlns:a16="http://schemas.microsoft.com/office/drawing/2014/main" id="{25C892FC-8362-98D1-6456-6D51A528D7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E642F4-C05C-99A0-9A86-A3319B7B3478}"/>
              </a:ext>
            </a:extLst>
          </p:cNvPr>
          <p:cNvSpPr>
            <a:spLocks noGrp="1"/>
          </p:cNvSpPr>
          <p:nvPr>
            <p:ph type="sldNum" sz="quarter" idx="12"/>
          </p:nvPr>
        </p:nvSpPr>
        <p:spPr/>
        <p:txBody>
          <a:bodyPr/>
          <a:lstStyle/>
          <a:p>
            <a:fld id="{C92DC9B5-68E8-4E2F-B856-D80721435158}" type="slidenum">
              <a:rPr lang="en-US" smtClean="0"/>
              <a:t>‹#›</a:t>
            </a:fld>
            <a:endParaRPr lang="en-US"/>
          </a:p>
        </p:txBody>
      </p:sp>
    </p:spTree>
    <p:extLst>
      <p:ext uri="{BB962C8B-B14F-4D97-AF65-F5344CB8AC3E}">
        <p14:creationId xmlns:p14="http://schemas.microsoft.com/office/powerpoint/2010/main" val="2128225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0F22-4D40-7C51-3090-44797F6B47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DD21BA-E5B5-06BF-5680-7AD1FEA3ED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5FDD27-0339-FBAA-7899-AB27D675F5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716590-D063-1979-0567-18F233BE65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B4F245-510D-36E0-7221-1CC29AF74C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A58A15-E466-05E4-1501-587DF6EC8F95}"/>
              </a:ext>
            </a:extLst>
          </p:cNvPr>
          <p:cNvSpPr>
            <a:spLocks noGrp="1"/>
          </p:cNvSpPr>
          <p:nvPr>
            <p:ph type="dt" sz="half" idx="10"/>
          </p:nvPr>
        </p:nvSpPr>
        <p:spPr/>
        <p:txBody>
          <a:bodyPr/>
          <a:lstStyle/>
          <a:p>
            <a:fld id="{F6F9C8DD-ADA8-4A40-8897-EBE3808D0A9C}" type="datetimeFigureOut">
              <a:rPr lang="en-US" smtClean="0"/>
              <a:t>4/29/2023</a:t>
            </a:fld>
            <a:endParaRPr lang="en-US"/>
          </a:p>
        </p:txBody>
      </p:sp>
      <p:sp>
        <p:nvSpPr>
          <p:cNvPr id="8" name="Footer Placeholder 7">
            <a:extLst>
              <a:ext uri="{FF2B5EF4-FFF2-40B4-BE49-F238E27FC236}">
                <a16:creationId xmlns:a16="http://schemas.microsoft.com/office/drawing/2014/main" id="{5AE25A14-A19F-965E-13DF-7A428747C8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2AC13C-0A76-0719-DD64-AB670BF589F7}"/>
              </a:ext>
            </a:extLst>
          </p:cNvPr>
          <p:cNvSpPr>
            <a:spLocks noGrp="1"/>
          </p:cNvSpPr>
          <p:nvPr>
            <p:ph type="sldNum" sz="quarter" idx="12"/>
          </p:nvPr>
        </p:nvSpPr>
        <p:spPr/>
        <p:txBody>
          <a:bodyPr/>
          <a:lstStyle/>
          <a:p>
            <a:fld id="{C92DC9B5-68E8-4E2F-B856-D80721435158}" type="slidenum">
              <a:rPr lang="en-US" smtClean="0"/>
              <a:t>‹#›</a:t>
            </a:fld>
            <a:endParaRPr lang="en-US"/>
          </a:p>
        </p:txBody>
      </p:sp>
    </p:spTree>
    <p:extLst>
      <p:ext uri="{BB962C8B-B14F-4D97-AF65-F5344CB8AC3E}">
        <p14:creationId xmlns:p14="http://schemas.microsoft.com/office/powerpoint/2010/main" val="100365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D3FE1-9281-E5B2-150A-3FC3AA4E80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1DDBE2-BD89-8AA3-C607-F8BD5347A52F}"/>
              </a:ext>
            </a:extLst>
          </p:cNvPr>
          <p:cNvSpPr>
            <a:spLocks noGrp="1"/>
          </p:cNvSpPr>
          <p:nvPr>
            <p:ph type="dt" sz="half" idx="10"/>
          </p:nvPr>
        </p:nvSpPr>
        <p:spPr/>
        <p:txBody>
          <a:bodyPr/>
          <a:lstStyle/>
          <a:p>
            <a:fld id="{F6F9C8DD-ADA8-4A40-8897-EBE3808D0A9C}" type="datetimeFigureOut">
              <a:rPr lang="en-US" smtClean="0"/>
              <a:t>4/29/2023</a:t>
            </a:fld>
            <a:endParaRPr lang="en-US"/>
          </a:p>
        </p:txBody>
      </p:sp>
      <p:sp>
        <p:nvSpPr>
          <p:cNvPr id="4" name="Footer Placeholder 3">
            <a:extLst>
              <a:ext uri="{FF2B5EF4-FFF2-40B4-BE49-F238E27FC236}">
                <a16:creationId xmlns:a16="http://schemas.microsoft.com/office/drawing/2014/main" id="{8C65CA4C-DA07-8C44-9E0E-A8D9297B78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AFDA79-E5AD-4520-709A-615CC6383516}"/>
              </a:ext>
            </a:extLst>
          </p:cNvPr>
          <p:cNvSpPr>
            <a:spLocks noGrp="1"/>
          </p:cNvSpPr>
          <p:nvPr>
            <p:ph type="sldNum" sz="quarter" idx="12"/>
          </p:nvPr>
        </p:nvSpPr>
        <p:spPr/>
        <p:txBody>
          <a:bodyPr/>
          <a:lstStyle/>
          <a:p>
            <a:fld id="{C92DC9B5-68E8-4E2F-B856-D80721435158}" type="slidenum">
              <a:rPr lang="en-US" smtClean="0"/>
              <a:t>‹#›</a:t>
            </a:fld>
            <a:endParaRPr lang="en-US"/>
          </a:p>
        </p:txBody>
      </p:sp>
    </p:spTree>
    <p:extLst>
      <p:ext uri="{BB962C8B-B14F-4D97-AF65-F5344CB8AC3E}">
        <p14:creationId xmlns:p14="http://schemas.microsoft.com/office/powerpoint/2010/main" val="2205537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44F007-6E1A-794D-1124-2277CB9949A1}"/>
              </a:ext>
            </a:extLst>
          </p:cNvPr>
          <p:cNvSpPr>
            <a:spLocks noGrp="1"/>
          </p:cNvSpPr>
          <p:nvPr>
            <p:ph type="dt" sz="half" idx="10"/>
          </p:nvPr>
        </p:nvSpPr>
        <p:spPr/>
        <p:txBody>
          <a:bodyPr/>
          <a:lstStyle/>
          <a:p>
            <a:fld id="{F6F9C8DD-ADA8-4A40-8897-EBE3808D0A9C}" type="datetimeFigureOut">
              <a:rPr lang="en-US" smtClean="0"/>
              <a:t>4/29/2023</a:t>
            </a:fld>
            <a:endParaRPr lang="en-US"/>
          </a:p>
        </p:txBody>
      </p:sp>
      <p:sp>
        <p:nvSpPr>
          <p:cNvPr id="3" name="Footer Placeholder 2">
            <a:extLst>
              <a:ext uri="{FF2B5EF4-FFF2-40B4-BE49-F238E27FC236}">
                <a16:creationId xmlns:a16="http://schemas.microsoft.com/office/drawing/2014/main" id="{DFA3B06B-390F-0D70-AC00-A725BB542C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21A374-5CD7-7FE6-48FE-051D95508726}"/>
              </a:ext>
            </a:extLst>
          </p:cNvPr>
          <p:cNvSpPr>
            <a:spLocks noGrp="1"/>
          </p:cNvSpPr>
          <p:nvPr>
            <p:ph type="sldNum" sz="quarter" idx="12"/>
          </p:nvPr>
        </p:nvSpPr>
        <p:spPr/>
        <p:txBody>
          <a:bodyPr/>
          <a:lstStyle/>
          <a:p>
            <a:fld id="{C92DC9B5-68E8-4E2F-B856-D80721435158}" type="slidenum">
              <a:rPr lang="en-US" smtClean="0"/>
              <a:t>‹#›</a:t>
            </a:fld>
            <a:endParaRPr lang="en-US"/>
          </a:p>
        </p:txBody>
      </p:sp>
    </p:spTree>
    <p:extLst>
      <p:ext uri="{BB962C8B-B14F-4D97-AF65-F5344CB8AC3E}">
        <p14:creationId xmlns:p14="http://schemas.microsoft.com/office/powerpoint/2010/main" val="1724804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D90F1-0ED2-E146-4D6B-8A0A5F545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528C86-CC4A-6600-C9E5-8A3A2CEFF8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476599-91BF-822C-93F1-0AB061D3D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AA8B79-2CE8-C9F3-1BE7-545B801D7EE6}"/>
              </a:ext>
            </a:extLst>
          </p:cNvPr>
          <p:cNvSpPr>
            <a:spLocks noGrp="1"/>
          </p:cNvSpPr>
          <p:nvPr>
            <p:ph type="dt" sz="half" idx="10"/>
          </p:nvPr>
        </p:nvSpPr>
        <p:spPr/>
        <p:txBody>
          <a:bodyPr/>
          <a:lstStyle/>
          <a:p>
            <a:fld id="{F6F9C8DD-ADA8-4A40-8897-EBE3808D0A9C}" type="datetimeFigureOut">
              <a:rPr lang="en-US" smtClean="0"/>
              <a:t>4/29/2023</a:t>
            </a:fld>
            <a:endParaRPr lang="en-US"/>
          </a:p>
        </p:txBody>
      </p:sp>
      <p:sp>
        <p:nvSpPr>
          <p:cNvPr id="6" name="Footer Placeholder 5">
            <a:extLst>
              <a:ext uri="{FF2B5EF4-FFF2-40B4-BE49-F238E27FC236}">
                <a16:creationId xmlns:a16="http://schemas.microsoft.com/office/drawing/2014/main" id="{E0E59DD4-D806-B8FC-538D-630DEFE817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3AA0E2-8612-2582-2B8C-FF5F5115F605}"/>
              </a:ext>
            </a:extLst>
          </p:cNvPr>
          <p:cNvSpPr>
            <a:spLocks noGrp="1"/>
          </p:cNvSpPr>
          <p:nvPr>
            <p:ph type="sldNum" sz="quarter" idx="12"/>
          </p:nvPr>
        </p:nvSpPr>
        <p:spPr/>
        <p:txBody>
          <a:bodyPr/>
          <a:lstStyle/>
          <a:p>
            <a:fld id="{C92DC9B5-68E8-4E2F-B856-D80721435158}" type="slidenum">
              <a:rPr lang="en-US" smtClean="0"/>
              <a:t>‹#›</a:t>
            </a:fld>
            <a:endParaRPr lang="en-US"/>
          </a:p>
        </p:txBody>
      </p:sp>
    </p:spTree>
    <p:extLst>
      <p:ext uri="{BB962C8B-B14F-4D97-AF65-F5344CB8AC3E}">
        <p14:creationId xmlns:p14="http://schemas.microsoft.com/office/powerpoint/2010/main" val="618030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F4392-663D-BEBA-5F6C-5EE40786EC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F03062-2F98-73F3-07D1-5C5C6D681A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8B1A43-F302-8FB2-D729-E0E8433B7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FB062-045B-4200-0676-38EEFA0027B0}"/>
              </a:ext>
            </a:extLst>
          </p:cNvPr>
          <p:cNvSpPr>
            <a:spLocks noGrp="1"/>
          </p:cNvSpPr>
          <p:nvPr>
            <p:ph type="dt" sz="half" idx="10"/>
          </p:nvPr>
        </p:nvSpPr>
        <p:spPr/>
        <p:txBody>
          <a:bodyPr/>
          <a:lstStyle/>
          <a:p>
            <a:fld id="{F6F9C8DD-ADA8-4A40-8897-EBE3808D0A9C}" type="datetimeFigureOut">
              <a:rPr lang="en-US" smtClean="0"/>
              <a:t>4/29/2023</a:t>
            </a:fld>
            <a:endParaRPr lang="en-US"/>
          </a:p>
        </p:txBody>
      </p:sp>
      <p:sp>
        <p:nvSpPr>
          <p:cNvPr id="6" name="Footer Placeholder 5">
            <a:extLst>
              <a:ext uri="{FF2B5EF4-FFF2-40B4-BE49-F238E27FC236}">
                <a16:creationId xmlns:a16="http://schemas.microsoft.com/office/drawing/2014/main" id="{017CD3D5-8FD6-FF17-51BC-1DEC5F5B1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DA2535-F164-C74B-AC6B-9297257AB75F}"/>
              </a:ext>
            </a:extLst>
          </p:cNvPr>
          <p:cNvSpPr>
            <a:spLocks noGrp="1"/>
          </p:cNvSpPr>
          <p:nvPr>
            <p:ph type="sldNum" sz="quarter" idx="12"/>
          </p:nvPr>
        </p:nvSpPr>
        <p:spPr/>
        <p:txBody>
          <a:bodyPr/>
          <a:lstStyle/>
          <a:p>
            <a:fld id="{C92DC9B5-68E8-4E2F-B856-D80721435158}" type="slidenum">
              <a:rPr lang="en-US" smtClean="0"/>
              <a:t>‹#›</a:t>
            </a:fld>
            <a:endParaRPr lang="en-US"/>
          </a:p>
        </p:txBody>
      </p:sp>
    </p:spTree>
    <p:extLst>
      <p:ext uri="{BB962C8B-B14F-4D97-AF65-F5344CB8AC3E}">
        <p14:creationId xmlns:p14="http://schemas.microsoft.com/office/powerpoint/2010/main" val="1006565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979AD-68DE-5D08-0FEB-65DA92286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203D96-8518-44D9-0E6C-E4C44E603B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B29DF-C28D-7CAC-1AB6-02DB1D8A8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9C8DD-ADA8-4A40-8897-EBE3808D0A9C}" type="datetimeFigureOut">
              <a:rPr lang="en-US" smtClean="0"/>
              <a:t>4/29/2023</a:t>
            </a:fld>
            <a:endParaRPr lang="en-US"/>
          </a:p>
        </p:txBody>
      </p:sp>
      <p:sp>
        <p:nvSpPr>
          <p:cNvPr id="5" name="Footer Placeholder 4">
            <a:extLst>
              <a:ext uri="{FF2B5EF4-FFF2-40B4-BE49-F238E27FC236}">
                <a16:creationId xmlns:a16="http://schemas.microsoft.com/office/drawing/2014/main" id="{23EA4763-0CF0-7BAA-7F08-FD0F8B8F09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E812C5-6298-1629-95E8-BF39B22508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2DC9B5-68E8-4E2F-B856-D80721435158}" type="slidenum">
              <a:rPr lang="en-US" smtClean="0"/>
              <a:t>‹#›</a:t>
            </a:fld>
            <a:endParaRPr lang="en-US"/>
          </a:p>
        </p:txBody>
      </p:sp>
    </p:spTree>
    <p:extLst>
      <p:ext uri="{BB962C8B-B14F-4D97-AF65-F5344CB8AC3E}">
        <p14:creationId xmlns:p14="http://schemas.microsoft.com/office/powerpoint/2010/main" val="3780766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ev1277.de0y6cnmxz8wq.amplifyapp.com/"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F933-6D15-D139-BE91-7941820C077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487F44E-BB98-314D-56B9-67A2747AFE56}"/>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67271A8-79E3-069E-6B46-428A171B5F02}"/>
              </a:ext>
            </a:extLst>
          </p:cNvPr>
          <p:cNvPicPr>
            <a:picLocks noChangeAspect="1"/>
          </p:cNvPicPr>
          <p:nvPr/>
        </p:nvPicPr>
        <p:blipFill>
          <a:blip r:embed="rId2"/>
          <a:stretch>
            <a:fillRect/>
          </a:stretch>
        </p:blipFill>
        <p:spPr>
          <a:xfrm>
            <a:off x="390525" y="176212"/>
            <a:ext cx="11410950" cy="6505575"/>
          </a:xfrm>
          <a:prstGeom prst="rect">
            <a:avLst/>
          </a:prstGeom>
        </p:spPr>
      </p:pic>
    </p:spTree>
    <p:extLst>
      <p:ext uri="{BB962C8B-B14F-4D97-AF65-F5344CB8AC3E}">
        <p14:creationId xmlns:p14="http://schemas.microsoft.com/office/powerpoint/2010/main" val="3086996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riting on a notepad">
            <a:extLst>
              <a:ext uri="{FF2B5EF4-FFF2-40B4-BE49-F238E27FC236}">
                <a16:creationId xmlns:a16="http://schemas.microsoft.com/office/drawing/2014/main" id="{C870FF34-70D7-A23A-AD0F-AC34D9F2F94E}"/>
              </a:ext>
            </a:extLst>
          </p:cNvPr>
          <p:cNvPicPr>
            <a:picLocks noChangeAspect="1"/>
          </p:cNvPicPr>
          <p:nvPr/>
        </p:nvPicPr>
        <p:blipFill rotWithShape="1">
          <a:blip r:embed="rId2"/>
          <a:srcRect t="184" r="1" b="1"/>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D4D5F0-6238-EBB8-98F9-F64772EF0ABD}"/>
              </a:ext>
            </a:extLst>
          </p:cNvPr>
          <p:cNvSpPr>
            <a:spLocks noGrp="1"/>
          </p:cNvSpPr>
          <p:nvPr>
            <p:ph type="title"/>
          </p:nvPr>
        </p:nvSpPr>
        <p:spPr>
          <a:xfrm>
            <a:off x="371094" y="1161288"/>
            <a:ext cx="3438144" cy="1124712"/>
          </a:xfrm>
        </p:spPr>
        <p:txBody>
          <a:bodyPr anchor="b">
            <a:normAutofit/>
          </a:bodyPr>
          <a:lstStyle/>
          <a:p>
            <a:r>
              <a:rPr lang="en-US" sz="2800"/>
              <a:t>My Process</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B4804B4-4F15-1CB9-52BC-9571D37D5DC8}"/>
              </a:ext>
            </a:extLst>
          </p:cNvPr>
          <p:cNvSpPr>
            <a:spLocks noGrp="1"/>
          </p:cNvSpPr>
          <p:nvPr>
            <p:ph idx="1"/>
          </p:nvPr>
        </p:nvSpPr>
        <p:spPr>
          <a:xfrm>
            <a:off x="371094" y="2718054"/>
            <a:ext cx="3438906" cy="3207258"/>
          </a:xfrm>
        </p:spPr>
        <p:txBody>
          <a:bodyPr anchor="t">
            <a:normAutofit/>
          </a:bodyPr>
          <a:lstStyle/>
          <a:p>
            <a:r>
              <a:rPr lang="en-US" sz="1700" dirty="0"/>
              <a:t>Create Proof of Concept</a:t>
            </a:r>
          </a:p>
          <a:p>
            <a:pPr lvl="1"/>
            <a:r>
              <a:rPr lang="en-US" sz="1700" dirty="0"/>
              <a:t>Create simple client UI with geocoding</a:t>
            </a:r>
          </a:p>
          <a:p>
            <a:pPr lvl="1"/>
            <a:r>
              <a:rPr lang="en-US" sz="1700" dirty="0"/>
              <a:t>Spin up Nodejs Server</a:t>
            </a:r>
          </a:p>
          <a:p>
            <a:pPr lvl="1"/>
            <a:r>
              <a:rPr lang="en-US" sz="1700" dirty="0"/>
              <a:t>Write Nodejs backend</a:t>
            </a:r>
          </a:p>
          <a:p>
            <a:pPr lvl="1"/>
            <a:endParaRPr lang="en-US" sz="1700" dirty="0"/>
          </a:p>
          <a:p>
            <a:pPr lvl="1"/>
            <a:r>
              <a:rPr lang="en-US" sz="1700" dirty="0"/>
              <a:t>Test-Driven Design</a:t>
            </a:r>
          </a:p>
        </p:txBody>
      </p:sp>
    </p:spTree>
    <p:extLst>
      <p:ext uri="{BB962C8B-B14F-4D97-AF65-F5344CB8AC3E}">
        <p14:creationId xmlns:p14="http://schemas.microsoft.com/office/powerpoint/2010/main" val="170935347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D310A-8765-BB84-34FB-173512BEAE31}"/>
              </a:ext>
            </a:extLst>
          </p:cNvPr>
          <p:cNvSpPr>
            <a:spLocks noGrp="1"/>
          </p:cNvSpPr>
          <p:nvPr>
            <p:ph type="title"/>
          </p:nvPr>
        </p:nvSpPr>
        <p:spPr>
          <a:xfrm>
            <a:off x="838200" y="1641752"/>
            <a:ext cx="4391024" cy="1323439"/>
          </a:xfrm>
        </p:spPr>
        <p:txBody>
          <a:bodyPr anchor="t">
            <a:normAutofit/>
          </a:bodyPr>
          <a:lstStyle/>
          <a:p>
            <a:r>
              <a:rPr lang="en-US" sz="4000" dirty="0">
                <a:solidFill>
                  <a:schemeClr val="bg1"/>
                </a:solidFill>
              </a:rPr>
              <a:t>Primary Design Goals</a:t>
            </a:r>
          </a:p>
        </p:txBody>
      </p:sp>
      <p:sp>
        <p:nvSpPr>
          <p:cNvPr id="3" name="Content Placeholder 2">
            <a:extLst>
              <a:ext uri="{FF2B5EF4-FFF2-40B4-BE49-F238E27FC236}">
                <a16:creationId xmlns:a16="http://schemas.microsoft.com/office/drawing/2014/main" id="{5091C5D3-C470-F3A4-86DE-C2752B1F2A00}"/>
              </a:ext>
            </a:extLst>
          </p:cNvPr>
          <p:cNvSpPr>
            <a:spLocks noGrp="1"/>
          </p:cNvSpPr>
          <p:nvPr>
            <p:ph idx="1"/>
          </p:nvPr>
        </p:nvSpPr>
        <p:spPr>
          <a:xfrm>
            <a:off x="838199" y="3146400"/>
            <a:ext cx="4566007" cy="2699596"/>
          </a:xfrm>
        </p:spPr>
        <p:txBody>
          <a:bodyPr>
            <a:normAutofit lnSpcReduction="10000"/>
          </a:bodyPr>
          <a:lstStyle/>
          <a:p>
            <a:r>
              <a:rPr lang="en-US" sz="2000" dirty="0">
                <a:solidFill>
                  <a:schemeClr val="bg1">
                    <a:alpha val="80000"/>
                  </a:schemeClr>
                </a:solidFill>
              </a:rPr>
              <a:t>Serverless</a:t>
            </a:r>
          </a:p>
          <a:p>
            <a:r>
              <a:rPr lang="en-US" sz="2000" dirty="0">
                <a:solidFill>
                  <a:schemeClr val="bg1">
                    <a:alpha val="80000"/>
                  </a:schemeClr>
                </a:solidFill>
              </a:rPr>
              <a:t>Scalable</a:t>
            </a:r>
          </a:p>
          <a:p>
            <a:r>
              <a:rPr lang="en-US" sz="2000" dirty="0">
                <a:solidFill>
                  <a:schemeClr val="bg1">
                    <a:alpha val="80000"/>
                  </a:schemeClr>
                </a:solidFill>
              </a:rPr>
              <a:t>Robust/Redundant</a:t>
            </a:r>
          </a:p>
          <a:p>
            <a:r>
              <a:rPr lang="en-US" sz="2000" dirty="0">
                <a:solidFill>
                  <a:schemeClr val="bg1">
                    <a:alpha val="80000"/>
                  </a:schemeClr>
                </a:solidFill>
              </a:rPr>
              <a:t>Cost Effective</a:t>
            </a:r>
          </a:p>
          <a:p>
            <a:r>
              <a:rPr lang="en-US" sz="2000" dirty="0">
                <a:solidFill>
                  <a:schemeClr val="bg1">
                    <a:alpha val="80000"/>
                  </a:schemeClr>
                </a:solidFill>
              </a:rPr>
              <a:t>AWS-based</a:t>
            </a:r>
          </a:p>
          <a:p>
            <a:r>
              <a:rPr lang="en-US" sz="2000" dirty="0">
                <a:solidFill>
                  <a:schemeClr val="bg1">
                    <a:alpha val="80000"/>
                  </a:schemeClr>
                </a:solidFill>
              </a:rPr>
              <a:t>High Performance/low latency</a:t>
            </a:r>
          </a:p>
          <a:p>
            <a:r>
              <a:rPr lang="en-US" sz="2000" dirty="0">
                <a:solidFill>
                  <a:schemeClr val="bg1">
                    <a:alpha val="80000"/>
                  </a:schemeClr>
                </a:solidFill>
              </a:rPr>
              <a:t>Secure</a:t>
            </a:r>
          </a:p>
        </p:txBody>
      </p:sp>
      <p:grpSp>
        <p:nvGrpSpPr>
          <p:cNvPr id="12" name="Group 11">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3" name="Group 12">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7" name="Freeform: Shape 16">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4" name="Group 13">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5" name="Freeform: Shape 14">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7" name="Graphic 6" descr="Laptop Secure">
            <a:extLst>
              <a:ext uri="{FF2B5EF4-FFF2-40B4-BE49-F238E27FC236}">
                <a16:creationId xmlns:a16="http://schemas.microsoft.com/office/drawing/2014/main" id="{69E34AA6-050C-81CD-9D9D-10A3180185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94814" y="1350833"/>
            <a:ext cx="3063347" cy="3063347"/>
          </a:xfrm>
          <a:prstGeom prst="rect">
            <a:avLst/>
          </a:prstGeom>
        </p:spPr>
      </p:pic>
    </p:spTree>
    <p:extLst>
      <p:ext uri="{BB962C8B-B14F-4D97-AF65-F5344CB8AC3E}">
        <p14:creationId xmlns:p14="http://schemas.microsoft.com/office/powerpoint/2010/main" val="2545551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4BE4F1F0-34F5-3F82-56B5-30BD2E2A64B8}"/>
              </a:ext>
            </a:extLst>
          </p:cNvPr>
          <p:cNvSpPr>
            <a:spLocks noGrp="1"/>
          </p:cNvSpPr>
          <p:nvPr>
            <p:ph type="title"/>
          </p:nvPr>
        </p:nvSpPr>
        <p:spPr>
          <a:xfrm>
            <a:off x="1268127" y="2023558"/>
            <a:ext cx="3521265" cy="2491292"/>
          </a:xfrm>
        </p:spPr>
        <p:txBody>
          <a:bodyPr anchor="t">
            <a:normAutofit/>
          </a:bodyPr>
          <a:lstStyle/>
          <a:p>
            <a:r>
              <a:rPr lang="en-US" sz="4000"/>
              <a:t>Additional Design Goals</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7E9F4CA-E2B8-89BE-60D0-7CDD804496C0}"/>
              </a:ext>
            </a:extLst>
          </p:cNvPr>
          <p:cNvSpPr>
            <a:spLocks noGrp="1"/>
          </p:cNvSpPr>
          <p:nvPr>
            <p:ph idx="1"/>
          </p:nvPr>
        </p:nvSpPr>
        <p:spPr>
          <a:xfrm>
            <a:off x="6099175" y="1311088"/>
            <a:ext cx="5276850" cy="4327261"/>
          </a:xfrm>
        </p:spPr>
        <p:txBody>
          <a:bodyPr>
            <a:normAutofit/>
          </a:bodyPr>
          <a:lstStyle/>
          <a:p>
            <a:r>
              <a:rPr lang="en-US" sz="2400" dirty="0">
                <a:solidFill>
                  <a:schemeClr val="tx1">
                    <a:alpha val="80000"/>
                  </a:schemeClr>
                </a:solidFill>
              </a:rPr>
              <a:t>Maximize Code Reuse</a:t>
            </a:r>
          </a:p>
          <a:p>
            <a:r>
              <a:rPr lang="en-US" sz="2400" dirty="0">
                <a:solidFill>
                  <a:schemeClr val="tx1">
                    <a:alpha val="80000"/>
                  </a:schemeClr>
                </a:solidFill>
              </a:rPr>
              <a:t>Support Continuous Development and Integration</a:t>
            </a:r>
          </a:p>
          <a:p>
            <a:r>
              <a:rPr lang="en-US" sz="2400" dirty="0">
                <a:solidFill>
                  <a:schemeClr val="tx1">
                    <a:alpha val="80000"/>
                  </a:schemeClr>
                </a:solidFill>
              </a:rPr>
              <a:t>Port Oracle On-Site Database</a:t>
            </a:r>
          </a:p>
          <a:p>
            <a:r>
              <a:rPr lang="en-US" sz="2400" dirty="0">
                <a:solidFill>
                  <a:schemeClr val="tx1">
                    <a:alpha val="80000"/>
                  </a:schemeClr>
                </a:solidFill>
              </a:rPr>
              <a:t>Low Administrative Overhead</a:t>
            </a:r>
          </a:p>
          <a:p>
            <a:r>
              <a:rPr lang="en-US" sz="2400" dirty="0">
                <a:solidFill>
                  <a:schemeClr val="tx1">
                    <a:alpha val="80000"/>
                  </a:schemeClr>
                </a:solidFill>
              </a:rPr>
              <a:t>Easy to Update</a:t>
            </a:r>
          </a:p>
          <a:p>
            <a:r>
              <a:rPr lang="en-US" sz="2400" dirty="0">
                <a:solidFill>
                  <a:schemeClr val="tx1">
                    <a:alpha val="80000"/>
                  </a:schemeClr>
                </a:solidFill>
              </a:rPr>
              <a:t>Auditable</a:t>
            </a:r>
          </a:p>
          <a:p>
            <a:r>
              <a:rPr lang="en-US" sz="2400" dirty="0">
                <a:solidFill>
                  <a:schemeClr val="tx1">
                    <a:alpha val="80000"/>
                  </a:schemeClr>
                </a:solidFill>
              </a:rPr>
              <a:t>Analytics</a:t>
            </a:r>
          </a:p>
        </p:txBody>
      </p:sp>
    </p:spTree>
    <p:extLst>
      <p:ext uri="{BB962C8B-B14F-4D97-AF65-F5344CB8AC3E}">
        <p14:creationId xmlns:p14="http://schemas.microsoft.com/office/powerpoint/2010/main" val="312489734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5" name="Group 14">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9" name="Freeform: Shape 18">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6" name="Group 15">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7" name="Freeform: Shape 16">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360EC3BF-E9E2-5687-7ABE-0F64F52A33CE}"/>
              </a:ext>
            </a:extLst>
          </p:cNvPr>
          <p:cNvSpPr>
            <a:spLocks noGrp="1"/>
          </p:cNvSpPr>
          <p:nvPr>
            <p:ph type="title"/>
          </p:nvPr>
        </p:nvSpPr>
        <p:spPr>
          <a:xfrm>
            <a:off x="273977" y="462337"/>
            <a:ext cx="7021513" cy="354399"/>
          </a:xfrm>
        </p:spPr>
        <p:txBody>
          <a:bodyPr vert="horz" lIns="91440" tIns="45720" rIns="91440" bIns="45720" rtlCol="0" anchor="b">
            <a:normAutofit fontScale="90000"/>
          </a:bodyPr>
          <a:lstStyle/>
          <a:p>
            <a:r>
              <a:rPr lang="en-US" sz="3200" kern="1200" dirty="0">
                <a:solidFill>
                  <a:schemeClr val="bg1"/>
                </a:solidFill>
                <a:latin typeface="+mj-lt"/>
                <a:ea typeface="+mj-ea"/>
                <a:cs typeface="+mj-cs"/>
              </a:rPr>
              <a:t>High-Level Architecture</a:t>
            </a:r>
          </a:p>
        </p:txBody>
      </p:sp>
      <p:pic>
        <p:nvPicPr>
          <p:cNvPr id="11" name="Picture 10">
            <a:extLst>
              <a:ext uri="{FF2B5EF4-FFF2-40B4-BE49-F238E27FC236}">
                <a16:creationId xmlns:a16="http://schemas.microsoft.com/office/drawing/2014/main" id="{6DAE0234-856D-40A5-61BA-B962D06D86CB}"/>
              </a:ext>
            </a:extLst>
          </p:cNvPr>
          <p:cNvPicPr>
            <a:picLocks noChangeAspect="1"/>
          </p:cNvPicPr>
          <p:nvPr/>
        </p:nvPicPr>
        <p:blipFill>
          <a:blip r:embed="rId3"/>
          <a:stretch>
            <a:fillRect/>
          </a:stretch>
        </p:blipFill>
        <p:spPr>
          <a:xfrm>
            <a:off x="4235094" y="816736"/>
            <a:ext cx="7543800" cy="5476875"/>
          </a:xfrm>
          <a:prstGeom prst="rect">
            <a:avLst/>
          </a:prstGeom>
        </p:spPr>
      </p:pic>
    </p:spTree>
    <p:extLst>
      <p:ext uri="{BB962C8B-B14F-4D97-AF65-F5344CB8AC3E}">
        <p14:creationId xmlns:p14="http://schemas.microsoft.com/office/powerpoint/2010/main" val="3868458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7EC371AC-28CC-0ECB-289D-CD2F5A2EFBF4}"/>
              </a:ext>
            </a:extLst>
          </p:cNvPr>
          <p:cNvSpPr>
            <a:spLocks noGrp="1"/>
          </p:cNvSpPr>
          <p:nvPr>
            <p:ph type="title"/>
          </p:nvPr>
        </p:nvSpPr>
        <p:spPr>
          <a:xfrm>
            <a:off x="1268127" y="2023558"/>
            <a:ext cx="3521265" cy="2491292"/>
          </a:xfrm>
        </p:spPr>
        <p:txBody>
          <a:bodyPr anchor="t">
            <a:normAutofit/>
          </a:bodyPr>
          <a:lstStyle/>
          <a:p>
            <a:r>
              <a:rPr lang="en-US" sz="4000" dirty="0"/>
              <a:t>100% Serverless</a:t>
            </a:r>
            <a:br>
              <a:rPr lang="en-US" sz="4000" dirty="0"/>
            </a:br>
            <a:r>
              <a:rPr lang="en-US" sz="2000" dirty="0"/>
              <a:t>(No EC2, VMs, or containers)</a:t>
            </a:r>
            <a:br>
              <a:rPr lang="en-US" sz="4000" dirty="0"/>
            </a:br>
            <a:endParaRPr lang="en-US" sz="4000" dirty="0"/>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2BD67F0-8AEE-7681-17ED-B55C361CEA1D}"/>
              </a:ext>
            </a:extLst>
          </p:cNvPr>
          <p:cNvSpPr>
            <a:spLocks noGrp="1"/>
          </p:cNvSpPr>
          <p:nvPr>
            <p:ph idx="1"/>
          </p:nvPr>
        </p:nvSpPr>
        <p:spPr>
          <a:xfrm>
            <a:off x="6099175" y="1311088"/>
            <a:ext cx="5276850" cy="4327261"/>
          </a:xfrm>
        </p:spPr>
        <p:txBody>
          <a:bodyPr>
            <a:normAutofit/>
          </a:bodyPr>
          <a:lstStyle/>
          <a:p>
            <a:r>
              <a:rPr lang="en-US" sz="2400" dirty="0">
                <a:solidFill>
                  <a:schemeClr val="tx1">
                    <a:alpha val="80000"/>
                  </a:schemeClr>
                </a:solidFill>
              </a:rPr>
              <a:t>Amplify</a:t>
            </a:r>
          </a:p>
          <a:p>
            <a:r>
              <a:rPr lang="en-US" sz="2400" dirty="0">
                <a:solidFill>
                  <a:schemeClr val="tx1">
                    <a:alpha val="80000"/>
                  </a:schemeClr>
                </a:solidFill>
              </a:rPr>
              <a:t>Lambdas/API gateway</a:t>
            </a:r>
          </a:p>
          <a:p>
            <a:r>
              <a:rPr lang="en-US" sz="2400" dirty="0">
                <a:solidFill>
                  <a:schemeClr val="tx1">
                    <a:alpha val="80000"/>
                  </a:schemeClr>
                </a:solidFill>
              </a:rPr>
              <a:t>S3 buckets with optional CloudFront cache</a:t>
            </a:r>
          </a:p>
          <a:p>
            <a:r>
              <a:rPr lang="en-US" sz="2400" dirty="0" err="1">
                <a:solidFill>
                  <a:schemeClr val="tx1">
                    <a:alpha val="80000"/>
                  </a:schemeClr>
                </a:solidFill>
              </a:rPr>
              <a:t>AuroraDB</a:t>
            </a:r>
            <a:endParaRPr lang="en-US" sz="2400" dirty="0">
              <a:solidFill>
                <a:schemeClr val="tx1">
                  <a:alpha val="80000"/>
                </a:schemeClr>
              </a:solidFill>
            </a:endParaRPr>
          </a:p>
          <a:p>
            <a:r>
              <a:rPr lang="en-US" sz="2400" dirty="0">
                <a:solidFill>
                  <a:schemeClr val="tx1">
                    <a:alpha val="80000"/>
                  </a:schemeClr>
                </a:solidFill>
              </a:rPr>
              <a:t>DynamoDB</a:t>
            </a:r>
          </a:p>
          <a:p>
            <a:r>
              <a:rPr lang="en-US" sz="2400" dirty="0">
                <a:solidFill>
                  <a:schemeClr val="tx1">
                    <a:alpha val="80000"/>
                  </a:schemeClr>
                </a:solidFill>
              </a:rPr>
              <a:t>Athena (auditing and analytics)</a:t>
            </a:r>
          </a:p>
          <a:p>
            <a:r>
              <a:rPr lang="en-US" sz="2400" dirty="0">
                <a:solidFill>
                  <a:schemeClr val="tx1">
                    <a:alpha val="80000"/>
                  </a:schemeClr>
                </a:solidFill>
              </a:rPr>
              <a:t>Monitored by CloudWatch</a:t>
            </a:r>
          </a:p>
          <a:p>
            <a:endParaRPr lang="en-US" sz="2400" dirty="0">
              <a:solidFill>
                <a:schemeClr val="tx1">
                  <a:alpha val="80000"/>
                </a:schemeClr>
              </a:solidFill>
            </a:endParaRPr>
          </a:p>
        </p:txBody>
      </p:sp>
    </p:spTree>
    <p:extLst>
      <p:ext uri="{BB962C8B-B14F-4D97-AF65-F5344CB8AC3E}">
        <p14:creationId xmlns:p14="http://schemas.microsoft.com/office/powerpoint/2010/main" val="295547988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A66F50BD-A6CE-118A-77B1-1FE4EDA3A6B6}"/>
              </a:ext>
            </a:extLst>
          </p:cNvPr>
          <p:cNvSpPr>
            <a:spLocks noGrp="1"/>
          </p:cNvSpPr>
          <p:nvPr>
            <p:ph type="title"/>
          </p:nvPr>
        </p:nvSpPr>
        <p:spPr>
          <a:xfrm>
            <a:off x="1268127" y="2023558"/>
            <a:ext cx="3521265" cy="2491292"/>
          </a:xfrm>
        </p:spPr>
        <p:txBody>
          <a:bodyPr anchor="t">
            <a:normAutofit/>
          </a:bodyPr>
          <a:lstStyle/>
          <a:p>
            <a:r>
              <a:rPr lang="en-US" sz="2800"/>
              <a:t>Scalability/Robustness</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D6A2417-3681-7762-A379-4AA3D0F76758}"/>
              </a:ext>
            </a:extLst>
          </p:cNvPr>
          <p:cNvSpPr>
            <a:spLocks noGrp="1"/>
          </p:cNvSpPr>
          <p:nvPr>
            <p:ph idx="1"/>
          </p:nvPr>
        </p:nvSpPr>
        <p:spPr>
          <a:xfrm>
            <a:off x="6099175" y="1311088"/>
            <a:ext cx="5276850" cy="4327261"/>
          </a:xfrm>
        </p:spPr>
        <p:txBody>
          <a:bodyPr>
            <a:normAutofit/>
          </a:bodyPr>
          <a:lstStyle/>
          <a:p>
            <a:r>
              <a:rPr lang="en-US" sz="2400" dirty="0">
                <a:solidFill>
                  <a:schemeClr val="tx1">
                    <a:alpha val="80000"/>
                  </a:schemeClr>
                </a:solidFill>
              </a:rPr>
              <a:t>Amplify – </a:t>
            </a:r>
            <a:r>
              <a:rPr lang="en-US" sz="2400" dirty="0" err="1">
                <a:solidFill>
                  <a:schemeClr val="tx1">
                    <a:alpha val="80000"/>
                  </a:schemeClr>
                </a:solidFill>
              </a:rPr>
              <a:t>autoscale</a:t>
            </a:r>
            <a:r>
              <a:rPr lang="en-US" sz="2400" dirty="0">
                <a:solidFill>
                  <a:schemeClr val="tx1">
                    <a:alpha val="80000"/>
                  </a:schemeClr>
                </a:solidFill>
              </a:rPr>
              <a:t>/replicated</a:t>
            </a:r>
          </a:p>
          <a:p>
            <a:r>
              <a:rPr lang="en-US" sz="2400" dirty="0">
                <a:solidFill>
                  <a:schemeClr val="tx1">
                    <a:alpha val="80000"/>
                  </a:schemeClr>
                </a:solidFill>
              </a:rPr>
              <a:t>API gateway – </a:t>
            </a:r>
            <a:r>
              <a:rPr lang="en-US" sz="2400" dirty="0" err="1">
                <a:solidFill>
                  <a:schemeClr val="tx1">
                    <a:alpha val="80000"/>
                  </a:schemeClr>
                </a:solidFill>
              </a:rPr>
              <a:t>autoscale</a:t>
            </a:r>
            <a:r>
              <a:rPr lang="en-US" sz="2400" dirty="0">
                <a:solidFill>
                  <a:schemeClr val="tx1">
                    <a:alpha val="80000"/>
                  </a:schemeClr>
                </a:solidFill>
              </a:rPr>
              <a:t>/high availability</a:t>
            </a:r>
          </a:p>
          <a:p>
            <a:r>
              <a:rPr lang="en-US" sz="2400" dirty="0">
                <a:solidFill>
                  <a:schemeClr val="tx1">
                    <a:alpha val="80000"/>
                  </a:schemeClr>
                </a:solidFill>
              </a:rPr>
              <a:t>S3 buckets – distributed by region/replication/optional cache</a:t>
            </a:r>
          </a:p>
          <a:p>
            <a:r>
              <a:rPr lang="en-US" sz="2400" dirty="0" err="1">
                <a:solidFill>
                  <a:schemeClr val="tx1">
                    <a:alpha val="80000"/>
                  </a:schemeClr>
                </a:solidFill>
              </a:rPr>
              <a:t>AuroraDB</a:t>
            </a:r>
            <a:r>
              <a:rPr lang="en-US" sz="2400" dirty="0">
                <a:solidFill>
                  <a:schemeClr val="tx1">
                    <a:alpha val="80000"/>
                  </a:schemeClr>
                </a:solidFill>
              </a:rPr>
              <a:t> – </a:t>
            </a:r>
            <a:r>
              <a:rPr lang="en-US" sz="2400" dirty="0" err="1">
                <a:solidFill>
                  <a:schemeClr val="tx1">
                    <a:alpha val="80000"/>
                  </a:schemeClr>
                </a:solidFill>
              </a:rPr>
              <a:t>autoscale</a:t>
            </a:r>
            <a:r>
              <a:rPr lang="en-US" sz="2400" dirty="0">
                <a:solidFill>
                  <a:schemeClr val="tx1">
                    <a:alpha val="80000"/>
                  </a:schemeClr>
                </a:solidFill>
              </a:rPr>
              <a:t>/high availability</a:t>
            </a:r>
          </a:p>
          <a:p>
            <a:r>
              <a:rPr lang="en-US" sz="2400" dirty="0">
                <a:solidFill>
                  <a:schemeClr val="tx1">
                    <a:alpha val="80000"/>
                  </a:schemeClr>
                </a:solidFill>
              </a:rPr>
              <a:t>DynamoDB – </a:t>
            </a:r>
            <a:r>
              <a:rPr lang="en-US" sz="2400" dirty="0" err="1">
                <a:solidFill>
                  <a:schemeClr val="tx1">
                    <a:alpha val="80000"/>
                  </a:schemeClr>
                </a:solidFill>
              </a:rPr>
              <a:t>autoscale</a:t>
            </a:r>
            <a:r>
              <a:rPr lang="en-US" sz="2400" dirty="0">
                <a:solidFill>
                  <a:schemeClr val="tx1">
                    <a:alpha val="80000"/>
                  </a:schemeClr>
                </a:solidFill>
              </a:rPr>
              <a:t>/high availability</a:t>
            </a:r>
          </a:p>
        </p:txBody>
      </p:sp>
    </p:spTree>
    <p:extLst>
      <p:ext uri="{BB962C8B-B14F-4D97-AF65-F5344CB8AC3E}">
        <p14:creationId xmlns:p14="http://schemas.microsoft.com/office/powerpoint/2010/main" val="419553660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D507F33F-F5C9-EAE0-4FCD-02F5B9E7EF88}"/>
              </a:ext>
            </a:extLst>
          </p:cNvPr>
          <p:cNvSpPr>
            <a:spLocks noGrp="1"/>
          </p:cNvSpPr>
          <p:nvPr>
            <p:ph type="title"/>
          </p:nvPr>
        </p:nvSpPr>
        <p:spPr>
          <a:xfrm>
            <a:off x="1268127" y="2023558"/>
            <a:ext cx="3521265" cy="2491292"/>
          </a:xfrm>
        </p:spPr>
        <p:txBody>
          <a:bodyPr anchor="t">
            <a:normAutofit/>
          </a:bodyPr>
          <a:lstStyle/>
          <a:p>
            <a:r>
              <a:rPr lang="en-US" sz="4000"/>
              <a:t>Security Considerations</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1BA3178-5759-D4DD-A422-B014B0ED6294}"/>
              </a:ext>
            </a:extLst>
          </p:cNvPr>
          <p:cNvSpPr>
            <a:spLocks noGrp="1"/>
          </p:cNvSpPr>
          <p:nvPr>
            <p:ph idx="1"/>
          </p:nvPr>
        </p:nvSpPr>
        <p:spPr>
          <a:xfrm>
            <a:off x="6099175" y="1311088"/>
            <a:ext cx="5276850" cy="4327261"/>
          </a:xfrm>
        </p:spPr>
        <p:txBody>
          <a:bodyPr>
            <a:normAutofit/>
          </a:bodyPr>
          <a:lstStyle/>
          <a:p>
            <a:r>
              <a:rPr lang="en-US" sz="2400">
                <a:solidFill>
                  <a:schemeClr val="tx1">
                    <a:alpha val="80000"/>
                  </a:schemeClr>
                </a:solidFill>
              </a:rPr>
              <a:t>Assume user has account through DHS</a:t>
            </a:r>
          </a:p>
          <a:p>
            <a:pPr lvl="1"/>
            <a:r>
              <a:rPr lang="en-US">
                <a:solidFill>
                  <a:schemeClr val="tx1">
                    <a:alpha val="80000"/>
                  </a:schemeClr>
                </a:solidFill>
              </a:rPr>
              <a:t>Else leverage Cognito</a:t>
            </a:r>
          </a:p>
          <a:p>
            <a:r>
              <a:rPr lang="en-US" sz="2400">
                <a:solidFill>
                  <a:schemeClr val="tx1">
                    <a:alpha val="80000"/>
                  </a:schemeClr>
                </a:solidFill>
              </a:rPr>
              <a:t>Restrict access to API gateway calls</a:t>
            </a:r>
          </a:p>
          <a:p>
            <a:pPr lvl="1"/>
            <a:r>
              <a:rPr lang="en-US">
                <a:solidFill>
                  <a:schemeClr val="tx1">
                    <a:alpha val="80000"/>
                  </a:schemeClr>
                </a:solidFill>
              </a:rPr>
              <a:t>IAM secret keys</a:t>
            </a:r>
          </a:p>
          <a:p>
            <a:r>
              <a:rPr lang="en-US" sz="2400">
                <a:solidFill>
                  <a:schemeClr val="tx1">
                    <a:alpha val="80000"/>
                  </a:schemeClr>
                </a:solidFill>
              </a:rPr>
              <a:t>Restrict access to databases</a:t>
            </a:r>
          </a:p>
          <a:p>
            <a:pPr lvl="1"/>
            <a:r>
              <a:rPr lang="en-US">
                <a:solidFill>
                  <a:schemeClr val="tx1">
                    <a:alpha val="80000"/>
                  </a:schemeClr>
                </a:solidFill>
              </a:rPr>
              <a:t>IAM secret keys</a:t>
            </a:r>
          </a:p>
          <a:p>
            <a:r>
              <a:rPr lang="en-US" sz="2400">
                <a:solidFill>
                  <a:schemeClr val="tx1">
                    <a:alpha val="80000"/>
                  </a:schemeClr>
                </a:solidFill>
              </a:rPr>
              <a:t>Audit/Analytics login through Cognito for DHS personnel</a:t>
            </a:r>
          </a:p>
          <a:p>
            <a:r>
              <a:rPr lang="en-US" sz="2400">
                <a:solidFill>
                  <a:schemeClr val="tx1">
                    <a:alpha val="80000"/>
                  </a:schemeClr>
                </a:solidFill>
              </a:rPr>
              <a:t>Restrict S3 bucket access</a:t>
            </a:r>
          </a:p>
        </p:txBody>
      </p:sp>
    </p:spTree>
    <p:extLst>
      <p:ext uri="{BB962C8B-B14F-4D97-AF65-F5344CB8AC3E}">
        <p14:creationId xmlns:p14="http://schemas.microsoft.com/office/powerpoint/2010/main" val="395643283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2A1A6-3CB0-6F11-67F6-7E6D4D456257}"/>
              </a:ext>
            </a:extLst>
          </p:cNvPr>
          <p:cNvSpPr>
            <a:spLocks noGrp="1"/>
          </p:cNvSpPr>
          <p:nvPr>
            <p:ph type="title"/>
          </p:nvPr>
        </p:nvSpPr>
        <p:spPr>
          <a:xfrm>
            <a:off x="838201" y="1641752"/>
            <a:ext cx="4394200" cy="1323439"/>
          </a:xfrm>
        </p:spPr>
        <p:txBody>
          <a:bodyPr anchor="t">
            <a:normAutofit/>
          </a:bodyPr>
          <a:lstStyle/>
          <a:p>
            <a:r>
              <a:rPr lang="en-US" sz="4000" dirty="0">
                <a:solidFill>
                  <a:schemeClr val="bg1"/>
                </a:solidFill>
              </a:rPr>
              <a:t>Developer Considerations</a:t>
            </a:r>
          </a:p>
        </p:txBody>
      </p:sp>
      <p:sp>
        <p:nvSpPr>
          <p:cNvPr id="3" name="Content Placeholder 2">
            <a:extLst>
              <a:ext uri="{FF2B5EF4-FFF2-40B4-BE49-F238E27FC236}">
                <a16:creationId xmlns:a16="http://schemas.microsoft.com/office/drawing/2014/main" id="{9B3B44AD-E6F5-147F-38D3-B6AAF7CF7AF4}"/>
              </a:ext>
            </a:extLst>
          </p:cNvPr>
          <p:cNvSpPr>
            <a:spLocks noGrp="1"/>
          </p:cNvSpPr>
          <p:nvPr>
            <p:ph idx="1"/>
          </p:nvPr>
        </p:nvSpPr>
        <p:spPr>
          <a:xfrm>
            <a:off x="838201" y="3146400"/>
            <a:ext cx="4394200" cy="2454300"/>
          </a:xfrm>
        </p:spPr>
        <p:txBody>
          <a:bodyPr>
            <a:normAutofit/>
          </a:bodyPr>
          <a:lstStyle/>
          <a:p>
            <a:r>
              <a:rPr lang="en-US" sz="2000" dirty="0">
                <a:solidFill>
                  <a:schemeClr val="bg1">
                    <a:alpha val="80000"/>
                  </a:schemeClr>
                </a:solidFill>
              </a:rPr>
              <a:t>Standard form field validation via JavaScript (client side)</a:t>
            </a:r>
          </a:p>
          <a:p>
            <a:r>
              <a:rPr lang="en-US" sz="2000" dirty="0">
                <a:solidFill>
                  <a:schemeClr val="bg1">
                    <a:alpha val="80000"/>
                  </a:schemeClr>
                </a:solidFill>
              </a:rPr>
              <a:t>Advanced form validation through Lambda-based API</a:t>
            </a:r>
          </a:p>
          <a:p>
            <a:r>
              <a:rPr lang="en-US" sz="2000" dirty="0">
                <a:solidFill>
                  <a:schemeClr val="bg1">
                    <a:alpha val="80000"/>
                  </a:schemeClr>
                </a:solidFill>
              </a:rPr>
              <a:t>Amplify tied to </a:t>
            </a:r>
            <a:r>
              <a:rPr lang="en-US" sz="2000" dirty="0" err="1">
                <a:solidFill>
                  <a:schemeClr val="bg1">
                    <a:alpha val="80000"/>
                  </a:schemeClr>
                </a:solidFill>
              </a:rPr>
              <a:t>github</a:t>
            </a:r>
            <a:r>
              <a:rPr lang="en-US" sz="2000" dirty="0">
                <a:solidFill>
                  <a:schemeClr val="bg1">
                    <a:alpha val="80000"/>
                  </a:schemeClr>
                </a:solidFill>
              </a:rPr>
              <a:t> for frontend</a:t>
            </a:r>
          </a:p>
          <a:p>
            <a:r>
              <a:rPr lang="en-US" sz="2000" dirty="0">
                <a:solidFill>
                  <a:schemeClr val="bg1">
                    <a:alpha val="80000"/>
                  </a:schemeClr>
                </a:solidFill>
              </a:rPr>
              <a:t>Simple sandbox model for testing and deployment</a:t>
            </a:r>
          </a:p>
        </p:txBody>
      </p:sp>
      <p:pic>
        <p:nvPicPr>
          <p:cNvPr id="5" name="Picture 4" descr="Computer script on a screen">
            <a:extLst>
              <a:ext uri="{FF2B5EF4-FFF2-40B4-BE49-F238E27FC236}">
                <a16:creationId xmlns:a16="http://schemas.microsoft.com/office/drawing/2014/main" id="{64E41B91-31BD-4B70-3CCD-DF4AD4E9517D}"/>
              </a:ext>
            </a:extLst>
          </p:cNvPr>
          <p:cNvPicPr>
            <a:picLocks noChangeAspect="1"/>
          </p:cNvPicPr>
          <p:nvPr/>
        </p:nvPicPr>
        <p:blipFill rotWithShape="1">
          <a:blip r:embed="rId2"/>
          <a:srcRect r="37319" b="-1"/>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8" name="Group 10">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9" name="Freeform: Shape 11">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081035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5B53E944-5475-2431-F0F2-4434106F27E4}"/>
              </a:ext>
            </a:extLst>
          </p:cNvPr>
          <p:cNvSpPr>
            <a:spLocks noGrp="1"/>
          </p:cNvSpPr>
          <p:nvPr>
            <p:ph type="title"/>
          </p:nvPr>
        </p:nvSpPr>
        <p:spPr>
          <a:xfrm>
            <a:off x="848473" y="1747400"/>
            <a:ext cx="7021513" cy="2308324"/>
          </a:xfrm>
        </p:spPr>
        <p:txBody>
          <a:bodyPr vert="horz" lIns="91440" tIns="45720" rIns="91440" bIns="45720" rtlCol="0" anchor="b">
            <a:normAutofit fontScale="90000"/>
          </a:bodyPr>
          <a:lstStyle/>
          <a:p>
            <a:r>
              <a:rPr lang="en-US" sz="4500" kern="1200" dirty="0">
                <a:solidFill>
                  <a:schemeClr val="bg1"/>
                </a:solidFill>
                <a:latin typeface="+mj-lt"/>
                <a:ea typeface="+mj-ea"/>
                <a:cs typeface="+mj-cs"/>
              </a:rPr>
              <a:t>Taking the Proof of Concept for a Test Drive</a:t>
            </a:r>
            <a:br>
              <a:rPr lang="en-US" sz="4500" kern="1200" dirty="0">
                <a:solidFill>
                  <a:schemeClr val="bg1"/>
                </a:solidFill>
                <a:latin typeface="+mj-lt"/>
                <a:ea typeface="+mj-ea"/>
                <a:cs typeface="+mj-cs"/>
              </a:rPr>
            </a:br>
            <a:r>
              <a:rPr lang="en-US" sz="4500" kern="1200" dirty="0">
                <a:solidFill>
                  <a:schemeClr val="bg1"/>
                </a:solidFill>
                <a:latin typeface="+mj-lt"/>
                <a:ea typeface="+mj-ea"/>
                <a:cs typeface="+mj-cs"/>
              </a:rPr>
              <a:t>aka “Test-Driven Interview”</a:t>
            </a:r>
            <a:br>
              <a:rPr lang="en-US" sz="4500" kern="1200" dirty="0">
                <a:solidFill>
                  <a:schemeClr val="bg1"/>
                </a:solidFill>
                <a:latin typeface="+mj-lt"/>
                <a:ea typeface="+mj-ea"/>
                <a:cs typeface="+mj-cs"/>
              </a:rPr>
            </a:br>
            <a:br>
              <a:rPr lang="en-US" sz="4500" kern="1200" dirty="0">
                <a:solidFill>
                  <a:schemeClr val="bg1"/>
                </a:solidFill>
                <a:latin typeface="+mj-lt"/>
                <a:ea typeface="+mj-ea"/>
                <a:cs typeface="+mj-cs"/>
              </a:rPr>
            </a:br>
            <a:r>
              <a:rPr lang="en-US" sz="2000" dirty="0">
                <a:hlinkClick r:id="rId3"/>
              </a:rPr>
              <a:t>https://dev1277.de0y6cnmxz8wq.amplifyapp.com</a:t>
            </a:r>
            <a:endParaRPr lang="en-US" sz="4500" kern="1200" dirty="0">
              <a:solidFill>
                <a:schemeClr val="bg1"/>
              </a:solidFill>
              <a:latin typeface="+mj-lt"/>
              <a:ea typeface="+mj-ea"/>
              <a:cs typeface="+mj-cs"/>
            </a:endParaRPr>
          </a:p>
        </p:txBody>
      </p:sp>
    </p:spTree>
    <p:extLst>
      <p:ext uri="{BB962C8B-B14F-4D97-AF65-F5344CB8AC3E}">
        <p14:creationId xmlns:p14="http://schemas.microsoft.com/office/powerpoint/2010/main" val="1818012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A0B14B-902B-6CFB-41D1-73879CC474EC}"/>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3700" kern="1200">
                <a:solidFill>
                  <a:srgbClr val="FFFFFF"/>
                </a:solidFill>
                <a:latin typeface="+mj-lt"/>
                <a:ea typeface="+mj-ea"/>
                <a:cs typeface="+mj-cs"/>
              </a:rPr>
              <a:t>Amplify Front End – Form Selection and Geocoordinates</a:t>
            </a:r>
          </a:p>
        </p:txBody>
      </p:sp>
      <p:pic>
        <p:nvPicPr>
          <p:cNvPr id="5" name="Content Placeholder 4">
            <a:extLst>
              <a:ext uri="{FF2B5EF4-FFF2-40B4-BE49-F238E27FC236}">
                <a16:creationId xmlns:a16="http://schemas.microsoft.com/office/drawing/2014/main" id="{61EDD506-9BAB-07EA-047D-E4910077546A}"/>
              </a:ext>
            </a:extLst>
          </p:cNvPr>
          <p:cNvPicPr>
            <a:picLocks noGrp="1" noChangeAspect="1"/>
          </p:cNvPicPr>
          <p:nvPr>
            <p:ph idx="1"/>
          </p:nvPr>
        </p:nvPicPr>
        <p:blipFill>
          <a:blip r:embed="rId2"/>
          <a:stretch>
            <a:fillRect/>
          </a:stretch>
        </p:blipFill>
        <p:spPr>
          <a:xfrm>
            <a:off x="5153822" y="1507868"/>
            <a:ext cx="6553545" cy="3850206"/>
          </a:xfrm>
          <a:prstGeom prst="rect">
            <a:avLst/>
          </a:prstGeom>
        </p:spPr>
      </p:pic>
    </p:spTree>
    <p:extLst>
      <p:ext uri="{BB962C8B-B14F-4D97-AF65-F5344CB8AC3E}">
        <p14:creationId xmlns:p14="http://schemas.microsoft.com/office/powerpoint/2010/main" val="2114378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erson and a dog sitting on a couch looking at a computer&#10;&#10;Description automatically generated with medium confidence">
            <a:extLst>
              <a:ext uri="{FF2B5EF4-FFF2-40B4-BE49-F238E27FC236}">
                <a16:creationId xmlns:a16="http://schemas.microsoft.com/office/drawing/2014/main" id="{309B0C14-68C0-4629-697C-F24406636E0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633" r="1" b="3468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B33429-D5F3-A247-4CE3-00A53BF6191E}"/>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Kris Jamsa</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330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C05989-62EC-6EEB-781E-0A282DFF24E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Index.html</a:t>
            </a:r>
          </a:p>
        </p:txBody>
      </p:sp>
      <p:pic>
        <p:nvPicPr>
          <p:cNvPr id="5" name="Picture 4">
            <a:extLst>
              <a:ext uri="{FF2B5EF4-FFF2-40B4-BE49-F238E27FC236}">
                <a16:creationId xmlns:a16="http://schemas.microsoft.com/office/drawing/2014/main" id="{B0B46E2B-8BA2-149B-8A47-E3173C1CB8AF}"/>
              </a:ext>
            </a:extLst>
          </p:cNvPr>
          <p:cNvPicPr>
            <a:picLocks noChangeAspect="1"/>
          </p:cNvPicPr>
          <p:nvPr/>
        </p:nvPicPr>
        <p:blipFill>
          <a:blip r:embed="rId2"/>
          <a:stretch>
            <a:fillRect/>
          </a:stretch>
        </p:blipFill>
        <p:spPr>
          <a:xfrm>
            <a:off x="459350" y="1622745"/>
            <a:ext cx="8922267" cy="5241832"/>
          </a:xfrm>
          <a:prstGeom prst="rect">
            <a:avLst/>
          </a:prstGeom>
        </p:spPr>
      </p:pic>
    </p:spTree>
    <p:extLst>
      <p:ext uri="{BB962C8B-B14F-4D97-AF65-F5344CB8AC3E}">
        <p14:creationId xmlns:p14="http://schemas.microsoft.com/office/powerpoint/2010/main" val="971530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FA2E3-5B31-5E0E-4695-42314EF2F821}"/>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API Gateway – Exposes Lambda APIs</a:t>
            </a:r>
          </a:p>
        </p:txBody>
      </p:sp>
      <p:pic>
        <p:nvPicPr>
          <p:cNvPr id="5" name="Content Placeholder 4">
            <a:extLst>
              <a:ext uri="{FF2B5EF4-FFF2-40B4-BE49-F238E27FC236}">
                <a16:creationId xmlns:a16="http://schemas.microsoft.com/office/drawing/2014/main" id="{B5DEC0BE-C07C-8298-0427-97D724D654F1}"/>
              </a:ext>
            </a:extLst>
          </p:cNvPr>
          <p:cNvPicPr>
            <a:picLocks noGrp="1" noChangeAspect="1"/>
          </p:cNvPicPr>
          <p:nvPr>
            <p:ph idx="1"/>
          </p:nvPr>
        </p:nvPicPr>
        <p:blipFill>
          <a:blip r:embed="rId2"/>
          <a:stretch>
            <a:fillRect/>
          </a:stretch>
        </p:blipFill>
        <p:spPr>
          <a:xfrm>
            <a:off x="5153822" y="1507868"/>
            <a:ext cx="6553545" cy="3850206"/>
          </a:xfrm>
          <a:prstGeom prst="rect">
            <a:avLst/>
          </a:prstGeom>
        </p:spPr>
      </p:pic>
    </p:spTree>
    <p:extLst>
      <p:ext uri="{BB962C8B-B14F-4D97-AF65-F5344CB8AC3E}">
        <p14:creationId xmlns:p14="http://schemas.microsoft.com/office/powerpoint/2010/main" val="3412597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86DC05-EDCB-2969-ED54-DEB801D0E2E4}"/>
              </a:ext>
            </a:extLst>
          </p:cNvPr>
          <p:cNvSpPr>
            <a:spLocks noGrp="1"/>
          </p:cNvSpPr>
          <p:nvPr>
            <p:ph type="title"/>
          </p:nvPr>
        </p:nvSpPr>
        <p:spPr>
          <a:xfrm>
            <a:off x="838200" y="4669978"/>
            <a:ext cx="4391024" cy="1173700"/>
          </a:xfrm>
        </p:spPr>
        <p:txBody>
          <a:bodyPr anchor="t">
            <a:normAutofit/>
          </a:bodyPr>
          <a:lstStyle/>
          <a:p>
            <a:r>
              <a:rPr lang="en-US" sz="3700">
                <a:solidFill>
                  <a:schemeClr val="bg1"/>
                </a:solidFill>
              </a:rPr>
              <a:t>Passing Query String to Lambda</a:t>
            </a:r>
          </a:p>
        </p:txBody>
      </p:sp>
      <p:pic>
        <p:nvPicPr>
          <p:cNvPr id="5" name="Content Placeholder 4">
            <a:extLst>
              <a:ext uri="{FF2B5EF4-FFF2-40B4-BE49-F238E27FC236}">
                <a16:creationId xmlns:a16="http://schemas.microsoft.com/office/drawing/2014/main" id="{0DE1F37C-EE56-CB7F-D872-4BCDCC8053C9}"/>
              </a:ext>
            </a:extLst>
          </p:cNvPr>
          <p:cNvPicPr>
            <a:picLocks noChangeAspect="1"/>
          </p:cNvPicPr>
          <p:nvPr/>
        </p:nvPicPr>
        <p:blipFill rotWithShape="1">
          <a:blip r:embed="rId2"/>
          <a:srcRect t="19599" b="24767"/>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14" name="Group 13">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5" name="Freeform: Shape 14">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205375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8193" y="0"/>
            <a:ext cx="845379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067739"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4A725-7C07-E316-4A42-DE6B003270D8}"/>
              </a:ext>
            </a:extLst>
          </p:cNvPr>
          <p:cNvSpPr>
            <a:spLocks noGrp="1"/>
          </p:cNvSpPr>
          <p:nvPr>
            <p:ph type="title"/>
          </p:nvPr>
        </p:nvSpPr>
        <p:spPr>
          <a:xfrm>
            <a:off x="441789" y="637763"/>
            <a:ext cx="3283867" cy="2588322"/>
          </a:xfrm>
        </p:spPr>
        <p:txBody>
          <a:bodyPr anchor="t">
            <a:normAutofit/>
          </a:bodyPr>
          <a:lstStyle/>
          <a:p>
            <a:r>
              <a:rPr lang="en-US" sz="2700" dirty="0">
                <a:solidFill>
                  <a:schemeClr val="bg1"/>
                </a:solidFill>
              </a:rPr>
              <a:t>Lambda – Use Geocoordinates to Determine State and Identify Form</a:t>
            </a:r>
          </a:p>
        </p:txBody>
      </p:sp>
      <p:sp>
        <p:nvSpPr>
          <p:cNvPr id="22" name="Rectangle 2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2" y="2794337"/>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F316D8FE-B4D0-FAEC-2E59-0CE2E9B1E818}"/>
              </a:ext>
            </a:extLst>
          </p:cNvPr>
          <p:cNvPicPr>
            <a:picLocks noChangeAspect="1"/>
          </p:cNvPicPr>
          <p:nvPr/>
        </p:nvPicPr>
        <p:blipFill rotWithShape="1">
          <a:blip r:embed="rId2"/>
          <a:srcRect r="33220" b="-1"/>
          <a:stretch/>
        </p:blipFill>
        <p:spPr>
          <a:xfrm>
            <a:off x="4666834" y="637761"/>
            <a:ext cx="6365960" cy="5576771"/>
          </a:xfrm>
          <a:prstGeom prst="rect">
            <a:avLst/>
          </a:prstGeom>
        </p:spPr>
      </p:pic>
    </p:spTree>
    <p:extLst>
      <p:ext uri="{BB962C8B-B14F-4D97-AF65-F5344CB8AC3E}">
        <p14:creationId xmlns:p14="http://schemas.microsoft.com/office/powerpoint/2010/main" val="767207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9E366DE2-96FE-ED3C-8E04-FCA1C7D7BC96}"/>
              </a:ext>
            </a:extLst>
          </p:cNvPr>
          <p:cNvSpPr>
            <a:spLocks noGrp="1"/>
          </p:cNvSpPr>
          <p:nvPr>
            <p:ph type="title"/>
          </p:nvPr>
        </p:nvSpPr>
        <p:spPr>
          <a:xfrm>
            <a:off x="1014141" y="1450655"/>
            <a:ext cx="3932030" cy="3956690"/>
          </a:xfrm>
        </p:spPr>
        <p:txBody>
          <a:bodyPr anchor="ctr">
            <a:normAutofit/>
          </a:bodyPr>
          <a:lstStyle/>
          <a:p>
            <a:r>
              <a:rPr lang="en-US" sz="6800" dirty="0">
                <a:solidFill>
                  <a:schemeClr val="bg1"/>
                </a:solidFill>
              </a:rPr>
              <a:t>S3 Buckets – Hold DHS Forms</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EAC084CE-3DC4-1E97-F7EF-028762ACE0B8}"/>
              </a:ext>
            </a:extLst>
          </p:cNvPr>
          <p:cNvPicPr>
            <a:picLocks noGrp="1" noChangeAspect="1"/>
          </p:cNvPicPr>
          <p:nvPr>
            <p:ph idx="1"/>
          </p:nvPr>
        </p:nvPicPr>
        <p:blipFill>
          <a:blip r:embed="rId2"/>
          <a:stretch>
            <a:fillRect/>
          </a:stretch>
        </p:blipFill>
        <p:spPr>
          <a:xfrm>
            <a:off x="5187697" y="2086993"/>
            <a:ext cx="6762776" cy="2684013"/>
          </a:xfrm>
        </p:spPr>
      </p:pic>
    </p:spTree>
    <p:extLst>
      <p:ext uri="{BB962C8B-B14F-4D97-AF65-F5344CB8AC3E}">
        <p14:creationId xmlns:p14="http://schemas.microsoft.com/office/powerpoint/2010/main" val="1762238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5FA909-3F24-448C-A8BC-7CF77F62F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9A230E-4174-CA42-C73B-2D29481A2F24}"/>
              </a:ext>
            </a:extLst>
          </p:cNvPr>
          <p:cNvSpPr>
            <a:spLocks noGrp="1"/>
          </p:cNvSpPr>
          <p:nvPr>
            <p:ph type="title"/>
          </p:nvPr>
        </p:nvSpPr>
        <p:spPr>
          <a:xfrm>
            <a:off x="838200" y="1641752"/>
            <a:ext cx="6140449" cy="1323439"/>
          </a:xfrm>
        </p:spPr>
        <p:txBody>
          <a:bodyPr anchor="t">
            <a:normAutofit/>
          </a:bodyPr>
          <a:lstStyle/>
          <a:p>
            <a:r>
              <a:rPr lang="en-US" sz="4000">
                <a:solidFill>
                  <a:schemeClr val="bg1"/>
                </a:solidFill>
              </a:rPr>
              <a:t>Lessons Learned</a:t>
            </a:r>
          </a:p>
        </p:txBody>
      </p:sp>
      <p:sp>
        <p:nvSpPr>
          <p:cNvPr id="3" name="Content Placeholder 2">
            <a:extLst>
              <a:ext uri="{FF2B5EF4-FFF2-40B4-BE49-F238E27FC236}">
                <a16:creationId xmlns:a16="http://schemas.microsoft.com/office/drawing/2014/main" id="{CA38AD6C-1838-52E3-C5AE-93E492A63CEA}"/>
              </a:ext>
            </a:extLst>
          </p:cNvPr>
          <p:cNvSpPr>
            <a:spLocks noGrp="1"/>
          </p:cNvSpPr>
          <p:nvPr>
            <p:ph idx="1"/>
          </p:nvPr>
        </p:nvSpPr>
        <p:spPr>
          <a:xfrm>
            <a:off x="838200" y="3146400"/>
            <a:ext cx="6140449" cy="2862288"/>
          </a:xfrm>
        </p:spPr>
        <p:txBody>
          <a:bodyPr>
            <a:normAutofit lnSpcReduction="10000"/>
          </a:bodyPr>
          <a:lstStyle/>
          <a:p>
            <a:r>
              <a:rPr lang="en-US" sz="1700" dirty="0">
                <a:solidFill>
                  <a:schemeClr val="bg1">
                    <a:alpha val="80000"/>
                  </a:schemeClr>
                </a:solidFill>
              </a:rPr>
              <a:t>100% serverless is doable, but slowed development</a:t>
            </a:r>
          </a:p>
          <a:p>
            <a:r>
              <a:rPr lang="en-US" sz="1700" dirty="0">
                <a:solidFill>
                  <a:schemeClr val="bg1">
                    <a:alpha val="80000"/>
                  </a:schemeClr>
                </a:solidFill>
              </a:rPr>
              <a:t>Amplify has a learning curve</a:t>
            </a:r>
          </a:p>
          <a:p>
            <a:pPr lvl="1"/>
            <a:r>
              <a:rPr lang="en-US" sz="1700" dirty="0">
                <a:solidFill>
                  <a:schemeClr val="bg1">
                    <a:alpha val="80000"/>
                  </a:schemeClr>
                </a:solidFill>
              </a:rPr>
              <a:t>Possible to leverage Amplify backend to eliminate Lambdas</a:t>
            </a:r>
          </a:p>
          <a:p>
            <a:r>
              <a:rPr lang="en-US" sz="1700" dirty="0">
                <a:solidFill>
                  <a:schemeClr val="bg1">
                    <a:alpha val="80000"/>
                  </a:schemeClr>
                </a:solidFill>
              </a:rPr>
              <a:t>Eliminate API call with </a:t>
            </a:r>
            <a:r>
              <a:rPr lang="en-US" sz="1700" dirty="0" err="1">
                <a:solidFill>
                  <a:schemeClr val="bg1">
                    <a:alpha val="80000"/>
                  </a:schemeClr>
                </a:solidFill>
              </a:rPr>
              <a:t>lat</a:t>
            </a:r>
            <a:r>
              <a:rPr lang="en-US" sz="1700" dirty="0">
                <a:solidFill>
                  <a:schemeClr val="bg1">
                    <a:alpha val="80000"/>
                  </a:schemeClr>
                </a:solidFill>
              </a:rPr>
              <a:t>/long to identify state – </a:t>
            </a:r>
            <a:r>
              <a:rPr lang="en-US" sz="1700" dirty="0" err="1">
                <a:solidFill>
                  <a:schemeClr val="bg1">
                    <a:alpha val="80000"/>
                  </a:schemeClr>
                </a:solidFill>
              </a:rPr>
              <a:t>json</a:t>
            </a:r>
            <a:r>
              <a:rPr lang="en-US" sz="1700" dirty="0">
                <a:solidFill>
                  <a:schemeClr val="bg1">
                    <a:alpha val="80000"/>
                  </a:schemeClr>
                </a:solidFill>
              </a:rPr>
              <a:t> state boundaries</a:t>
            </a:r>
          </a:p>
          <a:p>
            <a:r>
              <a:rPr lang="en-US" sz="1700" dirty="0">
                <a:solidFill>
                  <a:schemeClr val="bg1">
                    <a:alpha val="80000"/>
                  </a:schemeClr>
                </a:solidFill>
              </a:rPr>
              <a:t>Challenging to test at scale</a:t>
            </a:r>
          </a:p>
          <a:p>
            <a:r>
              <a:rPr lang="en-US" sz="1700" dirty="0">
                <a:solidFill>
                  <a:schemeClr val="bg1">
                    <a:alpha val="80000"/>
                  </a:schemeClr>
                </a:solidFill>
              </a:rPr>
              <a:t>Good requirements matter</a:t>
            </a:r>
          </a:p>
          <a:p>
            <a:r>
              <a:rPr lang="en-US" sz="1700" dirty="0">
                <a:solidFill>
                  <a:schemeClr val="bg1">
                    <a:alpha val="80000"/>
                  </a:schemeClr>
                </a:solidFill>
              </a:rPr>
              <a:t>Need to check out Amazon Location Services</a:t>
            </a:r>
          </a:p>
          <a:p>
            <a:r>
              <a:rPr lang="en-US" sz="1700" dirty="0">
                <a:solidFill>
                  <a:schemeClr val="bg1">
                    <a:alpha val="80000"/>
                  </a:schemeClr>
                </a:solidFill>
              </a:rPr>
              <a:t>Developing in AWS was fast/easy</a:t>
            </a:r>
          </a:p>
        </p:txBody>
      </p:sp>
      <p:pic>
        <p:nvPicPr>
          <p:cNvPr id="5" name="Picture 4" descr="Light bulb on yellow background with sketched light beams and cord">
            <a:extLst>
              <a:ext uri="{FF2B5EF4-FFF2-40B4-BE49-F238E27FC236}">
                <a16:creationId xmlns:a16="http://schemas.microsoft.com/office/drawing/2014/main" id="{8FE9F3B6-4748-E7A1-A026-637F9AB5BEBB}"/>
              </a:ext>
            </a:extLst>
          </p:cNvPr>
          <p:cNvPicPr>
            <a:picLocks noChangeAspect="1"/>
          </p:cNvPicPr>
          <p:nvPr/>
        </p:nvPicPr>
        <p:blipFill rotWithShape="1">
          <a:blip r:embed="rId2"/>
          <a:srcRect l="51755" r="7497"/>
          <a:stretch/>
        </p:blipFill>
        <p:spPr>
          <a:xfrm>
            <a:off x="7668829" y="-1"/>
            <a:ext cx="4543953" cy="6858002"/>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grpSp>
        <p:nvGrpSpPr>
          <p:cNvPr id="11" name="Group 10">
            <a:extLst>
              <a:ext uri="{FF2B5EF4-FFF2-40B4-BE49-F238E27FC236}">
                <a16:creationId xmlns:a16="http://schemas.microsoft.com/office/drawing/2014/main" id="{8B60959F-9B69-4520-A16E-EA6BECC747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12" name="Freeform: Shape 11">
              <a:extLst>
                <a:ext uri="{FF2B5EF4-FFF2-40B4-BE49-F238E27FC236}">
                  <a16:creationId xmlns:a16="http://schemas.microsoft.com/office/drawing/2014/main" id="{18D5A6E8-CD1B-4796-ABD1-A6F27F6C0E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7E12F56-F4EE-4535-8677-C11996E241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4215119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E35674-3CE2-4B31-119E-A4DBD5D005D3}"/>
              </a:ext>
            </a:extLst>
          </p:cNvPr>
          <p:cNvSpPr>
            <a:spLocks noGrp="1"/>
          </p:cNvSpPr>
          <p:nvPr>
            <p:ph type="title"/>
          </p:nvPr>
        </p:nvSpPr>
        <p:spPr>
          <a:xfrm>
            <a:off x="838200" y="1641752"/>
            <a:ext cx="4391024" cy="1323439"/>
          </a:xfrm>
        </p:spPr>
        <p:txBody>
          <a:bodyPr anchor="t">
            <a:normAutofit/>
          </a:bodyPr>
          <a:lstStyle/>
          <a:p>
            <a:r>
              <a:rPr lang="en-US" sz="3100">
                <a:solidFill>
                  <a:schemeClr val="bg1"/>
                </a:solidFill>
              </a:rPr>
              <a:t>Thoughts on On-Premise Oracle Database</a:t>
            </a:r>
          </a:p>
        </p:txBody>
      </p:sp>
      <p:sp>
        <p:nvSpPr>
          <p:cNvPr id="3" name="Content Placeholder 2">
            <a:extLst>
              <a:ext uri="{FF2B5EF4-FFF2-40B4-BE49-F238E27FC236}">
                <a16:creationId xmlns:a16="http://schemas.microsoft.com/office/drawing/2014/main" id="{0606D2FA-5672-1369-83DF-FE75E93F22E4}"/>
              </a:ext>
            </a:extLst>
          </p:cNvPr>
          <p:cNvSpPr>
            <a:spLocks noGrp="1"/>
          </p:cNvSpPr>
          <p:nvPr>
            <p:ph idx="1"/>
          </p:nvPr>
        </p:nvSpPr>
        <p:spPr>
          <a:xfrm>
            <a:off x="838200" y="3146400"/>
            <a:ext cx="4391024" cy="2454300"/>
          </a:xfrm>
        </p:spPr>
        <p:txBody>
          <a:bodyPr>
            <a:normAutofit/>
          </a:bodyPr>
          <a:lstStyle/>
          <a:p>
            <a:r>
              <a:rPr lang="en-US" sz="1300" dirty="0">
                <a:solidFill>
                  <a:schemeClr val="bg1">
                    <a:alpha val="80000"/>
                  </a:schemeClr>
                </a:solidFill>
              </a:rPr>
              <a:t>Oracle is expensive on-prem or in the cloud</a:t>
            </a:r>
          </a:p>
          <a:p>
            <a:r>
              <a:rPr lang="en-US" sz="1300" dirty="0">
                <a:solidFill>
                  <a:schemeClr val="bg1">
                    <a:alpha val="80000"/>
                  </a:schemeClr>
                </a:solidFill>
              </a:rPr>
              <a:t>Option 1: Spin up Oracle cloud-based server – expensive</a:t>
            </a:r>
          </a:p>
          <a:p>
            <a:endParaRPr lang="en-US" sz="1300" dirty="0">
              <a:solidFill>
                <a:schemeClr val="bg1">
                  <a:alpha val="80000"/>
                </a:schemeClr>
              </a:solidFill>
            </a:endParaRPr>
          </a:p>
          <a:p>
            <a:r>
              <a:rPr lang="en-US" sz="1300" dirty="0">
                <a:solidFill>
                  <a:schemeClr val="bg1">
                    <a:alpha val="80000"/>
                  </a:schemeClr>
                </a:solidFill>
              </a:rPr>
              <a:t>Option 2: Migrate to lower-cost database in the cloud</a:t>
            </a:r>
          </a:p>
          <a:p>
            <a:pPr lvl="1"/>
            <a:r>
              <a:rPr lang="en-US" sz="1300" dirty="0">
                <a:solidFill>
                  <a:schemeClr val="bg1">
                    <a:alpha val="80000"/>
                  </a:schemeClr>
                </a:solidFill>
              </a:rPr>
              <a:t>How much existing Oracle code?</a:t>
            </a:r>
          </a:p>
          <a:p>
            <a:pPr lvl="1"/>
            <a:r>
              <a:rPr lang="en-US" sz="1300" dirty="0">
                <a:solidFill>
                  <a:schemeClr val="bg1">
                    <a:alpha val="80000"/>
                  </a:schemeClr>
                </a:solidFill>
              </a:rPr>
              <a:t>How many applications tie to it?</a:t>
            </a:r>
          </a:p>
          <a:p>
            <a:pPr lvl="1"/>
            <a:r>
              <a:rPr lang="en-US" sz="1300" dirty="0">
                <a:solidFill>
                  <a:schemeClr val="bg1">
                    <a:alpha val="80000"/>
                  </a:schemeClr>
                </a:solidFill>
              </a:rPr>
              <a:t>How are they currently running analytics/auditing</a:t>
            </a:r>
          </a:p>
          <a:p>
            <a:pPr lvl="1"/>
            <a:r>
              <a:rPr lang="en-US" sz="1300" dirty="0">
                <a:solidFill>
                  <a:schemeClr val="bg1">
                    <a:alpha val="80000"/>
                  </a:schemeClr>
                </a:solidFill>
              </a:rPr>
              <a:t>Can they have down time?</a:t>
            </a:r>
          </a:p>
        </p:txBody>
      </p:sp>
      <p:grpSp>
        <p:nvGrpSpPr>
          <p:cNvPr id="12" name="Group 11">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3" name="Group 12">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7" name="Freeform: Shape 16">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4" name="Group 13">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5" name="Freeform: Shape 14">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7" name="Graphic 6" descr="Cloud Computing">
            <a:extLst>
              <a:ext uri="{FF2B5EF4-FFF2-40B4-BE49-F238E27FC236}">
                <a16:creationId xmlns:a16="http://schemas.microsoft.com/office/drawing/2014/main" id="{72D72683-4C33-1F0D-D582-D3D89C154C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94814" y="1350833"/>
            <a:ext cx="3063347" cy="3063347"/>
          </a:xfrm>
          <a:prstGeom prst="rect">
            <a:avLst/>
          </a:prstGeom>
        </p:spPr>
      </p:pic>
    </p:spTree>
    <p:extLst>
      <p:ext uri="{BB962C8B-B14F-4D97-AF65-F5344CB8AC3E}">
        <p14:creationId xmlns:p14="http://schemas.microsoft.com/office/powerpoint/2010/main" val="1215762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15A88-001A-4EEF-8984-D87E6435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06DE7E-5B01-CEC6-7430-23B6DFD7EC6A}"/>
              </a:ext>
            </a:extLst>
          </p:cNvPr>
          <p:cNvSpPr>
            <a:spLocks noGrp="1"/>
          </p:cNvSpPr>
          <p:nvPr>
            <p:ph type="title"/>
          </p:nvPr>
        </p:nvSpPr>
        <p:spPr>
          <a:xfrm>
            <a:off x="5232400" y="1367673"/>
            <a:ext cx="6124576" cy="2665509"/>
          </a:xfrm>
        </p:spPr>
        <p:txBody>
          <a:bodyPr vert="horz" lIns="91440" tIns="45720" rIns="91440" bIns="45720" rtlCol="0" anchor="b">
            <a:normAutofit/>
          </a:bodyPr>
          <a:lstStyle/>
          <a:p>
            <a:pPr algn="r"/>
            <a:r>
              <a:rPr lang="en-US" sz="7200" dirty="0">
                <a:solidFill>
                  <a:schemeClr val="bg1"/>
                </a:solidFill>
              </a:rPr>
              <a:t>Questions</a:t>
            </a:r>
          </a:p>
        </p:txBody>
      </p:sp>
      <p:pic>
        <p:nvPicPr>
          <p:cNvPr id="5" name="Picture 4" descr="Many question marks on black background">
            <a:extLst>
              <a:ext uri="{FF2B5EF4-FFF2-40B4-BE49-F238E27FC236}">
                <a16:creationId xmlns:a16="http://schemas.microsoft.com/office/drawing/2014/main" id="{4883299C-3E3D-E00F-4FD7-F4A5E6BC613E}"/>
              </a:ext>
            </a:extLst>
          </p:cNvPr>
          <p:cNvPicPr>
            <a:picLocks noChangeAspect="1"/>
          </p:cNvPicPr>
          <p:nvPr/>
        </p:nvPicPr>
        <p:blipFill rotWithShape="1">
          <a:blip r:embed="rId2"/>
          <a:srcRect l="59517" r="2" b="2"/>
          <a:stretch/>
        </p:blipFill>
        <p:spPr>
          <a:xfrm>
            <a:off x="1" y="10"/>
            <a:ext cx="4551219" cy="6857990"/>
          </a:xfrm>
          <a:custGeom>
            <a:avLst/>
            <a:gdLst/>
            <a:ahLst/>
            <a:cxnLst/>
            <a:rect l="l" t="t" r="r" b="b"/>
            <a:pathLst>
              <a:path w="4551219" h="6858000">
                <a:moveTo>
                  <a:pt x="4194211" y="6564619"/>
                </a:moveTo>
                <a:lnTo>
                  <a:pt x="4194211" y="6564620"/>
                </a:lnTo>
                <a:cubicBezTo>
                  <a:pt x="4204498" y="6575478"/>
                  <a:pt x="4210595" y="6582146"/>
                  <a:pt x="4216690" y="6588625"/>
                </a:cubicBezTo>
                <a:lnTo>
                  <a:pt x="4233312" y="6625224"/>
                </a:lnTo>
                <a:lnTo>
                  <a:pt x="4226218" y="6662539"/>
                </a:lnTo>
                <a:lnTo>
                  <a:pt x="4226217" y="6662540"/>
                </a:lnTo>
                <a:lnTo>
                  <a:pt x="4226216" y="6662543"/>
                </a:lnTo>
                <a:lnTo>
                  <a:pt x="4214767" y="6683026"/>
                </a:lnTo>
                <a:lnTo>
                  <a:pt x="4211619" y="6702975"/>
                </a:lnTo>
                <a:lnTo>
                  <a:pt x="4211619" y="6702976"/>
                </a:lnTo>
                <a:cubicBezTo>
                  <a:pt x="4212024" y="6716168"/>
                  <a:pt x="4217168" y="6729218"/>
                  <a:pt x="4225455" y="6742552"/>
                </a:cubicBezTo>
                <a:lnTo>
                  <a:pt x="4225456" y="6742554"/>
                </a:lnTo>
                <a:lnTo>
                  <a:pt x="4244933" y="6812061"/>
                </a:lnTo>
                <a:lnTo>
                  <a:pt x="4244933" y="6812063"/>
                </a:lnTo>
                <a:lnTo>
                  <a:pt x="4244933" y="6812062"/>
                </a:lnTo>
                <a:lnTo>
                  <a:pt x="4244933" y="6812061"/>
                </a:lnTo>
                <a:lnTo>
                  <a:pt x="4240159" y="6776799"/>
                </a:lnTo>
                <a:lnTo>
                  <a:pt x="4225456" y="6742554"/>
                </a:lnTo>
                <a:lnTo>
                  <a:pt x="4225455" y="6742551"/>
                </a:lnTo>
                <a:lnTo>
                  <a:pt x="4211619" y="6702975"/>
                </a:lnTo>
                <a:lnTo>
                  <a:pt x="4226216" y="6662543"/>
                </a:lnTo>
                <a:lnTo>
                  <a:pt x="4226217" y="6662541"/>
                </a:lnTo>
                <a:lnTo>
                  <a:pt x="4226218" y="6662539"/>
                </a:lnTo>
                <a:lnTo>
                  <a:pt x="4233301" y="6645551"/>
                </a:lnTo>
                <a:lnTo>
                  <a:pt x="4233312" y="6625224"/>
                </a:lnTo>
                <a:lnTo>
                  <a:pt x="4233312" y="6625223"/>
                </a:lnTo>
                <a:cubicBezTo>
                  <a:pt x="4231216" y="6611340"/>
                  <a:pt x="4225168" y="6597577"/>
                  <a:pt x="4216690" y="6588624"/>
                </a:cubicBezTo>
                <a:close/>
                <a:moveTo>
                  <a:pt x="4274532" y="6438980"/>
                </a:moveTo>
                <a:lnTo>
                  <a:pt x="4254602" y="6463839"/>
                </a:lnTo>
                <a:lnTo>
                  <a:pt x="4254600" y="6463848"/>
                </a:lnTo>
                <a:lnTo>
                  <a:pt x="4240803" y="6513011"/>
                </a:lnTo>
                <a:lnTo>
                  <a:pt x="4221998" y="6546193"/>
                </a:lnTo>
                <a:lnTo>
                  <a:pt x="4221998" y="6546194"/>
                </a:lnTo>
                <a:lnTo>
                  <a:pt x="4238336" y="6521803"/>
                </a:lnTo>
                <a:lnTo>
                  <a:pt x="4240803" y="6513011"/>
                </a:lnTo>
                <a:lnTo>
                  <a:pt x="4243614" y="6508051"/>
                </a:lnTo>
                <a:lnTo>
                  <a:pt x="4254600" y="6463848"/>
                </a:lnTo>
                <a:lnTo>
                  <a:pt x="4254602" y="6463840"/>
                </a:lnTo>
                <a:cubicBezTo>
                  <a:pt x="4257553" y="6451649"/>
                  <a:pt x="4265030" y="6444076"/>
                  <a:pt x="4274532" y="6438980"/>
                </a:cubicBezTo>
                <a:close/>
                <a:moveTo>
                  <a:pt x="4360506" y="6365203"/>
                </a:moveTo>
                <a:lnTo>
                  <a:pt x="4359224" y="6387909"/>
                </a:lnTo>
                <a:lnTo>
                  <a:pt x="4357461" y="6391548"/>
                </a:lnTo>
                <a:lnTo>
                  <a:pt x="4349806" y="6407331"/>
                </a:lnTo>
                <a:lnTo>
                  <a:pt x="4349806" y="6407332"/>
                </a:lnTo>
                <a:lnTo>
                  <a:pt x="4357461" y="6391548"/>
                </a:lnTo>
                <a:lnTo>
                  <a:pt x="4359225" y="6387909"/>
                </a:lnTo>
                <a:close/>
                <a:moveTo>
                  <a:pt x="4121437" y="4221390"/>
                </a:moveTo>
                <a:lnTo>
                  <a:pt x="4121437" y="4221391"/>
                </a:lnTo>
                <a:cubicBezTo>
                  <a:pt x="4122199" y="4232060"/>
                  <a:pt x="4122389" y="4243872"/>
                  <a:pt x="4127153" y="4253014"/>
                </a:cubicBezTo>
                <a:cubicBezTo>
                  <a:pt x="4139346" y="4277401"/>
                  <a:pt x="4154966" y="4300070"/>
                  <a:pt x="4166969" y="4324645"/>
                </a:cubicBezTo>
                <a:lnTo>
                  <a:pt x="4175923" y="4363890"/>
                </a:lnTo>
                <a:lnTo>
                  <a:pt x="4175161" y="4482003"/>
                </a:lnTo>
                <a:cubicBezTo>
                  <a:pt x="4172493" y="4546775"/>
                  <a:pt x="4171921" y="4612499"/>
                  <a:pt x="4115151" y="4659173"/>
                </a:cubicBezTo>
                <a:cubicBezTo>
                  <a:pt x="4110579" y="4662985"/>
                  <a:pt x="4107911" y="4671175"/>
                  <a:pt x="4107149" y="4677654"/>
                </a:cubicBezTo>
                <a:cubicBezTo>
                  <a:pt x="4103530" y="4707563"/>
                  <a:pt x="4103148" y="4738234"/>
                  <a:pt x="4097242" y="4767763"/>
                </a:cubicBezTo>
                <a:cubicBezTo>
                  <a:pt x="4094861" y="4779574"/>
                  <a:pt x="4094052" y="4790386"/>
                  <a:pt x="4095933" y="4800482"/>
                </a:cubicBezTo>
                <a:lnTo>
                  <a:pt x="4095933" y="4800483"/>
                </a:lnTo>
                <a:cubicBezTo>
                  <a:pt x="4097814" y="4810580"/>
                  <a:pt x="4102387" y="4819963"/>
                  <a:pt x="4110769" y="4828916"/>
                </a:cubicBezTo>
                <a:lnTo>
                  <a:pt x="4132950" y="4863342"/>
                </a:lnTo>
                <a:lnTo>
                  <a:pt x="4140479" y="4889274"/>
                </a:lnTo>
                <a:lnTo>
                  <a:pt x="4138774" y="4912167"/>
                </a:lnTo>
                <a:cubicBezTo>
                  <a:pt x="4137059" y="4919977"/>
                  <a:pt x="4136702" y="4927121"/>
                  <a:pt x="4137372" y="4933803"/>
                </a:cubicBezTo>
                <a:lnTo>
                  <a:pt x="4137372" y="4933804"/>
                </a:lnTo>
                <a:lnTo>
                  <a:pt x="4142131" y="4952672"/>
                </a:lnTo>
                <a:lnTo>
                  <a:pt x="4144924" y="4957453"/>
                </a:lnTo>
                <a:lnTo>
                  <a:pt x="4146202" y="4961455"/>
                </a:lnTo>
                <a:cubicBezTo>
                  <a:pt x="4150713" y="4970096"/>
                  <a:pt x="4156419" y="4978393"/>
                  <a:pt x="4162206" y="4987037"/>
                </a:cubicBezTo>
                <a:cubicBezTo>
                  <a:pt x="4173445" y="5003801"/>
                  <a:pt x="4187543" y="5022852"/>
                  <a:pt x="4188685" y="5041521"/>
                </a:cubicBezTo>
                <a:cubicBezTo>
                  <a:pt x="4189304" y="5052095"/>
                  <a:pt x="4192222" y="5062299"/>
                  <a:pt x="4195901" y="5072375"/>
                </a:cubicBezTo>
                <a:lnTo>
                  <a:pt x="4201805" y="5087442"/>
                </a:lnTo>
                <a:lnTo>
                  <a:pt x="4214832" y="5133219"/>
                </a:lnTo>
                <a:lnTo>
                  <a:pt x="4214833" y="5133224"/>
                </a:lnTo>
                <a:lnTo>
                  <a:pt x="4208118" y="5166112"/>
                </a:lnTo>
                <a:lnTo>
                  <a:pt x="4208118" y="5166113"/>
                </a:lnTo>
                <a:cubicBezTo>
                  <a:pt x="4207356" y="5167637"/>
                  <a:pt x="4207928" y="5169780"/>
                  <a:pt x="4208809" y="5172090"/>
                </a:cubicBezTo>
                <a:lnTo>
                  <a:pt x="4211356" y="5179067"/>
                </a:lnTo>
                <a:cubicBezTo>
                  <a:pt x="4214976" y="5196594"/>
                  <a:pt x="4215024" y="5213597"/>
                  <a:pt x="4211190" y="5229433"/>
                </a:cubicBezTo>
                <a:lnTo>
                  <a:pt x="4200644" y="5248928"/>
                </a:lnTo>
                <a:lnTo>
                  <a:pt x="4187733" y="5272795"/>
                </a:lnTo>
                <a:cubicBezTo>
                  <a:pt x="4176088" y="5285440"/>
                  <a:pt x="4168382" y="5298594"/>
                  <a:pt x="4163830" y="5312287"/>
                </a:cubicBezTo>
                <a:lnTo>
                  <a:pt x="4162774" y="5321350"/>
                </a:lnTo>
                <a:lnTo>
                  <a:pt x="4160300" y="5326162"/>
                </a:lnTo>
                <a:lnTo>
                  <a:pt x="4158854" y="5355013"/>
                </a:lnTo>
                <a:lnTo>
                  <a:pt x="4158854" y="5355014"/>
                </a:lnTo>
                <a:cubicBezTo>
                  <a:pt x="4159503" y="5364882"/>
                  <a:pt x="4161206" y="5375002"/>
                  <a:pt x="4163730" y="5385384"/>
                </a:cubicBezTo>
                <a:cubicBezTo>
                  <a:pt x="4166969" y="5398721"/>
                  <a:pt x="4169255" y="5412057"/>
                  <a:pt x="4171921" y="5425582"/>
                </a:cubicBezTo>
                <a:cubicBezTo>
                  <a:pt x="4175731" y="5443870"/>
                  <a:pt x="4179733" y="5462351"/>
                  <a:pt x="4183543" y="5480637"/>
                </a:cubicBezTo>
                <a:lnTo>
                  <a:pt x="4188067" y="5507667"/>
                </a:lnTo>
                <a:lnTo>
                  <a:pt x="4177448" y="5531691"/>
                </a:lnTo>
                <a:lnTo>
                  <a:pt x="4177447" y="5531692"/>
                </a:lnTo>
                <a:cubicBezTo>
                  <a:pt x="4170398" y="5537599"/>
                  <a:pt x="4167206" y="5542648"/>
                  <a:pt x="4167302" y="5547577"/>
                </a:cubicBezTo>
                <a:lnTo>
                  <a:pt x="4167302" y="5547578"/>
                </a:lnTo>
                <a:cubicBezTo>
                  <a:pt x="4167397" y="5552507"/>
                  <a:pt x="4170779" y="5557317"/>
                  <a:pt x="4176875" y="5562746"/>
                </a:cubicBezTo>
                <a:cubicBezTo>
                  <a:pt x="4219548" y="5600467"/>
                  <a:pt x="4246219" y="5646189"/>
                  <a:pt x="4248123" y="5704483"/>
                </a:cubicBezTo>
                <a:cubicBezTo>
                  <a:pt x="4248505" y="5716485"/>
                  <a:pt x="4251171" y="5728678"/>
                  <a:pt x="4254029" y="5740488"/>
                </a:cubicBezTo>
                <a:cubicBezTo>
                  <a:pt x="4255744" y="5747728"/>
                  <a:pt x="4257650" y="5756493"/>
                  <a:pt x="4262794" y="5760873"/>
                </a:cubicBezTo>
                <a:cubicBezTo>
                  <a:pt x="4302037" y="5794974"/>
                  <a:pt x="4329280" y="5837457"/>
                  <a:pt x="4351189" y="5883751"/>
                </a:cubicBezTo>
                <a:lnTo>
                  <a:pt x="4351191" y="5883755"/>
                </a:lnTo>
                <a:lnTo>
                  <a:pt x="4369094" y="5935945"/>
                </a:lnTo>
                <a:lnTo>
                  <a:pt x="4369096" y="5935949"/>
                </a:lnTo>
                <a:lnTo>
                  <a:pt x="4365476" y="5993289"/>
                </a:lnTo>
                <a:lnTo>
                  <a:pt x="4365475" y="5993290"/>
                </a:lnTo>
                <a:cubicBezTo>
                  <a:pt x="4364334" y="6004530"/>
                  <a:pt x="4364524" y="6017484"/>
                  <a:pt x="4358999" y="6026439"/>
                </a:cubicBezTo>
                <a:cubicBezTo>
                  <a:pt x="4341662" y="6054824"/>
                  <a:pt x="4322994" y="6082257"/>
                  <a:pt x="4302799" y="6108737"/>
                </a:cubicBezTo>
                <a:cubicBezTo>
                  <a:pt x="4294131" y="6120073"/>
                  <a:pt x="4289178" y="6126883"/>
                  <a:pt x="4289107" y="6133313"/>
                </a:cubicBezTo>
                <a:lnTo>
                  <a:pt x="4289107" y="6133314"/>
                </a:lnTo>
                <a:lnTo>
                  <a:pt x="4292807" y="6143189"/>
                </a:lnTo>
                <a:lnTo>
                  <a:pt x="4304703" y="6155599"/>
                </a:lnTo>
                <a:lnTo>
                  <a:pt x="4304706" y="6155602"/>
                </a:lnTo>
                <a:cubicBezTo>
                  <a:pt x="4326994" y="6175797"/>
                  <a:pt x="4338614" y="6200944"/>
                  <a:pt x="4343376" y="6228756"/>
                </a:cubicBezTo>
                <a:lnTo>
                  <a:pt x="4360713" y="6361539"/>
                </a:lnTo>
                <a:lnTo>
                  <a:pt x="4360713" y="6361538"/>
                </a:lnTo>
                <a:cubicBezTo>
                  <a:pt x="4357093" y="6317150"/>
                  <a:pt x="4350808" y="6272763"/>
                  <a:pt x="4343376" y="6228755"/>
                </a:cubicBezTo>
                <a:cubicBezTo>
                  <a:pt x="4338614" y="6200943"/>
                  <a:pt x="4326994" y="6175796"/>
                  <a:pt x="4304706" y="6155601"/>
                </a:cubicBezTo>
                <a:lnTo>
                  <a:pt x="4304703" y="6155599"/>
                </a:lnTo>
                <a:lnTo>
                  <a:pt x="4289107" y="6133314"/>
                </a:lnTo>
                <a:lnTo>
                  <a:pt x="4302799" y="6108738"/>
                </a:lnTo>
                <a:cubicBezTo>
                  <a:pt x="4322994" y="6082258"/>
                  <a:pt x="4341662" y="6054825"/>
                  <a:pt x="4358999" y="6026440"/>
                </a:cubicBezTo>
                <a:cubicBezTo>
                  <a:pt x="4364524" y="6017485"/>
                  <a:pt x="4364334" y="6004531"/>
                  <a:pt x="4365475" y="5993291"/>
                </a:cubicBezTo>
                <a:lnTo>
                  <a:pt x="4365476" y="5993289"/>
                </a:lnTo>
                <a:lnTo>
                  <a:pt x="4368929" y="5964476"/>
                </a:lnTo>
                <a:lnTo>
                  <a:pt x="4369096" y="5935949"/>
                </a:lnTo>
                <a:lnTo>
                  <a:pt x="4369096" y="5935948"/>
                </a:lnTo>
                <a:lnTo>
                  <a:pt x="4369094" y="5935945"/>
                </a:lnTo>
                <a:lnTo>
                  <a:pt x="4362214" y="5909350"/>
                </a:lnTo>
                <a:lnTo>
                  <a:pt x="4351191" y="5883755"/>
                </a:lnTo>
                <a:lnTo>
                  <a:pt x="4351189" y="5883750"/>
                </a:lnTo>
                <a:cubicBezTo>
                  <a:pt x="4329280" y="5837456"/>
                  <a:pt x="4302037" y="5794973"/>
                  <a:pt x="4262794" y="5760872"/>
                </a:cubicBezTo>
                <a:cubicBezTo>
                  <a:pt x="4257650" y="5756492"/>
                  <a:pt x="4255744" y="5747727"/>
                  <a:pt x="4254029" y="5740487"/>
                </a:cubicBezTo>
                <a:cubicBezTo>
                  <a:pt x="4251171" y="5728677"/>
                  <a:pt x="4248505" y="5716484"/>
                  <a:pt x="4248123" y="5704482"/>
                </a:cubicBezTo>
                <a:cubicBezTo>
                  <a:pt x="4246219" y="5646188"/>
                  <a:pt x="4219548" y="5600466"/>
                  <a:pt x="4176875" y="5562745"/>
                </a:cubicBezTo>
                <a:lnTo>
                  <a:pt x="4167302" y="5547577"/>
                </a:lnTo>
                <a:lnTo>
                  <a:pt x="4177447" y="5531693"/>
                </a:lnTo>
                <a:lnTo>
                  <a:pt x="4177448" y="5531691"/>
                </a:lnTo>
                <a:lnTo>
                  <a:pt x="4185847" y="5520421"/>
                </a:lnTo>
                <a:lnTo>
                  <a:pt x="4188067" y="5507667"/>
                </a:lnTo>
                <a:lnTo>
                  <a:pt x="4188067" y="5507666"/>
                </a:lnTo>
                <a:cubicBezTo>
                  <a:pt x="4188020" y="5498831"/>
                  <a:pt x="4185448" y="5489496"/>
                  <a:pt x="4183543" y="5480636"/>
                </a:cubicBezTo>
                <a:cubicBezTo>
                  <a:pt x="4179733" y="5462350"/>
                  <a:pt x="4175731" y="5443869"/>
                  <a:pt x="4171921" y="5425581"/>
                </a:cubicBezTo>
                <a:cubicBezTo>
                  <a:pt x="4169255" y="5412056"/>
                  <a:pt x="4166969" y="5398720"/>
                  <a:pt x="4163730" y="5385383"/>
                </a:cubicBezTo>
                <a:lnTo>
                  <a:pt x="4158854" y="5355013"/>
                </a:lnTo>
                <a:lnTo>
                  <a:pt x="4162774" y="5321350"/>
                </a:lnTo>
                <a:lnTo>
                  <a:pt x="4187733" y="5272796"/>
                </a:lnTo>
                <a:lnTo>
                  <a:pt x="4200644" y="5248928"/>
                </a:lnTo>
                <a:lnTo>
                  <a:pt x="4211191" y="5229432"/>
                </a:lnTo>
                <a:lnTo>
                  <a:pt x="4211356" y="5179067"/>
                </a:lnTo>
                <a:lnTo>
                  <a:pt x="4211356" y="5179066"/>
                </a:lnTo>
                <a:cubicBezTo>
                  <a:pt x="4210880" y="5176875"/>
                  <a:pt x="4209690" y="5174399"/>
                  <a:pt x="4208809" y="5172089"/>
                </a:cubicBezTo>
                <a:lnTo>
                  <a:pt x="4208118" y="5166113"/>
                </a:lnTo>
                <a:lnTo>
                  <a:pt x="4214833" y="5133224"/>
                </a:lnTo>
                <a:lnTo>
                  <a:pt x="4214833" y="5133223"/>
                </a:lnTo>
                <a:lnTo>
                  <a:pt x="4214832" y="5133219"/>
                </a:lnTo>
                <a:lnTo>
                  <a:pt x="4207690" y="5102460"/>
                </a:lnTo>
                <a:lnTo>
                  <a:pt x="4201805" y="5087442"/>
                </a:lnTo>
                <a:lnTo>
                  <a:pt x="4201799" y="5087422"/>
                </a:lnTo>
                <a:cubicBezTo>
                  <a:pt x="4195713" y="5072410"/>
                  <a:pt x="4189614" y="5057380"/>
                  <a:pt x="4188685" y="5041520"/>
                </a:cubicBezTo>
                <a:cubicBezTo>
                  <a:pt x="4187543" y="5022851"/>
                  <a:pt x="4173445" y="5003800"/>
                  <a:pt x="4162206" y="4987036"/>
                </a:cubicBezTo>
                <a:lnTo>
                  <a:pt x="4144924" y="4957453"/>
                </a:lnTo>
                <a:lnTo>
                  <a:pt x="4137372" y="4933804"/>
                </a:lnTo>
                <a:lnTo>
                  <a:pt x="4138774" y="4912168"/>
                </a:lnTo>
                <a:cubicBezTo>
                  <a:pt x="4140536" y="4904357"/>
                  <a:pt x="4141048" y="4896713"/>
                  <a:pt x="4140479" y="4889275"/>
                </a:cubicBezTo>
                <a:lnTo>
                  <a:pt x="4140479" y="4889274"/>
                </a:lnTo>
                <a:lnTo>
                  <a:pt x="4135701" y="4867613"/>
                </a:lnTo>
                <a:lnTo>
                  <a:pt x="4132950" y="4863342"/>
                </a:lnTo>
                <a:lnTo>
                  <a:pt x="4131200" y="4857316"/>
                </a:lnTo>
                <a:cubicBezTo>
                  <a:pt x="4126057" y="4847213"/>
                  <a:pt x="4119056" y="4837702"/>
                  <a:pt x="4110769" y="4828915"/>
                </a:cubicBezTo>
                <a:lnTo>
                  <a:pt x="4095933" y="4800482"/>
                </a:lnTo>
                <a:lnTo>
                  <a:pt x="4097242" y="4767764"/>
                </a:lnTo>
                <a:cubicBezTo>
                  <a:pt x="4103148" y="4738235"/>
                  <a:pt x="4103530" y="4707564"/>
                  <a:pt x="4107149" y="4677655"/>
                </a:cubicBezTo>
                <a:cubicBezTo>
                  <a:pt x="4107911" y="4671176"/>
                  <a:pt x="4110579" y="4662986"/>
                  <a:pt x="4115151" y="4659174"/>
                </a:cubicBezTo>
                <a:cubicBezTo>
                  <a:pt x="4171921" y="4612500"/>
                  <a:pt x="4172493" y="4546776"/>
                  <a:pt x="4175161" y="4482004"/>
                </a:cubicBezTo>
                <a:cubicBezTo>
                  <a:pt x="4176875" y="4442761"/>
                  <a:pt x="4176875" y="4403325"/>
                  <a:pt x="4175923" y="4363890"/>
                </a:cubicBezTo>
                <a:lnTo>
                  <a:pt x="4175923" y="4363889"/>
                </a:lnTo>
                <a:cubicBezTo>
                  <a:pt x="4175731" y="4350553"/>
                  <a:pt x="4172683" y="4336456"/>
                  <a:pt x="4166969" y="4324644"/>
                </a:cubicBezTo>
                <a:cubicBezTo>
                  <a:pt x="4154966" y="4300069"/>
                  <a:pt x="4139346" y="4277400"/>
                  <a:pt x="4127153" y="4253013"/>
                </a:cubicBezTo>
                <a:close/>
                <a:moveTo>
                  <a:pt x="4190328" y="2836171"/>
                </a:moveTo>
                <a:lnTo>
                  <a:pt x="4181637" y="2848792"/>
                </a:lnTo>
                <a:cubicBezTo>
                  <a:pt x="4176637" y="2865009"/>
                  <a:pt x="4170779" y="2881306"/>
                  <a:pt x="4166033" y="2897784"/>
                </a:cubicBezTo>
                <a:lnTo>
                  <a:pt x="4165004" y="2903549"/>
                </a:lnTo>
                <a:lnTo>
                  <a:pt x="4161730" y="2914327"/>
                </a:lnTo>
                <a:lnTo>
                  <a:pt x="4157099" y="2947858"/>
                </a:lnTo>
                <a:lnTo>
                  <a:pt x="4157098" y="2947861"/>
                </a:lnTo>
                <a:lnTo>
                  <a:pt x="4157098" y="2947862"/>
                </a:lnTo>
                <a:cubicBezTo>
                  <a:pt x="4156729" y="2959156"/>
                  <a:pt x="4157729" y="2970575"/>
                  <a:pt x="4160682" y="2982148"/>
                </a:cubicBezTo>
                <a:lnTo>
                  <a:pt x="4172375" y="3077401"/>
                </a:lnTo>
                <a:lnTo>
                  <a:pt x="4159920" y="3172653"/>
                </a:lnTo>
                <a:cubicBezTo>
                  <a:pt x="4134011" y="3276479"/>
                  <a:pt x="4106579" y="3380304"/>
                  <a:pt x="4112293" y="3489466"/>
                </a:cubicBezTo>
                <a:cubicBezTo>
                  <a:pt x="4113245" y="3507562"/>
                  <a:pt x="4101624" y="3529089"/>
                  <a:pt x="4090194" y="3544712"/>
                </a:cubicBezTo>
                <a:cubicBezTo>
                  <a:pt x="4079336" y="3559667"/>
                  <a:pt x="4073477" y="3566811"/>
                  <a:pt x="4072572" y="3574407"/>
                </a:cubicBezTo>
                <a:lnTo>
                  <a:pt x="4072572" y="3574408"/>
                </a:lnTo>
                <a:cubicBezTo>
                  <a:pt x="4071667" y="3582004"/>
                  <a:pt x="4075716" y="3590053"/>
                  <a:pt x="4084670" y="3606817"/>
                </a:cubicBezTo>
                <a:cubicBezTo>
                  <a:pt x="4089052" y="3614819"/>
                  <a:pt x="4091718" y="3624725"/>
                  <a:pt x="4098196" y="3630632"/>
                </a:cubicBezTo>
                <a:lnTo>
                  <a:pt x="4115925" y="3654415"/>
                </a:lnTo>
                <a:lnTo>
                  <a:pt x="4118836" y="3665923"/>
                </a:lnTo>
                <a:lnTo>
                  <a:pt x="4122437" y="3680163"/>
                </a:lnTo>
                <a:lnTo>
                  <a:pt x="4118389" y="3734836"/>
                </a:lnTo>
                <a:lnTo>
                  <a:pt x="4118389" y="3734837"/>
                </a:lnTo>
                <a:cubicBezTo>
                  <a:pt x="4117437" y="3741315"/>
                  <a:pt x="4116103" y="3749125"/>
                  <a:pt x="4118771" y="3754652"/>
                </a:cubicBezTo>
                <a:lnTo>
                  <a:pt x="4125128" y="3789775"/>
                </a:lnTo>
                <a:lnTo>
                  <a:pt x="4110197" y="3822471"/>
                </a:lnTo>
                <a:cubicBezTo>
                  <a:pt x="4103149" y="3831901"/>
                  <a:pt x="4097529" y="3842045"/>
                  <a:pt x="4095862" y="3852618"/>
                </a:cubicBezTo>
                <a:lnTo>
                  <a:pt x="4095862" y="3852619"/>
                </a:lnTo>
                <a:lnTo>
                  <a:pt x="4096642" y="3868763"/>
                </a:lnTo>
                <a:lnTo>
                  <a:pt x="4105245" y="3885336"/>
                </a:lnTo>
                <a:lnTo>
                  <a:pt x="4105245" y="3885338"/>
                </a:lnTo>
                <a:cubicBezTo>
                  <a:pt x="4114961" y="3897721"/>
                  <a:pt x="4122367" y="3910318"/>
                  <a:pt x="4127626" y="3923124"/>
                </a:cubicBezTo>
                <a:lnTo>
                  <a:pt x="4137130" y="3962159"/>
                </a:lnTo>
                <a:lnTo>
                  <a:pt x="4121438" y="4043837"/>
                </a:lnTo>
                <a:lnTo>
                  <a:pt x="4121437" y="4043838"/>
                </a:lnTo>
                <a:cubicBezTo>
                  <a:pt x="4112674" y="4063841"/>
                  <a:pt x="4107292" y="4083701"/>
                  <a:pt x="4106316" y="4103824"/>
                </a:cubicBezTo>
                <a:lnTo>
                  <a:pt x="4106316" y="4103825"/>
                </a:lnTo>
                <a:lnTo>
                  <a:pt x="4108283" y="4134255"/>
                </a:lnTo>
                <a:lnTo>
                  <a:pt x="4117627" y="4165381"/>
                </a:lnTo>
                <a:lnTo>
                  <a:pt x="4117627" y="4165383"/>
                </a:lnTo>
                <a:lnTo>
                  <a:pt x="4121532" y="4192387"/>
                </a:lnTo>
                <a:lnTo>
                  <a:pt x="4121532" y="4192386"/>
                </a:lnTo>
                <a:cubicBezTo>
                  <a:pt x="4121628" y="4182766"/>
                  <a:pt x="4121056" y="4173479"/>
                  <a:pt x="4117627" y="4165382"/>
                </a:cubicBezTo>
                <a:lnTo>
                  <a:pt x="4117627" y="4165381"/>
                </a:lnTo>
                <a:lnTo>
                  <a:pt x="4106316" y="4103825"/>
                </a:lnTo>
                <a:lnTo>
                  <a:pt x="4121437" y="4043839"/>
                </a:lnTo>
                <a:lnTo>
                  <a:pt x="4121438" y="4043837"/>
                </a:lnTo>
                <a:lnTo>
                  <a:pt x="4134740" y="4002409"/>
                </a:lnTo>
                <a:lnTo>
                  <a:pt x="4137130" y="3962159"/>
                </a:lnTo>
                <a:lnTo>
                  <a:pt x="4137130" y="3962158"/>
                </a:lnTo>
                <a:cubicBezTo>
                  <a:pt x="4134868" y="3935726"/>
                  <a:pt x="4124677" y="3910103"/>
                  <a:pt x="4105245" y="3885337"/>
                </a:cubicBezTo>
                <a:lnTo>
                  <a:pt x="4105245" y="3885336"/>
                </a:lnTo>
                <a:lnTo>
                  <a:pt x="4095862" y="3852619"/>
                </a:lnTo>
                <a:lnTo>
                  <a:pt x="4110197" y="3822472"/>
                </a:lnTo>
                <a:cubicBezTo>
                  <a:pt x="4118389" y="3811613"/>
                  <a:pt x="4123533" y="3800896"/>
                  <a:pt x="4125128" y="3789776"/>
                </a:cubicBezTo>
                <a:lnTo>
                  <a:pt x="4125128" y="3789775"/>
                </a:lnTo>
                <a:cubicBezTo>
                  <a:pt x="4126724" y="3778654"/>
                  <a:pt x="4124771" y="3767129"/>
                  <a:pt x="4118771" y="3754651"/>
                </a:cubicBezTo>
                <a:lnTo>
                  <a:pt x="4118389" y="3734837"/>
                </a:lnTo>
                <a:lnTo>
                  <a:pt x="4122437" y="3680163"/>
                </a:lnTo>
                <a:lnTo>
                  <a:pt x="4122437" y="3680162"/>
                </a:lnTo>
                <a:lnTo>
                  <a:pt x="4118836" y="3665923"/>
                </a:lnTo>
                <a:lnTo>
                  <a:pt x="4115925" y="3654415"/>
                </a:lnTo>
                <a:lnTo>
                  <a:pt x="4115925" y="3654415"/>
                </a:lnTo>
                <a:lnTo>
                  <a:pt x="4115925" y="3654415"/>
                </a:lnTo>
                <a:cubicBezTo>
                  <a:pt x="4112115" y="3646122"/>
                  <a:pt x="4106436" y="3638156"/>
                  <a:pt x="4098196" y="3630631"/>
                </a:cubicBezTo>
                <a:cubicBezTo>
                  <a:pt x="4091718" y="3624724"/>
                  <a:pt x="4089052" y="3614818"/>
                  <a:pt x="4084670" y="3606816"/>
                </a:cubicBezTo>
                <a:cubicBezTo>
                  <a:pt x="4080193" y="3598434"/>
                  <a:pt x="4076942" y="3592231"/>
                  <a:pt x="4074924" y="3587173"/>
                </a:cubicBezTo>
                <a:lnTo>
                  <a:pt x="4072572" y="3574407"/>
                </a:lnTo>
                <a:lnTo>
                  <a:pt x="4077651" y="3562320"/>
                </a:lnTo>
                <a:cubicBezTo>
                  <a:pt x="4080586" y="3557715"/>
                  <a:pt x="4084765" y="3552190"/>
                  <a:pt x="4090194" y="3544713"/>
                </a:cubicBezTo>
                <a:cubicBezTo>
                  <a:pt x="4101624" y="3529090"/>
                  <a:pt x="4113245" y="3507563"/>
                  <a:pt x="4112293" y="3489467"/>
                </a:cubicBezTo>
                <a:cubicBezTo>
                  <a:pt x="4106579" y="3380305"/>
                  <a:pt x="4134011" y="3276480"/>
                  <a:pt x="4159920" y="3172654"/>
                </a:cubicBezTo>
                <a:cubicBezTo>
                  <a:pt x="4167922" y="3140649"/>
                  <a:pt x="4172160" y="3109025"/>
                  <a:pt x="4172375" y="3077401"/>
                </a:cubicBezTo>
                <a:lnTo>
                  <a:pt x="4172375" y="3077400"/>
                </a:lnTo>
                <a:cubicBezTo>
                  <a:pt x="4172589" y="3045776"/>
                  <a:pt x="4168779" y="3014152"/>
                  <a:pt x="4160682" y="2982147"/>
                </a:cubicBezTo>
                <a:lnTo>
                  <a:pt x="4157098" y="2947862"/>
                </a:lnTo>
                <a:lnTo>
                  <a:pt x="4157099" y="2947858"/>
                </a:lnTo>
                <a:lnTo>
                  <a:pt x="4165004" y="2903549"/>
                </a:lnTo>
                <a:lnTo>
                  <a:pt x="4181637" y="2848793"/>
                </a:lnTo>
                <a:cubicBezTo>
                  <a:pt x="4182970" y="2844316"/>
                  <a:pt x="4186256" y="2839982"/>
                  <a:pt x="4190328" y="2836172"/>
                </a:cubicBezTo>
                <a:close/>
                <a:moveTo>
                  <a:pt x="3705842" y="1508457"/>
                </a:moveTo>
                <a:lnTo>
                  <a:pt x="3677748" y="1596213"/>
                </a:lnTo>
                <a:cubicBezTo>
                  <a:pt x="3675271" y="1604978"/>
                  <a:pt x="3676796" y="1615836"/>
                  <a:pt x="3679653" y="1624980"/>
                </a:cubicBezTo>
                <a:cubicBezTo>
                  <a:pt x="3689369" y="1656223"/>
                  <a:pt x="3713754" y="1676036"/>
                  <a:pt x="3736234" y="1697753"/>
                </a:cubicBezTo>
                <a:cubicBezTo>
                  <a:pt x="3746141" y="1707279"/>
                  <a:pt x="3753189" y="1720423"/>
                  <a:pt x="3758903" y="1733188"/>
                </a:cubicBezTo>
                <a:cubicBezTo>
                  <a:pt x="3773574" y="1766335"/>
                  <a:pt x="3786718" y="1800246"/>
                  <a:pt x="3800624" y="1833775"/>
                </a:cubicBezTo>
                <a:cubicBezTo>
                  <a:pt x="3801958" y="1837013"/>
                  <a:pt x="3805387" y="1839679"/>
                  <a:pt x="3808245" y="1842158"/>
                </a:cubicBezTo>
                <a:cubicBezTo>
                  <a:pt x="3838346" y="1866922"/>
                  <a:pt x="3868635" y="1891497"/>
                  <a:pt x="3898736" y="1916454"/>
                </a:cubicBezTo>
                <a:cubicBezTo>
                  <a:pt x="3904450" y="1921216"/>
                  <a:pt x="3908642" y="1928076"/>
                  <a:pt x="3914166" y="1933219"/>
                </a:cubicBezTo>
                <a:cubicBezTo>
                  <a:pt x="3921786" y="1940459"/>
                  <a:pt x="3929027" y="1949603"/>
                  <a:pt x="3938171" y="1953413"/>
                </a:cubicBezTo>
                <a:cubicBezTo>
                  <a:pt x="3966936" y="1965224"/>
                  <a:pt x="3979320" y="1987894"/>
                  <a:pt x="3984654" y="2016469"/>
                </a:cubicBezTo>
                <a:cubicBezTo>
                  <a:pt x="3989607" y="2042570"/>
                  <a:pt x="3993799" y="2068669"/>
                  <a:pt x="3999513" y="2094578"/>
                </a:cubicBezTo>
                <a:cubicBezTo>
                  <a:pt x="4006371" y="2126201"/>
                  <a:pt x="4013801" y="2157636"/>
                  <a:pt x="4022184" y="2188879"/>
                </a:cubicBezTo>
                <a:cubicBezTo>
                  <a:pt x="4025804" y="2202404"/>
                  <a:pt x="4029994" y="2216692"/>
                  <a:pt x="4037424" y="2228314"/>
                </a:cubicBezTo>
                <a:cubicBezTo>
                  <a:pt x="4057999" y="2260890"/>
                  <a:pt x="4071905" y="2295753"/>
                  <a:pt x="4066381" y="2334044"/>
                </a:cubicBezTo>
                <a:cubicBezTo>
                  <a:pt x="4061999" y="2364715"/>
                  <a:pt x="4073239" y="2390434"/>
                  <a:pt x="4090766" y="2409485"/>
                </a:cubicBezTo>
                <a:cubicBezTo>
                  <a:pt x="4098720" y="2418154"/>
                  <a:pt x="4104233" y="2426976"/>
                  <a:pt x="4107867" y="2435912"/>
                </a:cubicBezTo>
                <a:lnTo>
                  <a:pt x="4113698" y="2463017"/>
                </a:lnTo>
                <a:lnTo>
                  <a:pt x="4105056" y="2518262"/>
                </a:lnTo>
                <a:lnTo>
                  <a:pt x="4105055" y="2518263"/>
                </a:lnTo>
                <a:cubicBezTo>
                  <a:pt x="4102388" y="2527789"/>
                  <a:pt x="4101244" y="2536456"/>
                  <a:pt x="4101411" y="2545005"/>
                </a:cubicBezTo>
                <a:lnTo>
                  <a:pt x="4101411" y="2545006"/>
                </a:lnTo>
                <a:cubicBezTo>
                  <a:pt x="4101577" y="2553555"/>
                  <a:pt x="4103054" y="2561985"/>
                  <a:pt x="4105625" y="2571034"/>
                </a:cubicBezTo>
                <a:cubicBezTo>
                  <a:pt x="4117627" y="2612945"/>
                  <a:pt x="4150204" y="2640950"/>
                  <a:pt x="4178779" y="2668001"/>
                </a:cubicBezTo>
                <a:cubicBezTo>
                  <a:pt x="4203164" y="2691054"/>
                  <a:pt x="4216880" y="2716963"/>
                  <a:pt x="4227170" y="2745348"/>
                </a:cubicBezTo>
                <a:lnTo>
                  <a:pt x="4227170" y="2745351"/>
                </a:lnTo>
                <a:lnTo>
                  <a:pt x="4233090" y="2778005"/>
                </a:lnTo>
                <a:lnTo>
                  <a:pt x="4232670" y="2785439"/>
                </a:lnTo>
                <a:lnTo>
                  <a:pt x="4222591" y="2811779"/>
                </a:lnTo>
                <a:lnTo>
                  <a:pt x="4222587" y="2811786"/>
                </a:lnTo>
                <a:lnTo>
                  <a:pt x="4222588" y="2811786"/>
                </a:lnTo>
                <a:lnTo>
                  <a:pt x="4222591" y="2811779"/>
                </a:lnTo>
                <a:lnTo>
                  <a:pt x="4232241" y="2793022"/>
                </a:lnTo>
                <a:lnTo>
                  <a:pt x="4232670" y="2785439"/>
                </a:lnTo>
                <a:lnTo>
                  <a:pt x="4233870" y="2782304"/>
                </a:lnTo>
                <a:lnTo>
                  <a:pt x="4233090" y="2778005"/>
                </a:lnTo>
                <a:lnTo>
                  <a:pt x="4233500" y="2770757"/>
                </a:lnTo>
                <a:lnTo>
                  <a:pt x="4227170" y="2745351"/>
                </a:lnTo>
                <a:lnTo>
                  <a:pt x="4227170" y="2745347"/>
                </a:lnTo>
                <a:cubicBezTo>
                  <a:pt x="4216880" y="2716962"/>
                  <a:pt x="4203164" y="2691053"/>
                  <a:pt x="4178779" y="2668000"/>
                </a:cubicBezTo>
                <a:cubicBezTo>
                  <a:pt x="4150204" y="2640949"/>
                  <a:pt x="4117627" y="2612944"/>
                  <a:pt x="4105625" y="2571033"/>
                </a:cubicBezTo>
                <a:lnTo>
                  <a:pt x="4101411" y="2545006"/>
                </a:lnTo>
                <a:lnTo>
                  <a:pt x="4105055" y="2518264"/>
                </a:lnTo>
                <a:lnTo>
                  <a:pt x="4105056" y="2518262"/>
                </a:lnTo>
                <a:lnTo>
                  <a:pt x="4111636" y="2490550"/>
                </a:lnTo>
                <a:lnTo>
                  <a:pt x="4113698" y="2463017"/>
                </a:lnTo>
                <a:lnTo>
                  <a:pt x="4113698" y="2463016"/>
                </a:lnTo>
                <a:cubicBezTo>
                  <a:pt x="4112817" y="2444776"/>
                  <a:pt x="4106674" y="2426821"/>
                  <a:pt x="4090766" y="2409484"/>
                </a:cubicBezTo>
                <a:cubicBezTo>
                  <a:pt x="4073239" y="2390433"/>
                  <a:pt x="4061999" y="2364714"/>
                  <a:pt x="4066381" y="2334043"/>
                </a:cubicBezTo>
                <a:cubicBezTo>
                  <a:pt x="4071905" y="2295752"/>
                  <a:pt x="4057999" y="2260889"/>
                  <a:pt x="4037424" y="2228313"/>
                </a:cubicBezTo>
                <a:cubicBezTo>
                  <a:pt x="4029994" y="2216691"/>
                  <a:pt x="4025804" y="2202403"/>
                  <a:pt x="4022184" y="2188878"/>
                </a:cubicBezTo>
                <a:cubicBezTo>
                  <a:pt x="4013801" y="2157635"/>
                  <a:pt x="4006371" y="2126200"/>
                  <a:pt x="3999513" y="2094577"/>
                </a:cubicBezTo>
                <a:cubicBezTo>
                  <a:pt x="3993799" y="2068668"/>
                  <a:pt x="3989607" y="2042569"/>
                  <a:pt x="3984654" y="2016468"/>
                </a:cubicBezTo>
                <a:cubicBezTo>
                  <a:pt x="3979320" y="1987893"/>
                  <a:pt x="3966936" y="1965223"/>
                  <a:pt x="3938171" y="1953412"/>
                </a:cubicBezTo>
                <a:cubicBezTo>
                  <a:pt x="3929027" y="1949602"/>
                  <a:pt x="3921786" y="1940458"/>
                  <a:pt x="3914166" y="1933218"/>
                </a:cubicBezTo>
                <a:cubicBezTo>
                  <a:pt x="3908642" y="1928075"/>
                  <a:pt x="3904450" y="1921215"/>
                  <a:pt x="3898736" y="1916453"/>
                </a:cubicBezTo>
                <a:cubicBezTo>
                  <a:pt x="3868635" y="1891496"/>
                  <a:pt x="3838346" y="1866921"/>
                  <a:pt x="3808245" y="1842157"/>
                </a:cubicBezTo>
                <a:cubicBezTo>
                  <a:pt x="3805387" y="1839678"/>
                  <a:pt x="3801958" y="1837012"/>
                  <a:pt x="3800624" y="1833774"/>
                </a:cubicBezTo>
                <a:cubicBezTo>
                  <a:pt x="3786718" y="1800245"/>
                  <a:pt x="3773575" y="1766334"/>
                  <a:pt x="3758903" y="1733187"/>
                </a:cubicBezTo>
                <a:cubicBezTo>
                  <a:pt x="3753189" y="1720422"/>
                  <a:pt x="3746141" y="1707278"/>
                  <a:pt x="3736235" y="1697752"/>
                </a:cubicBezTo>
                <a:cubicBezTo>
                  <a:pt x="3713755" y="1676035"/>
                  <a:pt x="3689369" y="1656222"/>
                  <a:pt x="3679653" y="1624979"/>
                </a:cubicBezTo>
                <a:cubicBezTo>
                  <a:pt x="3676797" y="1615835"/>
                  <a:pt x="3675272" y="1604977"/>
                  <a:pt x="3677749" y="1596212"/>
                </a:cubicBezTo>
                <a:close/>
                <a:moveTo>
                  <a:pt x="3724447" y="1459072"/>
                </a:moveTo>
                <a:lnTo>
                  <a:pt x="3724446" y="1459073"/>
                </a:lnTo>
                <a:lnTo>
                  <a:pt x="3715229" y="1481571"/>
                </a:lnTo>
                <a:close/>
                <a:moveTo>
                  <a:pt x="3743640" y="1268757"/>
                </a:moveTo>
                <a:cubicBezTo>
                  <a:pt x="3744092" y="1275401"/>
                  <a:pt x="3745664" y="1281688"/>
                  <a:pt x="3748807" y="1286069"/>
                </a:cubicBezTo>
                <a:cubicBezTo>
                  <a:pt x="3763380" y="1306929"/>
                  <a:pt x="3769620" y="1328552"/>
                  <a:pt x="3771144" y="1350627"/>
                </a:cubicBezTo>
                <a:lnTo>
                  <a:pt x="3765550" y="1413839"/>
                </a:lnTo>
                <a:lnTo>
                  <a:pt x="3771145" y="1350626"/>
                </a:lnTo>
                <a:cubicBezTo>
                  <a:pt x="3769620" y="1328551"/>
                  <a:pt x="3763381" y="1306929"/>
                  <a:pt x="3748807" y="1286068"/>
                </a:cubicBezTo>
                <a:close/>
                <a:moveTo>
                  <a:pt x="3685369" y="773034"/>
                </a:moveTo>
                <a:lnTo>
                  <a:pt x="3685369" y="773035"/>
                </a:lnTo>
                <a:cubicBezTo>
                  <a:pt x="3687655" y="800276"/>
                  <a:pt x="3690893" y="827329"/>
                  <a:pt x="3693369" y="854379"/>
                </a:cubicBezTo>
                <a:cubicBezTo>
                  <a:pt x="3695655" y="878956"/>
                  <a:pt x="3696417" y="903722"/>
                  <a:pt x="3724422" y="915343"/>
                </a:cubicBezTo>
                <a:cubicBezTo>
                  <a:pt x="3728804" y="917059"/>
                  <a:pt x="3732042" y="922773"/>
                  <a:pt x="3734900" y="927155"/>
                </a:cubicBezTo>
                <a:cubicBezTo>
                  <a:pt x="3778908" y="994785"/>
                  <a:pt x="3777764" y="1030980"/>
                  <a:pt x="3731280" y="1097087"/>
                </a:cubicBezTo>
                <a:cubicBezTo>
                  <a:pt x="3726518" y="1103945"/>
                  <a:pt x="3723088" y="1118613"/>
                  <a:pt x="3726898" y="1123185"/>
                </a:cubicBezTo>
                <a:cubicBezTo>
                  <a:pt x="3742710" y="1142617"/>
                  <a:pt x="3749759" y="1162953"/>
                  <a:pt x="3751617" y="1184028"/>
                </a:cubicBezTo>
                <a:cubicBezTo>
                  <a:pt x="3749759" y="1162953"/>
                  <a:pt x="3742711" y="1142616"/>
                  <a:pt x="3726899" y="1123184"/>
                </a:cubicBezTo>
                <a:cubicBezTo>
                  <a:pt x="3723089" y="1118612"/>
                  <a:pt x="3726519" y="1103944"/>
                  <a:pt x="3731281" y="1097086"/>
                </a:cubicBezTo>
                <a:cubicBezTo>
                  <a:pt x="3777765" y="1030979"/>
                  <a:pt x="3778909" y="994784"/>
                  <a:pt x="3734901" y="927154"/>
                </a:cubicBezTo>
                <a:cubicBezTo>
                  <a:pt x="3732043" y="922772"/>
                  <a:pt x="3728805" y="917058"/>
                  <a:pt x="3724423" y="915342"/>
                </a:cubicBezTo>
                <a:cubicBezTo>
                  <a:pt x="3696417" y="903721"/>
                  <a:pt x="3695655" y="878955"/>
                  <a:pt x="3693369" y="854378"/>
                </a:cubicBezTo>
                <a:close/>
                <a:moveTo>
                  <a:pt x="3740770" y="517850"/>
                </a:moveTo>
                <a:lnTo>
                  <a:pt x="3731852" y="556047"/>
                </a:lnTo>
                <a:cubicBezTo>
                  <a:pt x="3729756" y="564048"/>
                  <a:pt x="3724232" y="572622"/>
                  <a:pt x="3725374" y="580050"/>
                </a:cubicBezTo>
                <a:cubicBezTo>
                  <a:pt x="3728708" y="601578"/>
                  <a:pt x="3726279" y="622200"/>
                  <a:pt x="3721993" y="642537"/>
                </a:cubicBezTo>
                <a:lnTo>
                  <a:pt x="3709470" y="694927"/>
                </a:lnTo>
                <a:lnTo>
                  <a:pt x="3721994" y="642536"/>
                </a:lnTo>
                <a:cubicBezTo>
                  <a:pt x="3726280" y="622200"/>
                  <a:pt x="3728709" y="601577"/>
                  <a:pt x="3725375" y="580049"/>
                </a:cubicBezTo>
                <a:cubicBezTo>
                  <a:pt x="3724233" y="572621"/>
                  <a:pt x="3729757" y="564047"/>
                  <a:pt x="3731853" y="556046"/>
                </a:cubicBezTo>
                <a:close/>
                <a:moveTo>
                  <a:pt x="3754065" y="298168"/>
                </a:moveTo>
                <a:lnTo>
                  <a:pt x="3739283" y="313532"/>
                </a:lnTo>
                <a:lnTo>
                  <a:pt x="3739283" y="313532"/>
                </a:lnTo>
                <a:lnTo>
                  <a:pt x="3739282" y="313533"/>
                </a:lnTo>
                <a:cubicBezTo>
                  <a:pt x="3735090" y="316389"/>
                  <a:pt x="3737376" y="330298"/>
                  <a:pt x="3738710" y="338870"/>
                </a:cubicBezTo>
                <a:lnTo>
                  <a:pt x="3738716" y="338898"/>
                </a:lnTo>
                <a:lnTo>
                  <a:pt x="3748617" y="395639"/>
                </a:lnTo>
                <a:lnTo>
                  <a:pt x="3744807" y="367327"/>
                </a:lnTo>
                <a:lnTo>
                  <a:pt x="3738716" y="338898"/>
                </a:lnTo>
                <a:lnTo>
                  <a:pt x="3738711" y="338869"/>
                </a:lnTo>
                <a:cubicBezTo>
                  <a:pt x="3738044" y="334583"/>
                  <a:pt x="3737139" y="328963"/>
                  <a:pt x="3736925" y="324057"/>
                </a:cubicBezTo>
                <a:lnTo>
                  <a:pt x="3739283" y="313532"/>
                </a:lnTo>
                <a:close/>
                <a:moveTo>
                  <a:pt x="3761610" y="281567"/>
                </a:moveTo>
                <a:lnTo>
                  <a:pt x="3756715" y="295414"/>
                </a:lnTo>
                <a:lnTo>
                  <a:pt x="3756716" y="295414"/>
                </a:lnTo>
                <a:close/>
                <a:moveTo>
                  <a:pt x="3748290" y="24485"/>
                </a:moveTo>
                <a:lnTo>
                  <a:pt x="3746027" y="74128"/>
                </a:lnTo>
                <a:cubicBezTo>
                  <a:pt x="3746950" y="91491"/>
                  <a:pt x="3749260" y="108702"/>
                  <a:pt x="3751951" y="125860"/>
                </a:cubicBezTo>
                <a:lnTo>
                  <a:pt x="3756346" y="153386"/>
                </a:lnTo>
                <a:lnTo>
                  <a:pt x="3764619" y="228943"/>
                </a:lnTo>
                <a:lnTo>
                  <a:pt x="3760160" y="177270"/>
                </a:lnTo>
                <a:lnTo>
                  <a:pt x="3756346" y="153386"/>
                </a:lnTo>
                <a:lnTo>
                  <a:pt x="3756147" y="151568"/>
                </a:lnTo>
                <a:cubicBezTo>
                  <a:pt x="3751917" y="125875"/>
                  <a:pt x="3747412" y="100173"/>
                  <a:pt x="3746028" y="74128"/>
                </a:cubicBezTo>
                <a:close/>
                <a:moveTo>
                  <a:pt x="3745709" y="0"/>
                </a:moveTo>
                <a:lnTo>
                  <a:pt x="3748427" y="21485"/>
                </a:lnTo>
                <a:lnTo>
                  <a:pt x="3745709" y="0"/>
                </a:lnTo>
                <a:lnTo>
                  <a:pt x="4209817" y="0"/>
                </a:lnTo>
                <a:lnTo>
                  <a:pt x="4208690" y="2816"/>
                </a:lnTo>
                <a:cubicBezTo>
                  <a:pt x="4200308" y="21485"/>
                  <a:pt x="4197640" y="43011"/>
                  <a:pt x="4194592" y="63586"/>
                </a:cubicBezTo>
                <a:cubicBezTo>
                  <a:pt x="4189067" y="101307"/>
                  <a:pt x="4185637" y="139218"/>
                  <a:pt x="4180685" y="176938"/>
                </a:cubicBezTo>
                <a:cubicBezTo>
                  <a:pt x="4179541" y="184940"/>
                  <a:pt x="4177447" y="194084"/>
                  <a:pt x="4172683" y="200181"/>
                </a:cubicBezTo>
                <a:cubicBezTo>
                  <a:pt x="4140678" y="241900"/>
                  <a:pt x="4131725" y="292578"/>
                  <a:pt x="4134771" y="340773"/>
                </a:cubicBezTo>
                <a:cubicBezTo>
                  <a:pt x="4137060" y="378685"/>
                  <a:pt x="4138774" y="415834"/>
                  <a:pt x="4135536" y="453363"/>
                </a:cubicBezTo>
                <a:cubicBezTo>
                  <a:pt x="4135344" y="456221"/>
                  <a:pt x="4135726" y="460031"/>
                  <a:pt x="4137250" y="462125"/>
                </a:cubicBezTo>
                <a:cubicBezTo>
                  <a:pt x="4147346" y="475080"/>
                  <a:pt x="4148108" y="488606"/>
                  <a:pt x="4149822" y="505181"/>
                </a:cubicBezTo>
                <a:cubicBezTo>
                  <a:pt x="4152300" y="528614"/>
                  <a:pt x="4150584" y="550140"/>
                  <a:pt x="4146394" y="571859"/>
                </a:cubicBezTo>
                <a:cubicBezTo>
                  <a:pt x="4143346" y="587671"/>
                  <a:pt x="4137060" y="603672"/>
                  <a:pt x="4129057" y="617771"/>
                </a:cubicBezTo>
                <a:cubicBezTo>
                  <a:pt x="4117817" y="637391"/>
                  <a:pt x="4113437" y="656254"/>
                  <a:pt x="4128295" y="674922"/>
                </a:cubicBezTo>
                <a:cubicBezTo>
                  <a:pt x="4144108" y="695115"/>
                  <a:pt x="4138584" y="717976"/>
                  <a:pt x="4139154" y="740267"/>
                </a:cubicBezTo>
                <a:cubicBezTo>
                  <a:pt x="4139346" y="749981"/>
                  <a:pt x="4138964" y="760269"/>
                  <a:pt x="4141440" y="769604"/>
                </a:cubicBezTo>
                <a:cubicBezTo>
                  <a:pt x="4148490" y="796654"/>
                  <a:pt x="4159158" y="822755"/>
                  <a:pt x="4163920" y="850188"/>
                </a:cubicBezTo>
                <a:cubicBezTo>
                  <a:pt x="4166587" y="865429"/>
                  <a:pt x="4161824" y="882383"/>
                  <a:pt x="4158396" y="898197"/>
                </a:cubicBezTo>
                <a:cubicBezTo>
                  <a:pt x="4154776" y="914199"/>
                  <a:pt x="4149252" y="930010"/>
                  <a:pt x="4143536" y="945443"/>
                </a:cubicBezTo>
                <a:cubicBezTo>
                  <a:pt x="4139726" y="955919"/>
                  <a:pt x="4136106" y="967349"/>
                  <a:pt x="4129247" y="975732"/>
                </a:cubicBezTo>
                <a:cubicBezTo>
                  <a:pt x="4113627" y="994784"/>
                  <a:pt x="4110959" y="1014405"/>
                  <a:pt x="4119151" y="1036886"/>
                </a:cubicBezTo>
                <a:cubicBezTo>
                  <a:pt x="4120485" y="1040314"/>
                  <a:pt x="4120485" y="1044314"/>
                  <a:pt x="4120675" y="1048124"/>
                </a:cubicBezTo>
                <a:cubicBezTo>
                  <a:pt x="4124675" y="1109090"/>
                  <a:pt x="4127153" y="1170050"/>
                  <a:pt x="4133249" y="1230632"/>
                </a:cubicBezTo>
                <a:cubicBezTo>
                  <a:pt x="4135726" y="1255205"/>
                  <a:pt x="4146584" y="1278828"/>
                  <a:pt x="4153442" y="1303023"/>
                </a:cubicBezTo>
                <a:cubicBezTo>
                  <a:pt x="4154776" y="1307977"/>
                  <a:pt x="4156872" y="1313503"/>
                  <a:pt x="4155918" y="1318455"/>
                </a:cubicBezTo>
                <a:cubicBezTo>
                  <a:pt x="4146394" y="1372367"/>
                  <a:pt x="4160300" y="1422853"/>
                  <a:pt x="4178589" y="1472574"/>
                </a:cubicBezTo>
                <a:cubicBezTo>
                  <a:pt x="4180495" y="1477716"/>
                  <a:pt x="4179923" y="1484003"/>
                  <a:pt x="4179541" y="1489719"/>
                </a:cubicBezTo>
                <a:cubicBezTo>
                  <a:pt x="4178209" y="1505723"/>
                  <a:pt x="4171541" y="1523058"/>
                  <a:pt x="4175541" y="1537536"/>
                </a:cubicBezTo>
                <a:cubicBezTo>
                  <a:pt x="4186591" y="1576018"/>
                  <a:pt x="4199926" y="1614119"/>
                  <a:pt x="4216690" y="1650316"/>
                </a:cubicBezTo>
                <a:cubicBezTo>
                  <a:pt x="4233645" y="1687085"/>
                  <a:pt x="4247933" y="1721184"/>
                  <a:pt x="4230789" y="1763286"/>
                </a:cubicBezTo>
                <a:cubicBezTo>
                  <a:pt x="4223548" y="1781193"/>
                  <a:pt x="4228693" y="1804815"/>
                  <a:pt x="4230597" y="1825392"/>
                </a:cubicBezTo>
                <a:cubicBezTo>
                  <a:pt x="4232121" y="1840440"/>
                  <a:pt x="4240696" y="1854919"/>
                  <a:pt x="4240696" y="1869779"/>
                </a:cubicBezTo>
                <a:cubicBezTo>
                  <a:pt x="4240696" y="1909407"/>
                  <a:pt x="4250791" y="1944648"/>
                  <a:pt x="4271366" y="1978939"/>
                </a:cubicBezTo>
                <a:cubicBezTo>
                  <a:pt x="4279367" y="1992278"/>
                  <a:pt x="4274032" y="2013042"/>
                  <a:pt x="4276128" y="2030377"/>
                </a:cubicBezTo>
                <a:cubicBezTo>
                  <a:pt x="4278604" y="2048667"/>
                  <a:pt x="4280890" y="2067524"/>
                  <a:pt x="4286418" y="2085053"/>
                </a:cubicBezTo>
                <a:cubicBezTo>
                  <a:pt x="4300895" y="2130392"/>
                  <a:pt x="4317278" y="2175162"/>
                  <a:pt x="4332518" y="2220311"/>
                </a:cubicBezTo>
                <a:cubicBezTo>
                  <a:pt x="4345093" y="2257458"/>
                  <a:pt x="4335186" y="2294038"/>
                  <a:pt x="4329853" y="2330805"/>
                </a:cubicBezTo>
                <a:cubicBezTo>
                  <a:pt x="4326422" y="2353858"/>
                  <a:pt x="4318230" y="2375382"/>
                  <a:pt x="4330422" y="2401291"/>
                </a:cubicBezTo>
                <a:cubicBezTo>
                  <a:pt x="4342044" y="2426058"/>
                  <a:pt x="4339377" y="2457491"/>
                  <a:pt x="4345663" y="2485306"/>
                </a:cubicBezTo>
                <a:cubicBezTo>
                  <a:pt x="4350997" y="2508741"/>
                  <a:pt x="4359572" y="2531408"/>
                  <a:pt x="4367953" y="2554078"/>
                </a:cubicBezTo>
                <a:cubicBezTo>
                  <a:pt x="4379384" y="2584941"/>
                  <a:pt x="4391384" y="2615420"/>
                  <a:pt x="4385670" y="2649142"/>
                </a:cubicBezTo>
                <a:cubicBezTo>
                  <a:pt x="4379192" y="2687435"/>
                  <a:pt x="4403577" y="2713722"/>
                  <a:pt x="4419771" y="2743825"/>
                </a:cubicBezTo>
                <a:cubicBezTo>
                  <a:pt x="4430819" y="2764589"/>
                  <a:pt x="4439012" y="2787258"/>
                  <a:pt x="4445870" y="2809929"/>
                </a:cubicBezTo>
                <a:cubicBezTo>
                  <a:pt x="4454824" y="2840218"/>
                  <a:pt x="4460158" y="2871461"/>
                  <a:pt x="4468921" y="2901942"/>
                </a:cubicBezTo>
                <a:cubicBezTo>
                  <a:pt x="4482065" y="2948046"/>
                  <a:pt x="4492353" y="2994721"/>
                  <a:pt x="4485113" y="3042727"/>
                </a:cubicBezTo>
                <a:cubicBezTo>
                  <a:pt x="4481875" y="3064826"/>
                  <a:pt x="4482065" y="3085402"/>
                  <a:pt x="4486829" y="3107499"/>
                </a:cubicBezTo>
                <a:cubicBezTo>
                  <a:pt x="4494639" y="3143694"/>
                  <a:pt x="4495592" y="3180843"/>
                  <a:pt x="4524738" y="3209992"/>
                </a:cubicBezTo>
                <a:cubicBezTo>
                  <a:pt x="4535027" y="3220279"/>
                  <a:pt x="4537693" y="3238757"/>
                  <a:pt x="4543028" y="3253808"/>
                </a:cubicBezTo>
                <a:cubicBezTo>
                  <a:pt x="4549315" y="3271144"/>
                  <a:pt x="4546075" y="3283907"/>
                  <a:pt x="4527787" y="3293243"/>
                </a:cubicBezTo>
                <a:cubicBezTo>
                  <a:pt x="4519596" y="3297433"/>
                  <a:pt x="4511594" y="3309436"/>
                  <a:pt x="4510260" y="3318770"/>
                </a:cubicBezTo>
                <a:cubicBezTo>
                  <a:pt x="4506260" y="3346775"/>
                  <a:pt x="4512166" y="3372494"/>
                  <a:pt x="4525122" y="3399545"/>
                </a:cubicBezTo>
                <a:cubicBezTo>
                  <a:pt x="4537313" y="3424882"/>
                  <a:pt x="4535979" y="3456507"/>
                  <a:pt x="4540741" y="3485274"/>
                </a:cubicBezTo>
                <a:cubicBezTo>
                  <a:pt x="4544171" y="3505656"/>
                  <a:pt x="4551219" y="3526041"/>
                  <a:pt x="4551219" y="3546616"/>
                </a:cubicBezTo>
                <a:cubicBezTo>
                  <a:pt x="4551219" y="3572145"/>
                  <a:pt x="4545123" y="3597481"/>
                  <a:pt x="4542837" y="3623200"/>
                </a:cubicBezTo>
                <a:cubicBezTo>
                  <a:pt x="4540933" y="3643203"/>
                  <a:pt x="4541695" y="3663588"/>
                  <a:pt x="4539409" y="3683590"/>
                </a:cubicBezTo>
                <a:cubicBezTo>
                  <a:pt x="4537693" y="3699975"/>
                  <a:pt x="4533313" y="3716167"/>
                  <a:pt x="4529694" y="3732360"/>
                </a:cubicBezTo>
                <a:cubicBezTo>
                  <a:pt x="4528359" y="3738266"/>
                  <a:pt x="4523214" y="3744172"/>
                  <a:pt x="4523976" y="3749505"/>
                </a:cubicBezTo>
                <a:cubicBezTo>
                  <a:pt x="4532169" y="3802466"/>
                  <a:pt x="4495592" y="3840568"/>
                  <a:pt x="4479399" y="3885337"/>
                </a:cubicBezTo>
                <a:cubicBezTo>
                  <a:pt x="4462252" y="3932393"/>
                  <a:pt x="4435964" y="3977924"/>
                  <a:pt x="4443774" y="4030502"/>
                </a:cubicBezTo>
                <a:cubicBezTo>
                  <a:pt x="4448536" y="4062317"/>
                  <a:pt x="4459586" y="4092988"/>
                  <a:pt x="4466255" y="4124613"/>
                </a:cubicBezTo>
                <a:cubicBezTo>
                  <a:pt x="4468541" y="4135853"/>
                  <a:pt x="4468159" y="4148426"/>
                  <a:pt x="4465873" y="4159666"/>
                </a:cubicBezTo>
                <a:cubicBezTo>
                  <a:pt x="4455394" y="4213960"/>
                  <a:pt x="4453871" y="4267492"/>
                  <a:pt x="4471017" y="4320836"/>
                </a:cubicBezTo>
                <a:cubicBezTo>
                  <a:pt x="4473875" y="4329978"/>
                  <a:pt x="4476541" y="4339694"/>
                  <a:pt x="4476541" y="4349221"/>
                </a:cubicBezTo>
                <a:cubicBezTo>
                  <a:pt x="4476541" y="4401418"/>
                  <a:pt x="4472541" y="4452664"/>
                  <a:pt x="4453871" y="4502578"/>
                </a:cubicBezTo>
                <a:cubicBezTo>
                  <a:pt x="4447584" y="4519342"/>
                  <a:pt x="4451584" y="4539727"/>
                  <a:pt x="4450060" y="4558206"/>
                </a:cubicBezTo>
                <a:cubicBezTo>
                  <a:pt x="4448728" y="4575350"/>
                  <a:pt x="4448156" y="4592877"/>
                  <a:pt x="4443774" y="4609451"/>
                </a:cubicBezTo>
                <a:cubicBezTo>
                  <a:pt x="4437298" y="4633646"/>
                  <a:pt x="4436536" y="4656125"/>
                  <a:pt x="4442250" y="4681082"/>
                </a:cubicBezTo>
                <a:cubicBezTo>
                  <a:pt x="4447584" y="4704894"/>
                  <a:pt x="4444919" y="4730613"/>
                  <a:pt x="4445108" y="4755380"/>
                </a:cubicBezTo>
                <a:cubicBezTo>
                  <a:pt x="4445298" y="4783003"/>
                  <a:pt x="4445488" y="4810626"/>
                  <a:pt x="4444537" y="4838249"/>
                </a:cubicBezTo>
                <a:cubicBezTo>
                  <a:pt x="4444156" y="4849299"/>
                  <a:pt x="4436536" y="4861872"/>
                  <a:pt x="4439584" y="4871018"/>
                </a:cubicBezTo>
                <a:cubicBezTo>
                  <a:pt x="4449870" y="4900545"/>
                  <a:pt x="4437488" y="4930074"/>
                  <a:pt x="4443012" y="4959601"/>
                </a:cubicBezTo>
                <a:cubicBezTo>
                  <a:pt x="4445870" y="4974081"/>
                  <a:pt x="4438060" y="4990464"/>
                  <a:pt x="4437298" y="5006085"/>
                </a:cubicBezTo>
                <a:cubicBezTo>
                  <a:pt x="4435964" y="5031613"/>
                  <a:pt x="4436536" y="5057140"/>
                  <a:pt x="4436154" y="5082669"/>
                </a:cubicBezTo>
                <a:cubicBezTo>
                  <a:pt x="4435964" y="5091051"/>
                  <a:pt x="4435203" y="5099244"/>
                  <a:pt x="4434819" y="5107626"/>
                </a:cubicBezTo>
                <a:cubicBezTo>
                  <a:pt x="4434439" y="5115056"/>
                  <a:pt x="4432725" y="5122866"/>
                  <a:pt x="4434057" y="5129915"/>
                </a:cubicBezTo>
                <a:cubicBezTo>
                  <a:pt x="4438822" y="5155444"/>
                  <a:pt x="4446632" y="5180590"/>
                  <a:pt x="4449680" y="5206307"/>
                </a:cubicBezTo>
                <a:cubicBezTo>
                  <a:pt x="4452346" y="5228596"/>
                  <a:pt x="4448728" y="5251649"/>
                  <a:pt x="4450632" y="5274128"/>
                </a:cubicBezTo>
                <a:cubicBezTo>
                  <a:pt x="4453871" y="5313753"/>
                  <a:pt x="4459586" y="5353378"/>
                  <a:pt x="4463207" y="5393004"/>
                </a:cubicBezTo>
                <a:cubicBezTo>
                  <a:pt x="4463968" y="5401578"/>
                  <a:pt x="4459204" y="5410530"/>
                  <a:pt x="4458824" y="5419294"/>
                </a:cubicBezTo>
                <a:cubicBezTo>
                  <a:pt x="4457872" y="5446727"/>
                  <a:pt x="4457680" y="5474160"/>
                  <a:pt x="4457110" y="5501593"/>
                </a:cubicBezTo>
                <a:cubicBezTo>
                  <a:pt x="4456918" y="5517214"/>
                  <a:pt x="4457490" y="5533026"/>
                  <a:pt x="4455776" y="5548459"/>
                </a:cubicBezTo>
                <a:cubicBezTo>
                  <a:pt x="4453490" y="5568841"/>
                  <a:pt x="4450060" y="5587320"/>
                  <a:pt x="4464920" y="5606371"/>
                </a:cubicBezTo>
                <a:cubicBezTo>
                  <a:pt x="4487972" y="5635710"/>
                  <a:pt x="4479018" y="5673049"/>
                  <a:pt x="4484351" y="5706958"/>
                </a:cubicBezTo>
                <a:cubicBezTo>
                  <a:pt x="4485685" y="5715722"/>
                  <a:pt x="4485875" y="5724677"/>
                  <a:pt x="4487399" y="5733439"/>
                </a:cubicBezTo>
                <a:cubicBezTo>
                  <a:pt x="4490257" y="5749633"/>
                  <a:pt x="4493495" y="5765634"/>
                  <a:pt x="4496736" y="5781829"/>
                </a:cubicBezTo>
                <a:cubicBezTo>
                  <a:pt x="4497306" y="5784685"/>
                  <a:pt x="4497498" y="5787923"/>
                  <a:pt x="4498450" y="5790591"/>
                </a:cubicBezTo>
                <a:cubicBezTo>
                  <a:pt x="4506450" y="5815168"/>
                  <a:pt x="4515594" y="5839360"/>
                  <a:pt x="4522072" y="5864317"/>
                </a:cubicBezTo>
                <a:cubicBezTo>
                  <a:pt x="4525311" y="5876510"/>
                  <a:pt x="4525693" y="5890036"/>
                  <a:pt x="4523976" y="5902609"/>
                </a:cubicBezTo>
                <a:cubicBezTo>
                  <a:pt x="4519024" y="5939376"/>
                  <a:pt x="4516928" y="5975763"/>
                  <a:pt x="4524168" y="6012722"/>
                </a:cubicBezTo>
                <a:cubicBezTo>
                  <a:pt x="4527025" y="6027391"/>
                  <a:pt x="4522263" y="6043775"/>
                  <a:pt x="4520548" y="6059396"/>
                </a:cubicBezTo>
                <a:cubicBezTo>
                  <a:pt x="4515976" y="6096735"/>
                  <a:pt x="4511022" y="6134074"/>
                  <a:pt x="4506642" y="6171604"/>
                </a:cubicBezTo>
                <a:cubicBezTo>
                  <a:pt x="4503975" y="6195036"/>
                  <a:pt x="4502450" y="6218659"/>
                  <a:pt x="4499785" y="6242092"/>
                </a:cubicBezTo>
                <a:cubicBezTo>
                  <a:pt x="4496544" y="6269143"/>
                  <a:pt x="4491591" y="6296004"/>
                  <a:pt x="4488923" y="6323057"/>
                </a:cubicBezTo>
                <a:cubicBezTo>
                  <a:pt x="4485875" y="6353918"/>
                  <a:pt x="4485305" y="6384971"/>
                  <a:pt x="4482065" y="6415832"/>
                </a:cubicBezTo>
                <a:cubicBezTo>
                  <a:pt x="4475779" y="6472224"/>
                  <a:pt x="4468349" y="6528423"/>
                  <a:pt x="4461300" y="6584811"/>
                </a:cubicBezTo>
                <a:cubicBezTo>
                  <a:pt x="4454442" y="6639487"/>
                  <a:pt x="4448346" y="6694163"/>
                  <a:pt x="4439775" y="6748457"/>
                </a:cubicBezTo>
                <a:cubicBezTo>
                  <a:pt x="4436154" y="6771318"/>
                  <a:pt x="4426247" y="6793034"/>
                  <a:pt x="4420723" y="6815515"/>
                </a:cubicBezTo>
                <a:lnTo>
                  <a:pt x="4411023" y="6858000"/>
                </a:lnTo>
                <a:lnTo>
                  <a:pt x="4238770" y="6858000"/>
                </a:lnTo>
                <a:lnTo>
                  <a:pt x="0" y="6858000"/>
                </a:lnTo>
                <a:lnTo>
                  <a:pt x="0" y="1"/>
                </a:lnTo>
                <a:close/>
              </a:path>
            </a:pathLst>
          </a:custGeom>
        </p:spPr>
      </p:pic>
      <p:grpSp>
        <p:nvGrpSpPr>
          <p:cNvPr id="11" name="Group 10">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2" name="Freeform: Shape 11">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472079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35606D-D549-0C78-2911-34AA2D7E6FF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Scenario</a:t>
            </a:r>
          </a:p>
        </p:txBody>
      </p:sp>
      <p:sp>
        <p:nvSpPr>
          <p:cNvPr id="3" name="Content Placeholder 2">
            <a:extLst>
              <a:ext uri="{FF2B5EF4-FFF2-40B4-BE49-F238E27FC236}">
                <a16:creationId xmlns:a16="http://schemas.microsoft.com/office/drawing/2014/main" id="{309AEF6D-CB8F-D9B1-D9AC-2615BE3BDE2F}"/>
              </a:ext>
            </a:extLst>
          </p:cNvPr>
          <p:cNvSpPr>
            <a:spLocks noGrp="1"/>
          </p:cNvSpPr>
          <p:nvPr>
            <p:ph idx="1"/>
          </p:nvPr>
        </p:nvSpPr>
        <p:spPr>
          <a:xfrm>
            <a:off x="4810259" y="649480"/>
            <a:ext cx="6555347" cy="5546047"/>
          </a:xfrm>
        </p:spPr>
        <p:txBody>
          <a:bodyPr anchor="ctr">
            <a:normAutofit/>
          </a:bodyPr>
          <a:lstStyle/>
          <a:p>
            <a:pPr marL="0" marR="0">
              <a:spcBef>
                <a:spcPts val="0"/>
              </a:spcBef>
              <a:spcAft>
                <a:spcPts val="0"/>
              </a:spcAft>
            </a:pPr>
            <a:r>
              <a:rPr lang="en-US" sz="1400" dirty="0">
                <a:effectLst/>
                <a:latin typeface="Source Sans Pro" panose="020B0503030403020204" pitchFamily="34" charset="0"/>
                <a:ea typeface="Calibri" panose="020F0502020204030204" pitchFamily="34" charset="0"/>
                <a:cs typeface="OpenSans-Light"/>
              </a:rPr>
              <a:t>You are supporting the Client Management team that leads the U.S. Department of Homeland Security account for </a:t>
            </a:r>
            <a:r>
              <a:rPr lang="en-US" sz="1400" dirty="0" err="1">
                <a:effectLst/>
                <a:latin typeface="Source Sans Pro" panose="020B0503030403020204" pitchFamily="34" charset="0"/>
                <a:ea typeface="Calibri" panose="020F0502020204030204" pitchFamily="34" charset="0"/>
                <a:cs typeface="OpenSans-Light"/>
              </a:rPr>
              <a:t>Ventera</a:t>
            </a:r>
            <a:r>
              <a:rPr lang="en-US" sz="1400" dirty="0">
                <a:effectLst/>
                <a:latin typeface="Source Sans Pro" panose="020B0503030403020204" pitchFamily="34" charset="0"/>
                <a:ea typeface="Calibri" panose="020F0502020204030204" pitchFamily="34" charset="0"/>
                <a:cs typeface="OpenSans-Light"/>
              </a:rPr>
              <a:t>. You, along the account management and the delivery team, have met the customer a few times and have gathered the following pain points around implementing immigration forms:</a:t>
            </a:r>
            <a:endParaRPr lang="en-US" sz="1400" dirty="0">
              <a:effectLst/>
              <a:latin typeface="Open Sans Light" panose="020B030603050402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400" dirty="0">
                <a:effectLst/>
                <a:latin typeface="Source Sans Pro" panose="020B0503030403020204" pitchFamily="34" charset="0"/>
                <a:ea typeface="Calibri" panose="020F0502020204030204" pitchFamily="34" charset="0"/>
                <a:cs typeface="OpenSans-Light"/>
              </a:rPr>
              <a:t>They are currently using Oracle as their data store (leveraging Oracle Spatial for geospatial data), and they would like to get away from it to leverage open-source alternatives. However, one of their biggest challenges is how data auditing is performed and stored. The current implementation is deeply coupled with Oracle, and they need a scalable solution before they can implement an open-source solution.</a:t>
            </a:r>
            <a:endParaRPr lang="en-US" sz="1400" dirty="0">
              <a:effectLst/>
              <a:latin typeface="Open Sans Light" panose="020B030603050402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400" dirty="0">
                <a:effectLst/>
                <a:latin typeface="Source Sans Pro" panose="020B0503030403020204" pitchFamily="34" charset="0"/>
                <a:ea typeface="Calibri" panose="020F0502020204030204" pitchFamily="34" charset="0"/>
                <a:cs typeface="OpenSans-Light"/>
              </a:rPr>
              <a:t>They plan to move to a microservices-based architecture, but they want a clean solution for data synchronization across microservices architecture. </a:t>
            </a:r>
            <a:endParaRPr lang="en-US" sz="1400" dirty="0">
              <a:effectLst/>
              <a:latin typeface="Open Sans Light" panose="020B030603050402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400" dirty="0">
                <a:effectLst/>
                <a:latin typeface="Source Sans Pro" panose="020B0503030403020204" pitchFamily="34" charset="0"/>
                <a:ea typeface="Calibri" panose="020F0502020204030204" pitchFamily="34" charset="0"/>
                <a:cs typeface="OpenSans-Light"/>
              </a:rPr>
              <a:t>The immigration forms have complex data validations that change with versions and are dependent on the geolocation of the client interface. Currently, the logic is manually coded in the UI and the Services. This leads to a lot of errors, duplication of code, and unnecessary complexity.</a:t>
            </a:r>
            <a:endParaRPr lang="en-US" sz="1400" dirty="0">
              <a:effectLst/>
              <a:latin typeface="Open Sans Light" panose="020B0306030504020204" pitchFamily="34" charset="0"/>
              <a:ea typeface="Calibri" panose="020F0502020204030204" pitchFamily="34" charset="0"/>
            </a:endParaRPr>
          </a:p>
          <a:p>
            <a:pPr marL="0" marR="0">
              <a:spcBef>
                <a:spcPts val="0"/>
              </a:spcBef>
              <a:spcAft>
                <a:spcPts val="0"/>
              </a:spcAft>
            </a:pPr>
            <a:r>
              <a:rPr lang="en-US" sz="1400" dirty="0">
                <a:effectLst/>
                <a:latin typeface="Source Sans Pro" panose="020B0503030403020204" pitchFamily="34" charset="0"/>
                <a:ea typeface="Calibri" panose="020F0502020204030204" pitchFamily="34" charset="0"/>
                <a:cs typeface="OpenSans-Light"/>
              </a:rPr>
              <a:t> </a:t>
            </a:r>
            <a:endParaRPr lang="en-US" sz="1400" dirty="0">
              <a:effectLst/>
              <a:latin typeface="Open Sans Light" panose="020B0306030504020204" pitchFamily="34" charset="0"/>
              <a:ea typeface="Calibri" panose="020F0502020204030204" pitchFamily="34" charset="0"/>
            </a:endParaRPr>
          </a:p>
          <a:p>
            <a:pPr marL="0" marR="0">
              <a:spcBef>
                <a:spcPts val="0"/>
              </a:spcBef>
              <a:spcAft>
                <a:spcPts val="0"/>
              </a:spcAft>
            </a:pPr>
            <a:r>
              <a:rPr lang="en-US" sz="1400" dirty="0">
                <a:effectLst/>
                <a:latin typeface="Source Sans Pro" panose="020B0503030403020204" pitchFamily="34" charset="0"/>
                <a:ea typeface="Calibri" panose="020F0502020204030204" pitchFamily="34" charset="0"/>
                <a:cs typeface="OpenSans-Light"/>
              </a:rPr>
              <a:t>You have brainstormed with the Client Manager and have arrived at the conclusion that you will need to provide a detailed architecture diagram and roadmap for moving the solution to the cloud to take advantage of microservices and scalability. You have communicated to the Client Manager to get on the schedule of the stakeholders, to have a 1-hour demo and discussion of the architecture diagram and proposed roadmap for implementation. </a:t>
            </a:r>
            <a:endParaRPr lang="en-US" sz="1400" dirty="0">
              <a:effectLst/>
              <a:latin typeface="Open Sans Light" panose="020B0306030504020204" pitchFamily="34" charset="0"/>
              <a:ea typeface="Calibri" panose="020F0502020204030204" pitchFamily="34" charset="0"/>
            </a:endParaRPr>
          </a:p>
          <a:p>
            <a:pPr marL="0" indent="0">
              <a:buNone/>
            </a:pPr>
            <a:endParaRPr lang="en-US" sz="1400" dirty="0"/>
          </a:p>
        </p:txBody>
      </p:sp>
    </p:spTree>
    <p:extLst>
      <p:ext uri="{BB962C8B-B14F-4D97-AF65-F5344CB8AC3E}">
        <p14:creationId xmlns:p14="http://schemas.microsoft.com/office/powerpoint/2010/main" val="2579264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0B31A8-FEF4-C217-EC49-A4EAA793F10E}"/>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Bonus Code Included</a:t>
            </a:r>
          </a:p>
        </p:txBody>
      </p:sp>
      <p:pic>
        <p:nvPicPr>
          <p:cNvPr id="5" name="Content Placeholder 4">
            <a:extLst>
              <a:ext uri="{FF2B5EF4-FFF2-40B4-BE49-F238E27FC236}">
                <a16:creationId xmlns:a16="http://schemas.microsoft.com/office/drawing/2014/main" id="{EE9D6F0C-EBAE-0CC8-710E-72BE01EBD383}"/>
              </a:ext>
            </a:extLst>
          </p:cNvPr>
          <p:cNvPicPr>
            <a:picLocks noGrp="1" noChangeAspect="1"/>
          </p:cNvPicPr>
          <p:nvPr>
            <p:ph idx="1"/>
          </p:nvPr>
        </p:nvPicPr>
        <p:blipFill>
          <a:blip r:embed="rId2"/>
          <a:stretch>
            <a:fillRect/>
          </a:stretch>
        </p:blipFill>
        <p:spPr>
          <a:xfrm>
            <a:off x="5153822" y="1868312"/>
            <a:ext cx="6553545" cy="3129317"/>
          </a:xfrm>
          <a:prstGeom prst="rect">
            <a:avLst/>
          </a:prstGeom>
        </p:spPr>
      </p:pic>
    </p:spTree>
    <p:extLst>
      <p:ext uri="{BB962C8B-B14F-4D97-AF65-F5344CB8AC3E}">
        <p14:creationId xmlns:p14="http://schemas.microsoft.com/office/powerpoint/2010/main" val="91304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F27EC-04C5-FF20-221E-20A300DF6B6F}"/>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Getting Some Traffic Insights</a:t>
            </a:r>
          </a:p>
        </p:txBody>
      </p:sp>
      <p:pic>
        <p:nvPicPr>
          <p:cNvPr id="5" name="Content Placeholder 4">
            <a:extLst>
              <a:ext uri="{FF2B5EF4-FFF2-40B4-BE49-F238E27FC236}">
                <a16:creationId xmlns:a16="http://schemas.microsoft.com/office/drawing/2014/main" id="{C9AC328D-9A71-1D85-22EB-C6D7987F7429}"/>
              </a:ext>
            </a:extLst>
          </p:cNvPr>
          <p:cNvPicPr>
            <a:picLocks noGrp="1" noChangeAspect="1"/>
          </p:cNvPicPr>
          <p:nvPr>
            <p:ph idx="1"/>
          </p:nvPr>
        </p:nvPicPr>
        <p:blipFill>
          <a:blip r:embed="rId2"/>
          <a:stretch>
            <a:fillRect/>
          </a:stretch>
        </p:blipFill>
        <p:spPr>
          <a:xfrm>
            <a:off x="5153822" y="1589787"/>
            <a:ext cx="6553545" cy="3686368"/>
          </a:xfrm>
          <a:prstGeom prst="rect">
            <a:avLst/>
          </a:prstGeom>
        </p:spPr>
      </p:pic>
    </p:spTree>
    <p:extLst>
      <p:ext uri="{BB962C8B-B14F-4D97-AF65-F5344CB8AC3E}">
        <p14:creationId xmlns:p14="http://schemas.microsoft.com/office/powerpoint/2010/main" val="386662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Rolls of blueprints">
            <a:extLst>
              <a:ext uri="{FF2B5EF4-FFF2-40B4-BE49-F238E27FC236}">
                <a16:creationId xmlns:a16="http://schemas.microsoft.com/office/drawing/2014/main" id="{974461EB-09E2-DA0E-E888-AD838F6798ED}"/>
              </a:ext>
            </a:extLst>
          </p:cNvPr>
          <p:cNvPicPr>
            <a:picLocks noChangeAspect="1"/>
          </p:cNvPicPr>
          <p:nvPr/>
        </p:nvPicPr>
        <p:blipFill rotWithShape="1">
          <a:blip r:embed="rId2"/>
          <a:srcRect t="15730"/>
          <a:stretch/>
        </p:blipFill>
        <p:spPr>
          <a:xfrm>
            <a:off x="20" y="10"/>
            <a:ext cx="12191981" cy="6857990"/>
          </a:xfrm>
          <a:prstGeom prst="rect">
            <a:avLst/>
          </a:prstGeom>
        </p:spPr>
      </p:pic>
      <p:sp>
        <p:nvSpPr>
          <p:cNvPr id="14" name="Rectangle 1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1D58E1-6EAE-B5CE-629E-D55F8ABEFE79}"/>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t>Project Roadmap</a:t>
            </a:r>
          </a:p>
        </p:txBody>
      </p:sp>
      <p:sp>
        <p:nvSpPr>
          <p:cNvPr id="16" name="Rectangle: Rounded Corners 15">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E113E1D-BA3D-7A3E-2AA4-4A81FDC339B8}"/>
              </a:ext>
            </a:extLst>
          </p:cNvPr>
          <p:cNvPicPr>
            <a:picLocks noChangeAspect="1"/>
          </p:cNvPicPr>
          <p:nvPr/>
        </p:nvPicPr>
        <p:blipFill>
          <a:blip r:embed="rId3"/>
          <a:stretch>
            <a:fillRect/>
          </a:stretch>
        </p:blipFill>
        <p:spPr>
          <a:xfrm>
            <a:off x="1941227" y="682770"/>
            <a:ext cx="8309545" cy="3412561"/>
          </a:xfrm>
          <a:prstGeom prst="rect">
            <a:avLst/>
          </a:prstGeom>
        </p:spPr>
      </p:pic>
    </p:spTree>
    <p:extLst>
      <p:ext uri="{BB962C8B-B14F-4D97-AF65-F5344CB8AC3E}">
        <p14:creationId xmlns:p14="http://schemas.microsoft.com/office/powerpoint/2010/main" val="415704251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4">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76CB57-29D6-46D6-5FAA-25FF6EB9163D}"/>
              </a:ext>
            </a:extLst>
          </p:cNvPr>
          <p:cNvSpPr>
            <a:spLocks noGrp="1"/>
          </p:cNvSpPr>
          <p:nvPr>
            <p:ph type="title"/>
          </p:nvPr>
        </p:nvSpPr>
        <p:spPr>
          <a:xfrm>
            <a:off x="838201" y="1641752"/>
            <a:ext cx="4394200" cy="1323439"/>
          </a:xfrm>
        </p:spPr>
        <p:txBody>
          <a:bodyPr anchor="t">
            <a:normAutofit/>
          </a:bodyPr>
          <a:lstStyle/>
          <a:p>
            <a:r>
              <a:rPr lang="en-US" sz="4000">
                <a:solidFill>
                  <a:schemeClr val="bg1"/>
                </a:solidFill>
              </a:rPr>
              <a:t>User Interactions</a:t>
            </a:r>
          </a:p>
        </p:txBody>
      </p:sp>
      <p:pic>
        <p:nvPicPr>
          <p:cNvPr id="18" name="Content Placeholder 17">
            <a:extLst>
              <a:ext uri="{FF2B5EF4-FFF2-40B4-BE49-F238E27FC236}">
                <a16:creationId xmlns:a16="http://schemas.microsoft.com/office/drawing/2014/main" id="{6C60F3F4-0D3D-F731-BC23-974D31EBFBD2}"/>
              </a:ext>
            </a:extLst>
          </p:cNvPr>
          <p:cNvPicPr>
            <a:picLocks noChangeAspect="1"/>
          </p:cNvPicPr>
          <p:nvPr/>
        </p:nvPicPr>
        <p:blipFill rotWithShape="1">
          <a:blip r:embed="rId2"/>
          <a:srcRect t="2522" r="3" b="1104"/>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37" name="Group 26">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28" name="Freeform: Shape 27">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28">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661695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A0B5A2-C258-7689-F3C5-0CCED1FCB4D5}"/>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DHS Interactions</a:t>
            </a:r>
            <a:br>
              <a:rPr lang="en-US" sz="4800" kern="1200" dirty="0">
                <a:solidFill>
                  <a:srgbClr val="FFFFFF"/>
                </a:solidFill>
                <a:latin typeface="+mj-lt"/>
                <a:ea typeface="+mj-ea"/>
                <a:cs typeface="+mj-cs"/>
              </a:rPr>
            </a:br>
            <a:br>
              <a:rPr lang="en-US" sz="4800" kern="1200" dirty="0">
                <a:solidFill>
                  <a:srgbClr val="FFFFFF"/>
                </a:solidFill>
                <a:latin typeface="+mj-lt"/>
                <a:ea typeface="+mj-ea"/>
                <a:cs typeface="+mj-cs"/>
              </a:rPr>
            </a:br>
            <a:r>
              <a:rPr lang="en-US" sz="2400" kern="1200" dirty="0">
                <a:solidFill>
                  <a:srgbClr val="FFFFFF"/>
                </a:solidFill>
                <a:latin typeface="+mj-lt"/>
                <a:ea typeface="+mj-ea"/>
                <a:cs typeface="+mj-cs"/>
              </a:rPr>
              <a:t>(assumes login account)</a:t>
            </a:r>
          </a:p>
        </p:txBody>
      </p:sp>
      <p:pic>
        <p:nvPicPr>
          <p:cNvPr id="5" name="Content Placeholder 4">
            <a:extLst>
              <a:ext uri="{FF2B5EF4-FFF2-40B4-BE49-F238E27FC236}">
                <a16:creationId xmlns:a16="http://schemas.microsoft.com/office/drawing/2014/main" id="{C1593F57-DF04-DB01-BABE-0391EA3C7C2C}"/>
              </a:ext>
            </a:extLst>
          </p:cNvPr>
          <p:cNvPicPr>
            <a:picLocks noGrp="1" noChangeAspect="1"/>
          </p:cNvPicPr>
          <p:nvPr>
            <p:ph idx="1"/>
          </p:nvPr>
        </p:nvPicPr>
        <p:blipFill>
          <a:blip r:embed="rId2"/>
          <a:stretch>
            <a:fillRect/>
          </a:stretch>
        </p:blipFill>
        <p:spPr>
          <a:xfrm>
            <a:off x="5153822" y="670591"/>
            <a:ext cx="6553545" cy="5545307"/>
          </a:xfrm>
          <a:prstGeom prst="rect">
            <a:avLst/>
          </a:prstGeom>
        </p:spPr>
      </p:pic>
    </p:spTree>
    <p:extLst>
      <p:ext uri="{BB962C8B-B14F-4D97-AF65-F5344CB8AC3E}">
        <p14:creationId xmlns:p14="http://schemas.microsoft.com/office/powerpoint/2010/main" val="3210411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6ECC47-D1A9-8145-87E2-36CC828D2D83}"/>
              </a:ext>
            </a:extLst>
          </p:cNvPr>
          <p:cNvSpPr>
            <a:spLocks noGrp="1"/>
          </p:cNvSpPr>
          <p:nvPr>
            <p:ph type="title"/>
          </p:nvPr>
        </p:nvSpPr>
        <p:spPr>
          <a:xfrm>
            <a:off x="838200" y="1641752"/>
            <a:ext cx="4391025" cy="1323439"/>
          </a:xfrm>
        </p:spPr>
        <p:txBody>
          <a:bodyPr anchor="t">
            <a:normAutofit/>
          </a:bodyPr>
          <a:lstStyle/>
          <a:p>
            <a:r>
              <a:rPr lang="en-US" sz="4000" dirty="0">
                <a:solidFill>
                  <a:schemeClr val="bg1"/>
                </a:solidFill>
              </a:rPr>
              <a:t>User Activities</a:t>
            </a:r>
          </a:p>
        </p:txBody>
      </p:sp>
      <p:pic>
        <p:nvPicPr>
          <p:cNvPr id="5" name="Content Placeholder 4">
            <a:extLst>
              <a:ext uri="{FF2B5EF4-FFF2-40B4-BE49-F238E27FC236}">
                <a16:creationId xmlns:a16="http://schemas.microsoft.com/office/drawing/2014/main" id="{FB07C3BF-888D-DB93-1BE2-DDAD2F95CE85}"/>
              </a:ext>
            </a:extLst>
          </p:cNvPr>
          <p:cNvPicPr>
            <a:picLocks noChangeAspect="1"/>
          </p:cNvPicPr>
          <p:nvPr/>
        </p:nvPicPr>
        <p:blipFill>
          <a:blip r:embed="rId2"/>
          <a:stretch>
            <a:fillRect/>
          </a:stretch>
        </p:blipFill>
        <p:spPr>
          <a:xfrm>
            <a:off x="8726487" y="1429488"/>
            <a:ext cx="0" cy="3960000"/>
          </a:xfrm>
          <a:prstGeom prst="rect">
            <a:avLst/>
          </a:prstGeom>
        </p:spPr>
      </p:pic>
      <p:pic>
        <p:nvPicPr>
          <p:cNvPr id="10" name="Picture 9">
            <a:extLst>
              <a:ext uri="{FF2B5EF4-FFF2-40B4-BE49-F238E27FC236}">
                <a16:creationId xmlns:a16="http://schemas.microsoft.com/office/drawing/2014/main" id="{6912F077-747C-0BEA-BFEC-E637AF62980C}"/>
              </a:ext>
            </a:extLst>
          </p:cNvPr>
          <p:cNvPicPr>
            <a:picLocks noChangeAspect="1"/>
          </p:cNvPicPr>
          <p:nvPr/>
        </p:nvPicPr>
        <p:blipFill>
          <a:blip r:embed="rId3"/>
          <a:stretch>
            <a:fillRect/>
          </a:stretch>
        </p:blipFill>
        <p:spPr>
          <a:xfrm>
            <a:off x="6281786" y="644736"/>
            <a:ext cx="5072014" cy="5568528"/>
          </a:xfrm>
          <a:prstGeom prst="rect">
            <a:avLst/>
          </a:prstGeom>
        </p:spPr>
      </p:pic>
    </p:spTree>
    <p:extLst>
      <p:ext uri="{BB962C8B-B14F-4D97-AF65-F5344CB8AC3E}">
        <p14:creationId xmlns:p14="http://schemas.microsoft.com/office/powerpoint/2010/main" val="2005779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1558</TotalTime>
  <Words>688</Words>
  <Application>Microsoft Office PowerPoint</Application>
  <PresentationFormat>Widescreen</PresentationFormat>
  <Paragraphs>92</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Open Sans Light</vt:lpstr>
      <vt:lpstr>Source Sans Pro</vt:lpstr>
      <vt:lpstr>Symbol</vt:lpstr>
      <vt:lpstr>Office Theme</vt:lpstr>
      <vt:lpstr>PowerPoint Presentation</vt:lpstr>
      <vt:lpstr>Kris Jamsa</vt:lpstr>
      <vt:lpstr>Scenario</vt:lpstr>
      <vt:lpstr>Bonus Code Included</vt:lpstr>
      <vt:lpstr>Getting Some Traffic Insights</vt:lpstr>
      <vt:lpstr>Project Roadmap</vt:lpstr>
      <vt:lpstr>User Interactions</vt:lpstr>
      <vt:lpstr>DHS Interactions  (assumes login account)</vt:lpstr>
      <vt:lpstr>User Activities</vt:lpstr>
      <vt:lpstr>My Process</vt:lpstr>
      <vt:lpstr>Primary Design Goals</vt:lpstr>
      <vt:lpstr>Additional Design Goals</vt:lpstr>
      <vt:lpstr>High-Level Architecture</vt:lpstr>
      <vt:lpstr>100% Serverless (No EC2, VMs, or containers) </vt:lpstr>
      <vt:lpstr>Scalability/Robustness</vt:lpstr>
      <vt:lpstr>Security Considerations</vt:lpstr>
      <vt:lpstr>Developer Considerations</vt:lpstr>
      <vt:lpstr>Taking the Proof of Concept for a Test Drive aka “Test-Driven Interview”  https://dev1277.de0y6cnmxz8wq.amplifyapp.com</vt:lpstr>
      <vt:lpstr>Amplify Front End – Form Selection and Geocoordinates</vt:lpstr>
      <vt:lpstr>Index.html</vt:lpstr>
      <vt:lpstr>API Gateway – Exposes Lambda APIs</vt:lpstr>
      <vt:lpstr>Passing Query String to Lambda</vt:lpstr>
      <vt:lpstr>Lambda – Use Geocoordinates to Determine State and Identify Form</vt:lpstr>
      <vt:lpstr>S3 Buckets – Hold DHS Forms</vt:lpstr>
      <vt:lpstr>Lessons Learned</vt:lpstr>
      <vt:lpstr>Thoughts on On-Premise Oracle Database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 Jamsa</dc:creator>
  <cp:lastModifiedBy>Kris Jamsa</cp:lastModifiedBy>
  <cp:revision>28</cp:revision>
  <dcterms:created xsi:type="dcterms:W3CDTF">2023-04-29T21:35:01Z</dcterms:created>
  <dcterms:modified xsi:type="dcterms:W3CDTF">2023-04-30T23:33:23Z</dcterms:modified>
</cp:coreProperties>
</file>