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58" r:id="rId4"/>
    <p:sldId id="259" r:id="rId5"/>
    <p:sldId id="263" r:id="rId6"/>
    <p:sldId id="264" r:id="rId7"/>
    <p:sldId id="268" r:id="rId8"/>
    <p:sldId id="260" r:id="rId9"/>
    <p:sldId id="272" r:id="rId10"/>
    <p:sldId id="274" r:id="rId11"/>
    <p:sldId id="271" r:id="rId12"/>
    <p:sldId id="275" r:id="rId13"/>
    <p:sldId id="276" r:id="rId14"/>
    <p:sldId id="277" r:id="rId15"/>
    <p:sldId id="278" r:id="rId16"/>
    <p:sldId id="267" r:id="rId1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4" autoAdjust="0"/>
    <p:restoredTop sz="94660"/>
  </p:normalViewPr>
  <p:slideViewPr>
    <p:cSldViewPr>
      <p:cViewPr varScale="1">
        <p:scale>
          <a:sx n="108" d="100"/>
          <a:sy n="108" d="100"/>
        </p:scale>
        <p:origin x="141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43B01-CBBD-49B3-8334-CCC17DFB7B92}" type="datetimeFigureOut">
              <a:rPr lang="es-CO" smtClean="0"/>
              <a:t>25/06/2019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0D444-8337-4840-91F5-2E1FFB43D943}" type="slidenum">
              <a:rPr lang="es-CO" smtClean="0"/>
              <a:t>‹Nº›</a:t>
            </a:fld>
            <a:endParaRPr lang="es-CO"/>
          </a:p>
        </p:txBody>
      </p:sp>
    </p:spTree>
    <p:extLst>
      <p:ext uri="{BB962C8B-B14F-4D97-AF65-F5344CB8AC3E}">
        <p14:creationId xmlns:p14="http://schemas.microsoft.com/office/powerpoint/2010/main" val="413101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DAB0D444-8337-4840-91F5-2E1FFB43D943}" type="slidenum">
              <a:rPr lang="es-CO" smtClean="0"/>
              <a:t>7</a:t>
            </a:fld>
            <a:endParaRPr lang="es-CO"/>
          </a:p>
        </p:txBody>
      </p:sp>
    </p:spTree>
    <p:extLst>
      <p:ext uri="{BB962C8B-B14F-4D97-AF65-F5344CB8AC3E}">
        <p14:creationId xmlns:p14="http://schemas.microsoft.com/office/powerpoint/2010/main" val="166840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96732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1148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13407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51422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34483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02399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58649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64476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25262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27852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25/06/2019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057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blip>
          <a:srcRect/>
          <a:stretch>
            <a:fillRect l="-10000" r="-10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ECA81-15F1-4A99-BB50-3A968145D6FB}" type="datetimeFigureOut">
              <a:rPr lang="es-CO" smtClean="0"/>
              <a:t>25/06/2019</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366D1-E340-4B74-A693-403E218001BE}" type="slidenum">
              <a:rPr lang="es-CO" smtClean="0"/>
              <a:t>‹Nº›</a:t>
            </a:fld>
            <a:endParaRPr lang="es-CO"/>
          </a:p>
        </p:txBody>
      </p:sp>
    </p:spTree>
    <p:extLst>
      <p:ext uri="{BB962C8B-B14F-4D97-AF65-F5344CB8AC3E}">
        <p14:creationId xmlns:p14="http://schemas.microsoft.com/office/powerpoint/2010/main" val="7213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FORMATO%20CASOS%20DE%20USO%20EXTENDIDO)%20(1).rtf" TargetMode="External"/><Relationship Id="rId7" Type="http://schemas.openxmlformats.org/officeDocument/2006/relationships/hyperlink" Target="ENTRADAS,%20REGISTROS%20Y%20SALIDAS.vpp" TargetMode="Externa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SISTEMA.vpp"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ENCUESTA)%20(1).docx" TargetMode="External"/><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691680" y="225807"/>
            <a:ext cx="5760640" cy="1077218"/>
          </a:xfrm>
          <a:prstGeom prst="rect">
            <a:avLst/>
          </a:prstGeom>
          <a:noFill/>
        </p:spPr>
        <p:txBody>
          <a:bodyPr wrap="square" lIns="91440" tIns="45720" rIns="91440" bIns="45720">
            <a:spAutoFit/>
          </a:bodyPr>
          <a:lstStyle/>
          <a:p>
            <a:pPr algn="ctr"/>
            <a:r>
              <a:rPr lang="es-ES" sz="3200" b="1" cap="all" spc="0" dirty="0">
                <a:ln w="9000" cmpd="sng">
                  <a:solidFill>
                    <a:schemeClr val="bg1">
                      <a:lumMod val="50000"/>
                    </a:schemeClr>
                  </a:solidFill>
                  <a:prstDash val="solid"/>
                </a:ln>
                <a:solidFill>
                  <a:schemeClr val="bg1"/>
                </a:solidFill>
                <a:effectLst>
                  <a:reflection blurRad="12700" stA="28000" endPos="45000" dist="1000" dir="5400000" sy="-100000" algn="bl" rotWithShape="0"/>
                </a:effectLst>
                <a:latin typeface="Algerian" pitchFamily="82" charset="0"/>
              </a:rPr>
              <a:t>Sistema  operativo de inventarios </a:t>
            </a:r>
            <a:r>
              <a:rPr lang="es-ES" sz="3200" b="1" cap="all" dirty="0">
                <a:ln w="9000" cmpd="sng">
                  <a:solidFill>
                    <a:schemeClr val="bg1">
                      <a:lumMod val="50000"/>
                    </a:schemeClr>
                  </a:solidFill>
                  <a:prstDash val="solid"/>
                </a:ln>
                <a:solidFill>
                  <a:schemeClr val="bg1"/>
                </a:solidFill>
                <a:effectLst>
                  <a:reflection blurRad="12700" stA="28000" endPos="45000" dist="1000" dir="5400000" sy="-100000" algn="bl" rotWithShape="0"/>
                </a:effectLst>
                <a:latin typeface="Algerian" pitchFamily="82" charset="0"/>
              </a:rPr>
              <a:t>k</a:t>
            </a:r>
            <a:r>
              <a:rPr lang="es-ES" sz="3200" b="1" cap="all" spc="0" dirty="0">
                <a:ln w="9000" cmpd="sng">
                  <a:solidFill>
                    <a:schemeClr val="bg1">
                      <a:lumMod val="50000"/>
                    </a:schemeClr>
                  </a:solidFill>
                  <a:prstDash val="solid"/>
                </a:ln>
                <a:solidFill>
                  <a:schemeClr val="bg1"/>
                </a:solidFill>
                <a:effectLst>
                  <a:reflection blurRad="12700" stA="28000" endPos="45000" dist="1000" dir="5400000" sy="-100000" algn="bl" rotWithShape="0"/>
                </a:effectLst>
                <a:latin typeface="Algerian" pitchFamily="82" charset="0"/>
              </a:rPr>
              <a:t>ronos</a:t>
            </a:r>
          </a:p>
        </p:txBody>
      </p:sp>
      <p:sp>
        <p:nvSpPr>
          <p:cNvPr id="6" name="5 Rectángulo"/>
          <p:cNvSpPr/>
          <p:nvPr/>
        </p:nvSpPr>
        <p:spPr>
          <a:xfrm>
            <a:off x="827584" y="1700808"/>
            <a:ext cx="3546163" cy="2554545"/>
          </a:xfrm>
          <a:prstGeom prst="rect">
            <a:avLst/>
          </a:prstGeom>
        </p:spPr>
        <p:txBody>
          <a:bodyPr wrap="none">
            <a:spAutoFit/>
          </a:bodyPr>
          <a:lstStyle/>
          <a:p>
            <a:pPr algn="ctr"/>
            <a:r>
              <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rPr>
              <a:t>Brahiam culma </a:t>
            </a:r>
          </a:p>
          <a:p>
            <a:pPr algn="ctr"/>
            <a:r>
              <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rPr>
              <a:t>Kevin arias </a:t>
            </a:r>
          </a:p>
          <a:p>
            <a:pPr algn="ctr"/>
            <a:r>
              <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rPr>
              <a:t>Luis cuasquer</a:t>
            </a:r>
          </a:p>
          <a:p>
            <a:pPr algn="ctr"/>
            <a:r>
              <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rPr>
              <a:t>Juan huertas </a:t>
            </a:r>
          </a:p>
          <a:p>
            <a:pPr algn="ctr"/>
            <a:r>
              <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rPr>
              <a:t> mateo vega</a:t>
            </a:r>
            <a:endParaRPr lang="es-CO" sz="1050" dirty="0">
              <a:ln w="9000" cmpd="sng">
                <a:solidFill>
                  <a:schemeClr val="bg1">
                    <a:lumMod val="50000"/>
                  </a:schemeClr>
                </a:solidFill>
                <a:prstDash val="solid"/>
              </a:ln>
              <a:solidFill>
                <a:schemeClr val="bg1">
                  <a:lumMod val="50000"/>
                </a:schemeClr>
              </a:solidFill>
              <a:latin typeface="Algerian" pitchFamily="82" charset="0"/>
            </a:endParaRPr>
          </a:p>
        </p:txBody>
      </p:sp>
      <p:sp>
        <p:nvSpPr>
          <p:cNvPr id="2" name="Rectángulo 1"/>
          <p:cNvSpPr/>
          <p:nvPr/>
        </p:nvSpPr>
        <p:spPr>
          <a:xfrm>
            <a:off x="1763688" y="4653136"/>
            <a:ext cx="1944216" cy="1569660"/>
          </a:xfrm>
          <a:prstGeom prst="rect">
            <a:avLst/>
          </a:prstGeom>
        </p:spPr>
        <p:txBody>
          <a:bodyPr wrap="square">
            <a:spAutoFit/>
          </a:bodyPr>
          <a:lstStyle/>
          <a:p>
            <a:pPr lvl="0" algn="ctr"/>
            <a:r>
              <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rPr>
              <a:t>Grupo 6</a:t>
            </a:r>
          </a:p>
          <a:p>
            <a:pPr lvl="0" algn="ctr"/>
            <a:endPar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endParaRPr>
          </a:p>
          <a:p>
            <a:pPr lvl="0" algn="ctr"/>
            <a:r>
              <a:rPr lang="es-ES" sz="3200" b="1" cap="all" dirty="0">
                <a:ln w="9000" cmpd="sng">
                  <a:solidFill>
                    <a:schemeClr val="bg1">
                      <a:lumMod val="50000"/>
                    </a:schemeClr>
                  </a:solidFill>
                  <a:prstDash val="solid"/>
                </a:ln>
                <a:solidFill>
                  <a:schemeClr val="bg1">
                    <a:lumMod val="50000"/>
                  </a:schemeClr>
                </a:solidFill>
                <a:effectLst>
                  <a:reflection blurRad="12700" stA="28000" endPos="45000" dist="1000" dir="5400000" sy="-100000" algn="bl" rotWithShape="0"/>
                </a:effectLst>
                <a:latin typeface="Algerian" pitchFamily="82" charset="0"/>
              </a:rPr>
              <a:t>1834732</a:t>
            </a:r>
          </a:p>
        </p:txBody>
      </p:sp>
      <p:sp>
        <p:nvSpPr>
          <p:cNvPr id="3" name="AutoShape 2" descr="blob:https://web.whatsapp.com/80c3862f-f42f-45b6-9019-f8a25fa5072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4" descr="blob:https://web.whatsapp.com/80c3862f-f42f-45b6-9019-f8a25fa5072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6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9890" y="2204864"/>
            <a:ext cx="4183093" cy="2715766"/>
          </a:xfrm>
          <a:prstGeom prst="rect">
            <a:avLst/>
          </a:prstGeom>
        </p:spPr>
      </p:pic>
    </p:spTree>
    <p:extLst>
      <p:ext uri="{BB962C8B-B14F-4D97-AF65-F5344CB8AC3E}">
        <p14:creationId xmlns:p14="http://schemas.microsoft.com/office/powerpoint/2010/main" val="1965367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6" presetClass="emph" presetSubtype="0" fill="hold" grpId="0" nodeType="clickEffect">
                                  <p:stCondLst>
                                    <p:cond delay="0"/>
                                  </p:stCondLst>
                                  <p:iterate type="lt">
                                    <p:tmPct val="4000"/>
                                  </p:iterate>
                                  <p:childTnLst>
                                    <p:set>
                                      <p:cBhvr override="childStyle">
                                        <p:cTn id="10" dur="500" fill="hold"/>
                                        <p:tgtEl>
                                          <p:spTgt spid="6"/>
                                        </p:tgtEl>
                                        <p:attrNameLst>
                                          <p:attrName>style.color</p:attrName>
                                        </p:attrNameLst>
                                      </p:cBhvr>
                                      <p:to>
                                        <p:clrVal>
                                          <a:srgbClr val="FFFFFF"/>
                                        </p:clrVal>
                                      </p:to>
                                    </p:set>
                                    <p:set>
                                      <p:cBhvr>
                                        <p:cTn id="11" dur="500" fill="hold"/>
                                        <p:tgtEl>
                                          <p:spTgt spid="6"/>
                                        </p:tgtEl>
                                        <p:attrNameLst>
                                          <p:attrName>fillcolor</p:attrName>
                                        </p:attrNameLst>
                                      </p:cBhvr>
                                      <p:to>
                                        <p:clrVal>
                                          <a:srgbClr val="FFFFFF"/>
                                        </p:clrVal>
                                      </p:to>
                                    </p:set>
                                    <p:set>
                                      <p:cBhvr>
                                        <p:cTn id="12" dur="500" fill="hold"/>
                                        <p:tgtEl>
                                          <p:spTgt spid="6"/>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grpId="0" nodeType="clickEffect">
                                  <p:stCondLst>
                                    <p:cond delay="0"/>
                                  </p:stCondLst>
                                  <p:iterate type="lt">
                                    <p:tmPct val="4000"/>
                                  </p:iterate>
                                  <p:childTnLst>
                                    <p:set>
                                      <p:cBhvr override="childStyle">
                                        <p:cTn id="16" dur="500" fill="hold"/>
                                        <p:tgtEl>
                                          <p:spTgt spid="2"/>
                                        </p:tgtEl>
                                        <p:attrNameLst>
                                          <p:attrName>style.color</p:attrName>
                                        </p:attrNameLst>
                                      </p:cBhvr>
                                      <p:to>
                                        <p:clrVal>
                                          <a:srgbClr val="FFFFFF"/>
                                        </p:clrVal>
                                      </p:to>
                                    </p:set>
                                    <p:set>
                                      <p:cBhvr>
                                        <p:cTn id="17" dur="500" fill="hold"/>
                                        <p:tgtEl>
                                          <p:spTgt spid="2"/>
                                        </p:tgtEl>
                                        <p:attrNameLst>
                                          <p:attrName>fillcolor</p:attrName>
                                        </p:attrNameLst>
                                      </p:cBhvr>
                                      <p:to>
                                        <p:clrVal>
                                          <a:srgbClr val="FFFFFF"/>
                                        </p:clrVal>
                                      </p:to>
                                    </p:set>
                                    <p:set>
                                      <p:cBhvr>
                                        <p:cTn id="1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843808" y="332656"/>
            <a:ext cx="3709670" cy="954107"/>
          </a:xfrm>
          <a:prstGeom prst="rect">
            <a:avLst/>
          </a:prstGeom>
        </p:spPr>
        <p:txBody>
          <a:bodyPr wrap="none">
            <a:spAutoFit/>
          </a:bodyPr>
          <a:lstStyle/>
          <a:p>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no </a:t>
            </a:r>
          </a:p>
          <a:p>
            <a:pPr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funcionales</a:t>
            </a:r>
            <a:endParaRPr lang="es-CO" dirty="0"/>
          </a:p>
        </p:txBody>
      </p:sp>
      <p:graphicFrame>
        <p:nvGraphicFramePr>
          <p:cNvPr id="5" name="Tabla 4">
            <a:extLst>
              <a:ext uri="{FF2B5EF4-FFF2-40B4-BE49-F238E27FC236}">
                <a16:creationId xmlns:a16="http://schemas.microsoft.com/office/drawing/2014/main" id="{F442ED42-00D4-4627-9598-2867A38D2425}"/>
              </a:ext>
            </a:extLst>
          </p:cNvPr>
          <p:cNvGraphicFramePr>
            <a:graphicFrameLocks noGrp="1"/>
          </p:cNvGraphicFramePr>
          <p:nvPr>
            <p:extLst>
              <p:ext uri="{D42A27DB-BD31-4B8C-83A1-F6EECF244321}">
                <p14:modId xmlns:p14="http://schemas.microsoft.com/office/powerpoint/2010/main" val="1273637508"/>
              </p:ext>
            </p:extLst>
          </p:nvPr>
        </p:nvGraphicFramePr>
        <p:xfrm>
          <a:off x="323528" y="1484784"/>
          <a:ext cx="5488940" cy="1430401"/>
        </p:xfrm>
        <a:graphic>
          <a:graphicData uri="http://schemas.openxmlformats.org/drawingml/2006/table">
            <a:tbl>
              <a:tblPr firstRow="1" firstCol="1" bandRow="1">
                <a:tableStyleId>{7DF18680-E054-41AD-8BC1-D1AEF772440D}</a:tableStyleId>
              </a:tblPr>
              <a:tblGrid>
                <a:gridCol w="1238885">
                  <a:extLst>
                    <a:ext uri="{9D8B030D-6E8A-4147-A177-3AD203B41FA5}">
                      <a16:colId xmlns:a16="http://schemas.microsoft.com/office/drawing/2014/main" val="2709452619"/>
                    </a:ext>
                  </a:extLst>
                </a:gridCol>
                <a:gridCol w="4250055">
                  <a:extLst>
                    <a:ext uri="{9D8B030D-6E8A-4147-A177-3AD203B41FA5}">
                      <a16:colId xmlns:a16="http://schemas.microsoft.com/office/drawing/2014/main" val="3603470946"/>
                    </a:ext>
                  </a:extLst>
                </a:gridCol>
              </a:tblGrid>
              <a:tr h="0">
                <a:tc>
                  <a:txBody>
                    <a:bodyPr/>
                    <a:lstStyle/>
                    <a:p>
                      <a:pPr>
                        <a:lnSpc>
                          <a:spcPct val="107000"/>
                        </a:lnSpc>
                        <a:spcAft>
                          <a:spcPts val="0"/>
                        </a:spcAft>
                      </a:pPr>
                      <a:r>
                        <a:rPr lang="es-ES_tradnl" sz="1000" kern="1200">
                          <a:effectLst/>
                        </a:rPr>
                        <a:t>Identificación del requerimiento: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RNF02</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5979196"/>
                  </a:ext>
                </a:extLst>
              </a:tr>
              <a:tr h="0">
                <a:tc>
                  <a:txBody>
                    <a:bodyPr/>
                    <a:lstStyle/>
                    <a:p>
                      <a:pPr>
                        <a:lnSpc>
                          <a:spcPct val="107000"/>
                        </a:lnSpc>
                        <a:spcAft>
                          <a:spcPts val="0"/>
                        </a:spcAft>
                      </a:pPr>
                      <a:r>
                        <a:rPr lang="es-ES_tradnl" sz="1000" kern="1200">
                          <a:effectLst/>
                        </a:rPr>
                        <a:t>Nombre del Requerimiento: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De fácil uso para el usuario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0530410"/>
                  </a:ext>
                </a:extLst>
              </a:tr>
              <a:tr h="0">
                <a:tc>
                  <a:txBody>
                    <a:bodyPr/>
                    <a:lstStyle/>
                    <a:p>
                      <a:pPr>
                        <a:lnSpc>
                          <a:spcPct val="107000"/>
                        </a:lnSpc>
                        <a:spcAft>
                          <a:spcPts val="0"/>
                        </a:spcAft>
                      </a:pPr>
                      <a:r>
                        <a:rPr lang="es-ES_tradnl" sz="1000" kern="1200">
                          <a:effectLst/>
                        </a:rPr>
                        <a:t>Características: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El sistema podrá ser manejado por cualquier tipo de cliente.</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6901757"/>
                  </a:ext>
                </a:extLst>
              </a:tr>
              <a:tr h="0">
                <a:tc>
                  <a:txBody>
                    <a:bodyPr/>
                    <a:lstStyle/>
                    <a:p>
                      <a:pPr>
                        <a:lnSpc>
                          <a:spcPct val="107000"/>
                        </a:lnSpc>
                        <a:spcAft>
                          <a:spcPts val="0"/>
                        </a:spcAft>
                      </a:pPr>
                      <a:r>
                        <a:rPr lang="es-ES_tradnl" sz="1000" kern="1200">
                          <a:effectLst/>
                        </a:rPr>
                        <a:t>Descripción del requerimiento: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 sistema será sencillo de utilizar.</a:t>
                      </a:r>
                      <a:endParaRPr lang="es-CO" sz="1000">
                        <a:effectLst/>
                      </a:endParaRPr>
                    </a:p>
                    <a:p>
                      <a:pPr>
                        <a:lnSpc>
                          <a:spcPct val="107000"/>
                        </a:lnSpc>
                        <a:spcAft>
                          <a:spcPts val="0"/>
                        </a:spcAft>
                      </a:pPr>
                      <a:r>
                        <a:rPr lang="es-ES_tradnl" sz="1000">
                          <a:effectLst/>
                        </a:rPr>
                        <a:t>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2211955"/>
                  </a:ext>
                </a:extLst>
              </a:tr>
              <a:tr h="0">
                <a:tc gridSpan="2">
                  <a:txBody>
                    <a:bodyPr/>
                    <a:lstStyle/>
                    <a:p>
                      <a:pPr>
                        <a:lnSpc>
                          <a:spcPct val="107000"/>
                        </a:lnSpc>
                        <a:spcAft>
                          <a:spcPts val="0"/>
                        </a:spcAft>
                      </a:pPr>
                      <a:r>
                        <a:rPr lang="es-ES_tradnl" sz="1000" dirty="0">
                          <a:effectLst/>
                        </a:rPr>
                        <a:t>Prioridad del requerimiento:     </a:t>
                      </a:r>
                      <a:endParaRPr lang="es-CO" sz="1100" dirty="0">
                        <a:effectLst/>
                      </a:endParaRPr>
                    </a:p>
                    <a:p>
                      <a:pPr>
                        <a:lnSpc>
                          <a:spcPct val="107000"/>
                        </a:lnSpc>
                        <a:spcAft>
                          <a:spcPts val="0"/>
                        </a:spcAft>
                        <a:tabLst>
                          <a:tab pos="895350" algn="l"/>
                        </a:tabLst>
                      </a:pPr>
                      <a:r>
                        <a:rPr lang="es-ES_tradnl" sz="1000" dirty="0">
                          <a:effectLst/>
                        </a:rPr>
                        <a:t>Alta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2510740336"/>
                  </a:ext>
                </a:extLst>
              </a:tr>
            </a:tbl>
          </a:graphicData>
        </a:graphic>
      </p:graphicFrame>
      <p:graphicFrame>
        <p:nvGraphicFramePr>
          <p:cNvPr id="6" name="Tabla 5">
            <a:extLst>
              <a:ext uri="{FF2B5EF4-FFF2-40B4-BE49-F238E27FC236}">
                <a16:creationId xmlns:a16="http://schemas.microsoft.com/office/drawing/2014/main" id="{2A0EF082-9F2F-45FF-B04A-0CA0FFFDD4F0}"/>
              </a:ext>
            </a:extLst>
          </p:cNvPr>
          <p:cNvGraphicFramePr>
            <a:graphicFrameLocks noGrp="1"/>
          </p:cNvGraphicFramePr>
          <p:nvPr>
            <p:extLst>
              <p:ext uri="{D42A27DB-BD31-4B8C-83A1-F6EECF244321}">
                <p14:modId xmlns:p14="http://schemas.microsoft.com/office/powerpoint/2010/main" val="1830444250"/>
              </p:ext>
            </p:extLst>
          </p:nvPr>
        </p:nvGraphicFramePr>
        <p:xfrm>
          <a:off x="3563888" y="3186390"/>
          <a:ext cx="5488940" cy="1593469"/>
        </p:xfrm>
        <a:graphic>
          <a:graphicData uri="http://schemas.openxmlformats.org/drawingml/2006/table">
            <a:tbl>
              <a:tblPr firstRow="1" firstCol="1" bandRow="1">
                <a:tableStyleId>{7DF18680-E054-41AD-8BC1-D1AEF772440D}</a:tableStyleId>
              </a:tblPr>
              <a:tblGrid>
                <a:gridCol w="1238885">
                  <a:extLst>
                    <a:ext uri="{9D8B030D-6E8A-4147-A177-3AD203B41FA5}">
                      <a16:colId xmlns:a16="http://schemas.microsoft.com/office/drawing/2014/main" val="2523135095"/>
                    </a:ext>
                  </a:extLst>
                </a:gridCol>
                <a:gridCol w="4250055">
                  <a:extLst>
                    <a:ext uri="{9D8B030D-6E8A-4147-A177-3AD203B41FA5}">
                      <a16:colId xmlns:a16="http://schemas.microsoft.com/office/drawing/2014/main" val="4221789842"/>
                    </a:ext>
                  </a:extLst>
                </a:gridCol>
              </a:tblGrid>
              <a:tr h="0">
                <a:tc>
                  <a:txBody>
                    <a:bodyPr/>
                    <a:lstStyle/>
                    <a:p>
                      <a:pPr>
                        <a:lnSpc>
                          <a:spcPct val="107000"/>
                        </a:lnSpc>
                        <a:spcAft>
                          <a:spcPts val="0"/>
                        </a:spcAft>
                      </a:pPr>
                      <a:r>
                        <a:rPr lang="es-ES_tradnl" sz="1000" kern="1200" dirty="0">
                          <a:effectLst/>
                        </a:rPr>
                        <a:t>Identificación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RNF03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691870"/>
                  </a:ext>
                </a:extLst>
              </a:tr>
              <a:tr h="0">
                <a:tc>
                  <a:txBody>
                    <a:bodyPr/>
                    <a:lstStyle/>
                    <a:p>
                      <a:pPr>
                        <a:lnSpc>
                          <a:spcPct val="107000"/>
                        </a:lnSpc>
                        <a:spcAft>
                          <a:spcPts val="0"/>
                        </a:spcAft>
                      </a:pPr>
                      <a:r>
                        <a:rPr lang="es-ES_tradnl" sz="1000" kern="1200">
                          <a:effectLst/>
                        </a:rPr>
                        <a:t>Nombre del Requerimiento: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Se podrá visualizar en varios exploradores de forma efectiva</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805707"/>
                  </a:ext>
                </a:extLst>
              </a:tr>
              <a:tr h="0">
                <a:tc>
                  <a:txBody>
                    <a:bodyPr/>
                    <a:lstStyle/>
                    <a:p>
                      <a:pPr>
                        <a:lnSpc>
                          <a:spcPct val="107000"/>
                        </a:lnSpc>
                        <a:spcAft>
                          <a:spcPts val="0"/>
                        </a:spcAft>
                      </a:pPr>
                      <a:r>
                        <a:rPr lang="es-ES_tradnl" sz="1000" kern="1200">
                          <a:effectLst/>
                        </a:rPr>
                        <a:t>Características: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El sistema se podrá observar en navegadores tales como, Google Chrome, Firefox e internet explorer.</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051978"/>
                  </a:ext>
                </a:extLst>
              </a:tr>
              <a:tr h="0">
                <a:tc>
                  <a:txBody>
                    <a:bodyPr/>
                    <a:lstStyle/>
                    <a:p>
                      <a:pPr>
                        <a:lnSpc>
                          <a:spcPct val="107000"/>
                        </a:lnSpc>
                        <a:spcAft>
                          <a:spcPts val="0"/>
                        </a:spcAft>
                      </a:pPr>
                      <a:r>
                        <a:rPr lang="es-ES_tradnl" sz="1000" kern="1200" dirty="0">
                          <a:effectLst/>
                        </a:rPr>
                        <a:t>Descripción del requerimiento: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El sistema se ejecutará en los distintos navegadores más conocidos.</a:t>
                      </a:r>
                      <a:endParaRPr lang="es-CO" sz="1000">
                        <a:effectLst/>
                      </a:endParaRPr>
                    </a:p>
                    <a:p>
                      <a:pPr>
                        <a:lnSpc>
                          <a:spcPct val="107000"/>
                        </a:lnSpc>
                        <a:spcAft>
                          <a:spcPts val="0"/>
                        </a:spcAft>
                      </a:pPr>
                      <a:r>
                        <a:rPr lang="es-ES_tradnl" sz="1000">
                          <a:effectLst/>
                        </a:rPr>
                        <a:t>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0320109"/>
                  </a:ext>
                </a:extLst>
              </a:tr>
              <a:tr h="0">
                <a:tc gridSpan="2">
                  <a:txBody>
                    <a:bodyPr/>
                    <a:lstStyle/>
                    <a:p>
                      <a:pPr>
                        <a:lnSpc>
                          <a:spcPct val="107000"/>
                        </a:lnSpc>
                        <a:spcAft>
                          <a:spcPts val="0"/>
                        </a:spcAft>
                      </a:pPr>
                      <a:r>
                        <a:rPr lang="es-ES_tradnl" sz="1000" dirty="0">
                          <a:effectLst/>
                        </a:rPr>
                        <a:t>Prioridad del requerimiento:     </a:t>
                      </a:r>
                      <a:endParaRPr lang="es-CO" sz="1100" dirty="0">
                        <a:effectLst/>
                      </a:endParaRPr>
                    </a:p>
                    <a:p>
                      <a:pPr>
                        <a:lnSpc>
                          <a:spcPct val="107000"/>
                        </a:lnSpc>
                        <a:spcAft>
                          <a:spcPts val="0"/>
                        </a:spcAft>
                        <a:tabLst>
                          <a:tab pos="895350" algn="l"/>
                        </a:tabLst>
                      </a:pPr>
                      <a:r>
                        <a:rPr lang="es-ES_tradnl" sz="1000" dirty="0">
                          <a:effectLst/>
                        </a:rPr>
                        <a:t>Alta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685960373"/>
                  </a:ext>
                </a:extLst>
              </a:tr>
            </a:tbl>
          </a:graphicData>
        </a:graphic>
      </p:graphicFrame>
      <p:graphicFrame>
        <p:nvGraphicFramePr>
          <p:cNvPr id="7" name="Tabla 6">
            <a:extLst>
              <a:ext uri="{FF2B5EF4-FFF2-40B4-BE49-F238E27FC236}">
                <a16:creationId xmlns:a16="http://schemas.microsoft.com/office/drawing/2014/main" id="{8BC289BF-A868-4F6D-A1EF-EB3607C4FF64}"/>
              </a:ext>
            </a:extLst>
          </p:cNvPr>
          <p:cNvGraphicFramePr>
            <a:graphicFrameLocks noGrp="1"/>
          </p:cNvGraphicFramePr>
          <p:nvPr>
            <p:extLst>
              <p:ext uri="{D42A27DB-BD31-4B8C-83A1-F6EECF244321}">
                <p14:modId xmlns:p14="http://schemas.microsoft.com/office/powerpoint/2010/main" val="3892219886"/>
              </p:ext>
            </p:extLst>
          </p:nvPr>
        </p:nvGraphicFramePr>
        <p:xfrm>
          <a:off x="99338" y="5065600"/>
          <a:ext cx="5488940" cy="1593470"/>
        </p:xfrm>
        <a:graphic>
          <a:graphicData uri="http://schemas.openxmlformats.org/drawingml/2006/table">
            <a:tbl>
              <a:tblPr firstRow="1" firstCol="1" bandRow="1">
                <a:tableStyleId>{7DF18680-E054-41AD-8BC1-D1AEF772440D}</a:tableStyleId>
              </a:tblPr>
              <a:tblGrid>
                <a:gridCol w="1238885">
                  <a:extLst>
                    <a:ext uri="{9D8B030D-6E8A-4147-A177-3AD203B41FA5}">
                      <a16:colId xmlns:a16="http://schemas.microsoft.com/office/drawing/2014/main" val="3375785385"/>
                    </a:ext>
                  </a:extLst>
                </a:gridCol>
                <a:gridCol w="4250055">
                  <a:extLst>
                    <a:ext uri="{9D8B030D-6E8A-4147-A177-3AD203B41FA5}">
                      <a16:colId xmlns:a16="http://schemas.microsoft.com/office/drawing/2014/main" val="3699236581"/>
                    </a:ext>
                  </a:extLst>
                </a:gridCol>
              </a:tblGrid>
              <a:tr h="355252">
                <a:tc>
                  <a:txBody>
                    <a:bodyPr/>
                    <a:lstStyle/>
                    <a:p>
                      <a:pPr>
                        <a:lnSpc>
                          <a:spcPct val="107000"/>
                        </a:lnSpc>
                        <a:spcAft>
                          <a:spcPts val="0"/>
                        </a:spcAft>
                      </a:pPr>
                      <a:r>
                        <a:rPr lang="es-ES_tradnl" sz="1000" kern="1200">
                          <a:effectLst/>
                        </a:rPr>
                        <a:t>Identificación del requerimiento: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RNF04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112395"/>
                  </a:ext>
                </a:extLst>
              </a:tr>
              <a:tr h="355252">
                <a:tc>
                  <a:txBody>
                    <a:bodyPr/>
                    <a:lstStyle/>
                    <a:p>
                      <a:pPr>
                        <a:lnSpc>
                          <a:spcPct val="107000"/>
                        </a:lnSpc>
                        <a:spcAft>
                          <a:spcPts val="0"/>
                        </a:spcAft>
                      </a:pPr>
                      <a:r>
                        <a:rPr lang="es-ES_tradnl" sz="1000" kern="1200">
                          <a:effectLst/>
                        </a:rPr>
                        <a:t>Nombre del Requerimiento: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Inicio seguro de sesión.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700570"/>
                  </a:ext>
                </a:extLst>
              </a:tr>
              <a:tr h="173594">
                <a:tc>
                  <a:txBody>
                    <a:bodyPr/>
                    <a:lstStyle/>
                    <a:p>
                      <a:pPr>
                        <a:lnSpc>
                          <a:spcPct val="107000"/>
                        </a:lnSpc>
                        <a:spcAft>
                          <a:spcPts val="0"/>
                        </a:spcAft>
                      </a:pPr>
                      <a:r>
                        <a:rPr lang="es-ES_tradnl" sz="1000" kern="1200">
                          <a:effectLst/>
                        </a:rPr>
                        <a:t>Características: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El sistema será seguro para los usuarios.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9841507"/>
                  </a:ext>
                </a:extLst>
              </a:tr>
              <a:tr h="355252">
                <a:tc>
                  <a:txBody>
                    <a:bodyPr/>
                    <a:lstStyle/>
                    <a:p>
                      <a:pPr>
                        <a:lnSpc>
                          <a:spcPct val="107000"/>
                        </a:lnSpc>
                        <a:spcAft>
                          <a:spcPts val="0"/>
                        </a:spcAft>
                      </a:pPr>
                      <a:r>
                        <a:rPr lang="es-ES_tradnl" sz="1000" kern="1200">
                          <a:effectLst/>
                        </a:rPr>
                        <a:t>Descripción del requerimiento: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dirty="0">
                          <a:effectLst/>
                        </a:rPr>
                        <a:t>Los datos de los usuarios serán guardados en una base de datos segura para todos.</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3573390"/>
                  </a:ext>
                </a:extLst>
              </a:tr>
              <a:tr h="354120">
                <a:tc gridSpan="2">
                  <a:txBody>
                    <a:bodyPr/>
                    <a:lstStyle/>
                    <a:p>
                      <a:pPr>
                        <a:lnSpc>
                          <a:spcPct val="107000"/>
                        </a:lnSpc>
                        <a:spcAft>
                          <a:spcPts val="0"/>
                        </a:spcAft>
                      </a:pPr>
                      <a:r>
                        <a:rPr lang="es-ES_tradnl" sz="1000" dirty="0">
                          <a:effectLst/>
                        </a:rPr>
                        <a:t>Prioridad del requerimiento:     </a:t>
                      </a:r>
                      <a:endParaRPr lang="es-CO" sz="1100" dirty="0">
                        <a:effectLst/>
                      </a:endParaRPr>
                    </a:p>
                    <a:p>
                      <a:pPr>
                        <a:lnSpc>
                          <a:spcPct val="107000"/>
                        </a:lnSpc>
                        <a:spcAft>
                          <a:spcPts val="0"/>
                        </a:spcAft>
                        <a:tabLst>
                          <a:tab pos="895350" algn="l"/>
                        </a:tabLst>
                      </a:pPr>
                      <a:r>
                        <a:rPr lang="es-ES_tradnl" sz="1000" dirty="0">
                          <a:effectLst/>
                        </a:rPr>
                        <a:t>Alta	</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3067647859"/>
                  </a:ext>
                </a:extLst>
              </a:tr>
            </a:tbl>
          </a:graphicData>
        </a:graphic>
      </p:graphicFrame>
      <p:sp>
        <p:nvSpPr>
          <p:cNvPr id="8" name="Rectangle 1">
            <a:extLst>
              <a:ext uri="{FF2B5EF4-FFF2-40B4-BE49-F238E27FC236}">
                <a16:creationId xmlns:a16="http://schemas.microsoft.com/office/drawing/2014/main" id="{572AA84A-9BE5-415E-94FD-1E666FB699C1}"/>
              </a:ext>
            </a:extLst>
          </p:cNvPr>
          <p:cNvSpPr>
            <a:spLocks noChangeArrowheads="1"/>
          </p:cNvSpPr>
          <p:nvPr/>
        </p:nvSpPr>
        <p:spPr bwMode="auto">
          <a:xfrm>
            <a:off x="99021" y="155796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883065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4584" y="404664"/>
            <a:ext cx="4572000" cy="523220"/>
          </a:xfrm>
          <a:prstGeom prst="rect">
            <a:avLst/>
          </a:prstGeom>
        </p:spPr>
        <p:txBody>
          <a:bodyPr>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bpmn</a:t>
            </a:r>
          </a:p>
        </p:txBody>
      </p:sp>
      <p:sp>
        <p:nvSpPr>
          <p:cNvPr id="3" name="2 Rectángulo"/>
          <p:cNvSpPr/>
          <p:nvPr/>
        </p:nvSpPr>
        <p:spPr>
          <a:xfrm>
            <a:off x="4398712" y="2564904"/>
            <a:ext cx="4572000" cy="1384995"/>
          </a:xfrm>
          <a:prstGeom prst="rect">
            <a:avLst/>
          </a:prstGeom>
        </p:spPr>
        <p:txBody>
          <a:bodyPr>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funcionales y no funcionales</a:t>
            </a:r>
          </a:p>
        </p:txBody>
      </p:sp>
      <p:pic>
        <p:nvPicPr>
          <p:cNvPr id="4" name="Imagen 3">
            <a:extLst>
              <a:ext uri="{FF2B5EF4-FFF2-40B4-BE49-F238E27FC236}">
                <a16:creationId xmlns:a16="http://schemas.microsoft.com/office/drawing/2014/main" id="{EFAD9300-2DC3-41A7-9918-EF4129F3A758}"/>
              </a:ext>
            </a:extLst>
          </p:cNvPr>
          <p:cNvPicPr>
            <a:picLocks noChangeAspect="1"/>
          </p:cNvPicPr>
          <p:nvPr/>
        </p:nvPicPr>
        <p:blipFill rotWithShape="1">
          <a:blip r:embed="rId2"/>
          <a:srcRect l="35825" t="31800" r="25587" b="39873"/>
          <a:stretch/>
        </p:blipFill>
        <p:spPr>
          <a:xfrm>
            <a:off x="4932040" y="4149080"/>
            <a:ext cx="3820679" cy="1887947"/>
          </a:xfrm>
          <a:prstGeom prst="rect">
            <a:avLst/>
          </a:prstGeom>
        </p:spPr>
      </p:pic>
      <p:sp>
        <p:nvSpPr>
          <p:cNvPr id="5" name="Rectángulo 4">
            <a:extLst>
              <a:ext uri="{FF2B5EF4-FFF2-40B4-BE49-F238E27FC236}">
                <a16:creationId xmlns:a16="http://schemas.microsoft.com/office/drawing/2014/main" id="{EA1A3052-56AB-4362-B609-3CC784830CFA}"/>
              </a:ext>
            </a:extLst>
          </p:cNvPr>
          <p:cNvSpPr/>
          <p:nvPr/>
        </p:nvSpPr>
        <p:spPr>
          <a:xfrm>
            <a:off x="827584" y="3416074"/>
            <a:ext cx="2547493" cy="523220"/>
          </a:xfrm>
          <a:prstGeom prst="rect">
            <a:avLst/>
          </a:prstGeom>
        </p:spPr>
        <p:txBody>
          <a:bodyPr wrap="none">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Casos de uso</a:t>
            </a:r>
          </a:p>
        </p:txBody>
      </p:sp>
      <p:pic>
        <p:nvPicPr>
          <p:cNvPr id="9" name="Imagen 8">
            <a:hlinkClick r:id="rId3" action="ppaction://hlinkfile"/>
            <a:extLst>
              <a:ext uri="{FF2B5EF4-FFF2-40B4-BE49-F238E27FC236}">
                <a16:creationId xmlns:a16="http://schemas.microsoft.com/office/drawing/2014/main" id="{CD6ACC8D-0AD7-4BBE-BA10-B648F561AA2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0268" y="4293096"/>
            <a:ext cx="2547493" cy="1296144"/>
          </a:xfrm>
          <a:prstGeom prst="rect">
            <a:avLst/>
          </a:prstGeom>
          <a:noFill/>
          <a:ln>
            <a:noFill/>
          </a:ln>
        </p:spPr>
      </p:pic>
      <p:pic>
        <p:nvPicPr>
          <p:cNvPr id="6" name="Imagen 5">
            <a:hlinkClick r:id="rId5" action="ppaction://hlinkfile"/>
            <a:extLst>
              <a:ext uri="{FF2B5EF4-FFF2-40B4-BE49-F238E27FC236}">
                <a16:creationId xmlns:a16="http://schemas.microsoft.com/office/drawing/2014/main" id="{F6AF5F36-BF45-4EC9-9F07-E70FC341CFF4}"/>
              </a:ext>
            </a:extLst>
          </p:cNvPr>
          <p:cNvPicPr>
            <a:picLocks noChangeAspect="1"/>
          </p:cNvPicPr>
          <p:nvPr/>
        </p:nvPicPr>
        <p:blipFill rotWithShape="1">
          <a:blip r:embed="rId6"/>
          <a:srcRect l="12987" t="37400" r="389" b="35673"/>
          <a:stretch/>
        </p:blipFill>
        <p:spPr>
          <a:xfrm>
            <a:off x="539552" y="1124744"/>
            <a:ext cx="3528392" cy="757214"/>
          </a:xfrm>
          <a:prstGeom prst="rect">
            <a:avLst/>
          </a:prstGeom>
        </p:spPr>
      </p:pic>
      <p:pic>
        <p:nvPicPr>
          <p:cNvPr id="7" name="Imagen 6">
            <a:hlinkClick r:id="rId7" action="ppaction://hlinkfile"/>
            <a:extLst>
              <a:ext uri="{FF2B5EF4-FFF2-40B4-BE49-F238E27FC236}">
                <a16:creationId xmlns:a16="http://schemas.microsoft.com/office/drawing/2014/main" id="{C8409D11-0877-4482-B547-BA66DE202E4F}"/>
              </a:ext>
            </a:extLst>
          </p:cNvPr>
          <p:cNvPicPr>
            <a:picLocks noChangeAspect="1"/>
          </p:cNvPicPr>
          <p:nvPr/>
        </p:nvPicPr>
        <p:blipFill rotWithShape="1">
          <a:blip r:embed="rId8"/>
          <a:srcRect l="10625" t="17801" b="26200"/>
          <a:stretch/>
        </p:blipFill>
        <p:spPr>
          <a:xfrm>
            <a:off x="520806" y="2194314"/>
            <a:ext cx="3547138" cy="1144708"/>
          </a:xfrm>
          <a:prstGeom prst="rect">
            <a:avLst/>
          </a:prstGeom>
        </p:spPr>
      </p:pic>
    </p:spTree>
    <p:extLst>
      <p:ext uri="{BB962C8B-B14F-4D97-AF65-F5344CB8AC3E}">
        <p14:creationId xmlns:p14="http://schemas.microsoft.com/office/powerpoint/2010/main" val="324256985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9A77DBF-CAA0-4D30-B61E-6BD8B3328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568952" cy="3891988"/>
          </a:xfrm>
          <a:prstGeom prst="rect">
            <a:avLst/>
          </a:prstGeom>
        </p:spPr>
      </p:pic>
      <p:sp>
        <p:nvSpPr>
          <p:cNvPr id="4" name="Rectángulo 3">
            <a:extLst>
              <a:ext uri="{FF2B5EF4-FFF2-40B4-BE49-F238E27FC236}">
                <a16:creationId xmlns:a16="http://schemas.microsoft.com/office/drawing/2014/main" id="{F4E6C2DB-E10E-497C-8501-A49DDABEE8F5}"/>
              </a:ext>
            </a:extLst>
          </p:cNvPr>
          <p:cNvSpPr/>
          <p:nvPr/>
        </p:nvSpPr>
        <p:spPr>
          <a:xfrm>
            <a:off x="3491880" y="548680"/>
            <a:ext cx="2547492" cy="523220"/>
          </a:xfrm>
          <a:prstGeom prst="rect">
            <a:avLst/>
          </a:prstGeom>
        </p:spPr>
        <p:txBody>
          <a:bodyPr wrap="none">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Casos de uso</a:t>
            </a:r>
          </a:p>
        </p:txBody>
      </p:sp>
    </p:spTree>
    <p:extLst>
      <p:ext uri="{BB962C8B-B14F-4D97-AF65-F5344CB8AC3E}">
        <p14:creationId xmlns:p14="http://schemas.microsoft.com/office/powerpoint/2010/main" val="42195729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9FC2694-4AD0-43B4-9659-1CE45F11ABBE}"/>
              </a:ext>
            </a:extLst>
          </p:cNvPr>
          <p:cNvGraphicFramePr>
            <a:graphicFrameLocks noGrp="1"/>
          </p:cNvGraphicFramePr>
          <p:nvPr>
            <p:extLst>
              <p:ext uri="{D42A27DB-BD31-4B8C-83A1-F6EECF244321}">
                <p14:modId xmlns:p14="http://schemas.microsoft.com/office/powerpoint/2010/main" val="2917781560"/>
              </p:ext>
            </p:extLst>
          </p:nvPr>
        </p:nvGraphicFramePr>
        <p:xfrm>
          <a:off x="2627784" y="476675"/>
          <a:ext cx="4271731" cy="6031083"/>
        </p:xfrm>
        <a:graphic>
          <a:graphicData uri="http://schemas.openxmlformats.org/drawingml/2006/table">
            <a:tbl>
              <a:tblPr firstRow="1" firstCol="1" lastRow="1" lastCol="1" bandRow="1" bandCol="1">
                <a:tableStyleId>{7DF18680-E054-41AD-8BC1-D1AEF772440D}</a:tableStyleId>
              </a:tblPr>
              <a:tblGrid>
                <a:gridCol w="1065692">
                  <a:extLst>
                    <a:ext uri="{9D8B030D-6E8A-4147-A177-3AD203B41FA5}">
                      <a16:colId xmlns:a16="http://schemas.microsoft.com/office/drawing/2014/main" val="743131776"/>
                    </a:ext>
                  </a:extLst>
                </a:gridCol>
                <a:gridCol w="316802">
                  <a:extLst>
                    <a:ext uri="{9D8B030D-6E8A-4147-A177-3AD203B41FA5}">
                      <a16:colId xmlns:a16="http://schemas.microsoft.com/office/drawing/2014/main" val="578149777"/>
                    </a:ext>
                  </a:extLst>
                </a:gridCol>
                <a:gridCol w="37072">
                  <a:extLst>
                    <a:ext uri="{9D8B030D-6E8A-4147-A177-3AD203B41FA5}">
                      <a16:colId xmlns:a16="http://schemas.microsoft.com/office/drawing/2014/main" val="1654577536"/>
                    </a:ext>
                  </a:extLst>
                </a:gridCol>
                <a:gridCol w="2852165">
                  <a:extLst>
                    <a:ext uri="{9D8B030D-6E8A-4147-A177-3AD203B41FA5}">
                      <a16:colId xmlns:a16="http://schemas.microsoft.com/office/drawing/2014/main" val="598582893"/>
                    </a:ext>
                  </a:extLst>
                </a:gridCol>
              </a:tblGrid>
              <a:tr h="296687">
                <a:tc gridSpan="2">
                  <a:txBody>
                    <a:bodyPr/>
                    <a:lstStyle/>
                    <a:p>
                      <a:pPr marL="11430">
                        <a:lnSpc>
                          <a:spcPct val="107000"/>
                        </a:lnSpc>
                        <a:spcBef>
                          <a:spcPts val="135"/>
                        </a:spcBef>
                        <a:spcAft>
                          <a:spcPts val="800"/>
                        </a:spcAft>
                      </a:pPr>
                      <a:r>
                        <a:rPr lang="es-CO" sz="900">
                          <a:effectLst/>
                        </a:rPr>
                        <a:t># R</a:t>
                      </a:r>
                      <a:r>
                        <a:rPr lang="es-CO" sz="900" spc="-5">
                          <a:effectLst/>
                        </a:rPr>
                        <a:t>e</a:t>
                      </a:r>
                      <a:r>
                        <a:rPr lang="es-CO" sz="900" spc="5">
                          <a:effectLst/>
                        </a:rPr>
                        <a:t>f</a:t>
                      </a:r>
                      <a:r>
                        <a:rPr lang="es-CO" sz="900">
                          <a:effectLst/>
                        </a:rPr>
                        <a:t>.</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30175">
                        <a:lnSpc>
                          <a:spcPct val="107000"/>
                        </a:lnSpc>
                        <a:spcBef>
                          <a:spcPts val="135"/>
                        </a:spcBef>
                        <a:spcAft>
                          <a:spcPts val="800"/>
                        </a:spcAft>
                      </a:pPr>
                      <a:r>
                        <a:rPr lang="es-CO" sz="900">
                          <a:effectLst/>
                        </a:rPr>
                        <a:t>CU02</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109724020"/>
                  </a:ext>
                </a:extLst>
              </a:tr>
              <a:tr h="289935">
                <a:tc gridSpan="2">
                  <a:txBody>
                    <a:bodyPr/>
                    <a:lstStyle/>
                    <a:p>
                      <a:pPr marL="11430">
                        <a:lnSpc>
                          <a:spcPct val="107000"/>
                        </a:lnSpc>
                        <a:spcBef>
                          <a:spcPts val="35"/>
                        </a:spcBef>
                        <a:spcAft>
                          <a:spcPts val="800"/>
                        </a:spcAft>
                      </a:pPr>
                      <a:r>
                        <a:rPr lang="es-CO" sz="900">
                          <a:effectLst/>
                        </a:rPr>
                        <a:t>Caso de</a:t>
                      </a:r>
                      <a:r>
                        <a:rPr lang="es-CO" sz="900" spc="-5">
                          <a:effectLst/>
                        </a:rPr>
                        <a:t> </a:t>
                      </a:r>
                      <a:r>
                        <a:rPr lang="es-CO" sz="900">
                          <a:effectLst/>
                        </a:rPr>
                        <a:t>Uso</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207010">
                        <a:lnSpc>
                          <a:spcPct val="107000"/>
                        </a:lnSpc>
                        <a:spcBef>
                          <a:spcPts val="35"/>
                        </a:spcBef>
                        <a:spcAft>
                          <a:spcPts val="800"/>
                        </a:spcAft>
                      </a:pPr>
                      <a:r>
                        <a:rPr lang="es-CO" sz="900" spc="-15" dirty="0">
                          <a:effectLst/>
                        </a:rPr>
                        <a:t>Registro de clientes</a:t>
                      </a:r>
                      <a:endParaRPr lang="es-CO"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4163612341"/>
                  </a:ext>
                </a:extLst>
              </a:tr>
              <a:tr h="266900">
                <a:tc gridSpan="2">
                  <a:txBody>
                    <a:bodyPr/>
                    <a:lstStyle/>
                    <a:p>
                      <a:pPr marL="11430">
                        <a:lnSpc>
                          <a:spcPct val="107000"/>
                        </a:lnSpc>
                        <a:spcBef>
                          <a:spcPts val="25"/>
                        </a:spcBef>
                        <a:spcAft>
                          <a:spcPts val="800"/>
                        </a:spcAft>
                      </a:pPr>
                      <a:r>
                        <a:rPr lang="es-CO" sz="900">
                          <a:effectLst/>
                        </a:rPr>
                        <a:t>Autor</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25"/>
                        </a:spcBef>
                        <a:spcAft>
                          <a:spcPts val="800"/>
                        </a:spcAft>
                      </a:pPr>
                      <a:r>
                        <a:rPr lang="es-CO" sz="900" spc="5">
                          <a:effectLst/>
                        </a:rPr>
                        <a:t>Juan Huertas, Luis Cuasquer, Mateo Vega, Brahiam Culma &amp; Kevin Arias</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4242150592"/>
                  </a:ext>
                </a:extLst>
              </a:tr>
              <a:tr h="179125">
                <a:tc gridSpan="2">
                  <a:txBody>
                    <a:bodyPr/>
                    <a:lstStyle/>
                    <a:p>
                      <a:pPr marL="11430">
                        <a:lnSpc>
                          <a:spcPct val="107000"/>
                        </a:lnSpc>
                        <a:spcBef>
                          <a:spcPts val="35"/>
                        </a:spcBef>
                        <a:spcAft>
                          <a:spcPts val="800"/>
                        </a:spcAft>
                      </a:pPr>
                      <a:r>
                        <a:rPr lang="es-CO" sz="900" spc="-15">
                          <a:effectLst/>
                        </a:rPr>
                        <a:t>F</a:t>
                      </a:r>
                      <a:r>
                        <a:rPr lang="es-CO" sz="900" spc="5">
                          <a:effectLst/>
                        </a:rPr>
                        <a:t>e</a:t>
                      </a:r>
                      <a:r>
                        <a:rPr lang="es-CO" sz="900" spc="-5">
                          <a:effectLst/>
                        </a:rPr>
                        <a:t>c</a:t>
                      </a:r>
                      <a:r>
                        <a:rPr lang="es-CO" sz="900" spc="5">
                          <a:effectLst/>
                        </a:rPr>
                        <a:t>h</a:t>
                      </a:r>
                      <a:r>
                        <a:rPr lang="es-CO" sz="900">
                          <a:effectLst/>
                        </a:rPr>
                        <a:t>a</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35"/>
                        </a:spcBef>
                        <a:spcAft>
                          <a:spcPts val="800"/>
                        </a:spcAft>
                      </a:pPr>
                      <a:r>
                        <a:rPr lang="es-CO" sz="900">
                          <a:effectLst/>
                        </a:rPr>
                        <a:t>24/06/2019</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660813398"/>
                  </a:ext>
                </a:extLst>
              </a:tr>
              <a:tr h="181111">
                <a:tc gridSpan="2">
                  <a:txBody>
                    <a:bodyPr/>
                    <a:lstStyle/>
                    <a:p>
                      <a:pPr marL="11430">
                        <a:lnSpc>
                          <a:spcPct val="107000"/>
                        </a:lnSpc>
                        <a:spcBef>
                          <a:spcPts val="35"/>
                        </a:spcBef>
                        <a:spcAft>
                          <a:spcPts val="800"/>
                        </a:spcAft>
                      </a:pPr>
                      <a:r>
                        <a:rPr lang="es-CO" sz="900">
                          <a:effectLst/>
                        </a:rPr>
                        <a:t>V</a:t>
                      </a:r>
                      <a:r>
                        <a:rPr lang="es-CO" sz="900" spc="-5">
                          <a:effectLst/>
                        </a:rPr>
                        <a:t>er</a:t>
                      </a:r>
                      <a:r>
                        <a:rPr lang="es-CO" sz="900">
                          <a:effectLst/>
                        </a:rPr>
                        <a:t>sión</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Aft>
                          <a:spcPts val="800"/>
                        </a:spcAft>
                      </a:pPr>
                      <a:r>
                        <a:rPr lang="es-CO" sz="900">
                          <a:effectLst/>
                        </a:rPr>
                        <a:t>Versión 1</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366771043"/>
                  </a:ext>
                </a:extLst>
              </a:tr>
              <a:tr h="172373">
                <a:tc gridSpan="2">
                  <a:txBody>
                    <a:bodyPr/>
                    <a:lstStyle/>
                    <a:p>
                      <a:pPr marL="11430">
                        <a:lnSpc>
                          <a:spcPct val="107000"/>
                        </a:lnSpc>
                        <a:spcBef>
                          <a:spcPts val="25"/>
                        </a:spcBef>
                        <a:spcAft>
                          <a:spcPts val="800"/>
                        </a:spcAft>
                      </a:pPr>
                      <a:r>
                        <a:rPr lang="es-CO" sz="900">
                          <a:effectLst/>
                        </a:rPr>
                        <a:t>A</a:t>
                      </a:r>
                      <a:r>
                        <a:rPr lang="es-CO" sz="900" spc="-5">
                          <a:effectLst/>
                        </a:rPr>
                        <a:t>c</a:t>
                      </a:r>
                      <a:r>
                        <a:rPr lang="es-CO" sz="900">
                          <a:effectLst/>
                        </a:rPr>
                        <a:t>to</a:t>
                      </a:r>
                      <a:r>
                        <a:rPr lang="es-CO" sz="900" spc="-10">
                          <a:effectLst/>
                        </a:rPr>
                        <a:t>r</a:t>
                      </a:r>
                      <a:r>
                        <a:rPr lang="es-CO" sz="900">
                          <a:effectLst/>
                        </a:rPr>
                        <a:t>/es</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R="279400">
                        <a:lnSpc>
                          <a:spcPct val="107000"/>
                        </a:lnSpc>
                        <a:spcBef>
                          <a:spcPts val="25"/>
                        </a:spcBef>
                        <a:spcAft>
                          <a:spcPts val="800"/>
                        </a:spcAft>
                      </a:pPr>
                      <a:r>
                        <a:rPr lang="es-CO" sz="900">
                          <a:effectLst/>
                        </a:rPr>
                        <a:t>Sistema/cliente</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091189400"/>
                  </a:ext>
                </a:extLst>
              </a:tr>
              <a:tr h="179125">
                <a:tc gridSpan="2">
                  <a:txBody>
                    <a:bodyPr/>
                    <a:lstStyle/>
                    <a:p>
                      <a:pPr marL="11430">
                        <a:lnSpc>
                          <a:spcPct val="107000"/>
                        </a:lnSpc>
                        <a:spcBef>
                          <a:spcPts val="35"/>
                        </a:spcBef>
                        <a:spcAft>
                          <a:spcPts val="800"/>
                        </a:spcAft>
                      </a:pPr>
                      <a:r>
                        <a:rPr lang="es-CO" sz="900">
                          <a:effectLst/>
                        </a:rPr>
                        <a:t>Ti</a:t>
                      </a:r>
                      <a:r>
                        <a:rPr lang="es-CO" sz="900" spc="5">
                          <a:effectLst/>
                        </a:rPr>
                        <a:t>p</a:t>
                      </a:r>
                      <a:r>
                        <a:rPr lang="es-CO" sz="900">
                          <a:effectLst/>
                        </a:rPr>
                        <a:t>o</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35"/>
                        </a:spcBef>
                        <a:spcAft>
                          <a:spcPts val="800"/>
                        </a:spcAft>
                      </a:pPr>
                      <a:r>
                        <a:rPr lang="es-CO" sz="900" spc="5">
                          <a:effectLst/>
                        </a:rPr>
                        <a:t>P</a:t>
                      </a:r>
                      <a:r>
                        <a:rPr lang="es-CO" sz="900">
                          <a:effectLst/>
                        </a:rPr>
                        <a:t>rim</a:t>
                      </a:r>
                      <a:r>
                        <a:rPr lang="es-CO" sz="900" spc="-5">
                          <a:effectLst/>
                        </a:rPr>
                        <a:t>a</a:t>
                      </a:r>
                      <a:r>
                        <a:rPr lang="es-CO" sz="900">
                          <a:effectLst/>
                        </a:rPr>
                        <a:t>rio </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89149089"/>
                  </a:ext>
                </a:extLst>
              </a:tr>
              <a:tr h="329256">
                <a:tc gridSpan="2">
                  <a:txBody>
                    <a:bodyPr/>
                    <a:lstStyle/>
                    <a:p>
                      <a:pPr marL="11430">
                        <a:lnSpc>
                          <a:spcPct val="107000"/>
                        </a:lnSpc>
                        <a:spcBef>
                          <a:spcPts val="35"/>
                        </a:spcBef>
                        <a:spcAft>
                          <a:spcPts val="800"/>
                        </a:spcAft>
                      </a:pPr>
                      <a:r>
                        <a:rPr lang="es-CO" sz="900">
                          <a:effectLst/>
                        </a:rPr>
                        <a:t>D</a:t>
                      </a:r>
                      <a:r>
                        <a:rPr lang="es-CO" sz="900" spc="-5">
                          <a:effectLst/>
                        </a:rPr>
                        <a:t>e</a:t>
                      </a:r>
                      <a:r>
                        <a:rPr lang="es-CO" sz="900">
                          <a:effectLst/>
                        </a:rPr>
                        <a:t>s</a:t>
                      </a:r>
                      <a:r>
                        <a:rPr lang="es-CO" sz="900" spc="-5">
                          <a:effectLst/>
                        </a:rPr>
                        <a:t>cr</a:t>
                      </a:r>
                      <a:r>
                        <a:rPr lang="es-CO" sz="900">
                          <a:effectLst/>
                        </a:rPr>
                        <a:t>i</a:t>
                      </a:r>
                      <a:r>
                        <a:rPr lang="es-CO" sz="900" spc="5">
                          <a:effectLst/>
                        </a:rPr>
                        <a:t>p</a:t>
                      </a:r>
                      <a:r>
                        <a:rPr lang="es-CO" sz="900" spc="-5">
                          <a:effectLst/>
                        </a:rPr>
                        <a:t>c</a:t>
                      </a:r>
                      <a:r>
                        <a:rPr lang="es-CO" sz="900">
                          <a:effectLst/>
                        </a:rPr>
                        <a:t>ión</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30175" algn="just">
                        <a:lnSpc>
                          <a:spcPct val="107000"/>
                        </a:lnSpc>
                        <a:spcBef>
                          <a:spcPts val="35"/>
                        </a:spcBef>
                        <a:spcAft>
                          <a:spcPts val="800"/>
                        </a:spcAft>
                      </a:pPr>
                      <a:r>
                        <a:rPr lang="es-CO" sz="900">
                          <a:effectLst/>
                        </a:rPr>
                        <a:t>El cliente deberá registrarse en el sistema para poder utilizarlo.</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170019909"/>
                  </a:ext>
                </a:extLst>
              </a:tr>
              <a:tr h="599204">
                <a:tc rowSpan="2">
                  <a:txBody>
                    <a:bodyPr/>
                    <a:lstStyle/>
                    <a:p>
                      <a:pPr marL="11430">
                        <a:lnSpc>
                          <a:spcPct val="107000"/>
                        </a:lnSpc>
                        <a:spcBef>
                          <a:spcPts val="25"/>
                        </a:spcBef>
                        <a:spcAft>
                          <a:spcPts val="800"/>
                        </a:spcAft>
                      </a:pPr>
                      <a:r>
                        <a:rPr lang="es-CO" sz="900">
                          <a:effectLst/>
                        </a:rPr>
                        <a:t>R</a:t>
                      </a:r>
                      <a:r>
                        <a:rPr lang="es-CO" sz="900" spc="-5">
                          <a:effectLst/>
                        </a:rPr>
                        <a:t>e</a:t>
                      </a:r>
                      <a:r>
                        <a:rPr lang="es-CO" sz="900" spc="5">
                          <a:effectLst/>
                        </a:rPr>
                        <a:t>f</a:t>
                      </a:r>
                      <a:r>
                        <a:rPr lang="es-CO" sz="900" spc="-5">
                          <a:effectLst/>
                        </a:rPr>
                        <a:t>ere</a:t>
                      </a:r>
                      <a:r>
                        <a:rPr lang="es-CO" sz="900" spc="5">
                          <a:effectLst/>
                        </a:rPr>
                        <a:t>n</a:t>
                      </a:r>
                      <a:r>
                        <a:rPr lang="es-CO" sz="900" spc="-5">
                          <a:effectLst/>
                        </a:rPr>
                        <a:t>c</a:t>
                      </a:r>
                      <a:r>
                        <a:rPr lang="es-CO" sz="900">
                          <a:effectLst/>
                        </a:rPr>
                        <a:t>ias</a:t>
                      </a:r>
                    </a:p>
                    <a:p>
                      <a:pPr marL="11430">
                        <a:lnSpc>
                          <a:spcPct val="107000"/>
                        </a:lnSpc>
                        <a:spcAft>
                          <a:spcPts val="800"/>
                        </a:spcAft>
                      </a:pPr>
                      <a:r>
                        <a:rPr lang="es-CO" sz="900">
                          <a:effectLst/>
                        </a:rPr>
                        <a:t>C</a:t>
                      </a:r>
                      <a:r>
                        <a:rPr lang="es-CO" sz="900" spc="-5">
                          <a:effectLst/>
                        </a:rPr>
                        <a:t>r</a:t>
                      </a:r>
                      <a:r>
                        <a:rPr lang="es-CO" sz="900" spc="5">
                          <a:effectLst/>
                        </a:rPr>
                        <a:t>u</a:t>
                      </a:r>
                      <a:r>
                        <a:rPr lang="es-CO" sz="900" spc="-5">
                          <a:effectLst/>
                        </a:rPr>
                        <a:t>z</a:t>
                      </a:r>
                      <a:r>
                        <a:rPr lang="es-CO" sz="900">
                          <a:effectLst/>
                        </a:rPr>
                        <a:t>a</a:t>
                      </a:r>
                      <a:r>
                        <a:rPr lang="es-CO" sz="900" spc="5">
                          <a:effectLst/>
                        </a:rPr>
                        <a:t>d</a:t>
                      </a:r>
                      <a:r>
                        <a:rPr lang="es-CO" sz="900">
                          <a:effectLst/>
                        </a:rPr>
                        <a:t>as</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0160">
                        <a:lnSpc>
                          <a:spcPct val="107000"/>
                        </a:lnSpc>
                        <a:spcBef>
                          <a:spcPts val="25"/>
                        </a:spcBef>
                        <a:spcAft>
                          <a:spcPts val="800"/>
                        </a:spcAft>
                      </a:pPr>
                      <a:r>
                        <a:rPr lang="es-CO" sz="900">
                          <a:effectLst/>
                        </a:rPr>
                        <a:t>C.</a:t>
                      </a:r>
                      <a:r>
                        <a:rPr lang="es-CO" sz="900" spc="-5">
                          <a:effectLst/>
                        </a:rPr>
                        <a:t>U</a:t>
                      </a:r>
                      <a:r>
                        <a:rPr lang="es-CO" sz="900">
                          <a:effectLst/>
                        </a:rPr>
                        <a:t>.</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gridSpan="2">
                  <a:txBody>
                    <a:bodyPr/>
                    <a:lstStyle/>
                    <a:p>
                      <a:pPr marL="10160" marR="80010">
                        <a:lnSpc>
                          <a:spcPct val="107000"/>
                        </a:lnSpc>
                        <a:spcBef>
                          <a:spcPts val="25"/>
                        </a:spcBef>
                        <a:spcAft>
                          <a:spcPts val="800"/>
                        </a:spcAft>
                      </a:pPr>
                      <a:r>
                        <a:rPr lang="es-CO" sz="900" spc="-5">
                          <a:effectLst/>
                        </a:rPr>
                        <a:t>CU2</a:t>
                      </a:r>
                      <a:endParaRPr lang="es-CO" sz="900">
                        <a:effectLst/>
                      </a:endParaRPr>
                    </a:p>
                    <a:p>
                      <a:pPr marL="10160" marR="80010">
                        <a:lnSpc>
                          <a:spcPct val="107000"/>
                        </a:lnSpc>
                        <a:spcBef>
                          <a:spcPts val="25"/>
                        </a:spcBef>
                        <a:spcAft>
                          <a:spcPts val="800"/>
                        </a:spcAft>
                      </a:pPr>
                      <a:r>
                        <a:rPr lang="es-CO" sz="900" spc="-5">
                          <a:effectLst/>
                        </a:rPr>
                        <a:t>CU 2.1 – CU 2.2 – CU 2.3 – CU 2.4 – CU 2.5 – CU 2-7.</a:t>
                      </a:r>
                      <a:endParaRPr lang="es-CO" sz="900">
                        <a:effectLst/>
                      </a:endParaRPr>
                    </a:p>
                    <a:p>
                      <a:pPr marL="10160" marR="80010">
                        <a:lnSpc>
                          <a:spcPct val="107000"/>
                        </a:lnSpc>
                        <a:spcBef>
                          <a:spcPts val="25"/>
                        </a:spcBef>
                        <a:spcAft>
                          <a:spcPts val="800"/>
                        </a:spcAft>
                      </a:pPr>
                      <a:r>
                        <a:rPr lang="es-CO" sz="900">
                          <a:effectLst/>
                        </a:rPr>
                        <a:t> </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605090273"/>
                  </a:ext>
                </a:extLst>
              </a:tr>
              <a:tr h="384066">
                <a:tc vMerge="1">
                  <a:txBody>
                    <a:bodyPr/>
                    <a:lstStyle/>
                    <a:p>
                      <a:endParaRPr lang="es-CO"/>
                    </a:p>
                  </a:txBody>
                  <a:tcPr/>
                </a:tc>
                <a:tc>
                  <a:txBody>
                    <a:bodyPr/>
                    <a:lstStyle/>
                    <a:p>
                      <a:pPr marL="10160">
                        <a:lnSpc>
                          <a:spcPct val="107000"/>
                        </a:lnSpc>
                        <a:spcBef>
                          <a:spcPts val="35"/>
                        </a:spcBef>
                        <a:spcAft>
                          <a:spcPts val="800"/>
                        </a:spcAft>
                      </a:pPr>
                      <a:r>
                        <a:rPr lang="es-CO" sz="900">
                          <a:effectLst/>
                        </a:rPr>
                        <a:t>R.</a:t>
                      </a:r>
                      <a:r>
                        <a:rPr lang="es-CO" sz="900" spc="-15">
                          <a:effectLst/>
                        </a:rPr>
                        <a:t>F</a:t>
                      </a:r>
                      <a:r>
                        <a:rPr lang="es-CO" sz="900">
                          <a:effectLst/>
                        </a:rPr>
                        <a:t>.</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gridSpan="2">
                  <a:txBody>
                    <a:bodyPr/>
                    <a:lstStyle/>
                    <a:p>
                      <a:pPr marL="10160" marR="3810">
                        <a:lnSpc>
                          <a:spcPct val="107000"/>
                        </a:lnSpc>
                        <a:spcBef>
                          <a:spcPts val="35"/>
                        </a:spcBef>
                        <a:spcAft>
                          <a:spcPts val="800"/>
                        </a:spcAft>
                      </a:pPr>
                      <a:r>
                        <a:rPr lang="es-CO" sz="900">
                          <a:effectLst/>
                        </a:rPr>
                        <a:t>RF02</a:t>
                      </a:r>
                    </a:p>
                    <a:p>
                      <a:pPr marL="10160" marR="3810">
                        <a:lnSpc>
                          <a:spcPct val="107000"/>
                        </a:lnSpc>
                        <a:spcBef>
                          <a:spcPts val="35"/>
                        </a:spcBef>
                        <a:spcAft>
                          <a:spcPts val="800"/>
                        </a:spcAft>
                      </a:pPr>
                      <a:r>
                        <a:rPr lang="es-CO" sz="900">
                          <a:effectLst/>
                        </a:rPr>
                        <a:t>RNF02</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57896188"/>
                  </a:ext>
                </a:extLst>
              </a:tr>
              <a:tr h="226388">
                <a:tc gridSpan="2">
                  <a:txBody>
                    <a:bodyPr/>
                    <a:lstStyle/>
                    <a:p>
                      <a:pPr marL="11430">
                        <a:lnSpc>
                          <a:spcPct val="107000"/>
                        </a:lnSpc>
                        <a:spcBef>
                          <a:spcPts val="25"/>
                        </a:spcBef>
                        <a:spcAft>
                          <a:spcPts val="800"/>
                        </a:spcAft>
                      </a:pPr>
                      <a:r>
                        <a:rPr lang="es-CO" sz="900" spc="-15">
                          <a:effectLst/>
                        </a:rPr>
                        <a:t>P</a:t>
                      </a:r>
                      <a:r>
                        <a:rPr lang="es-CO" sz="900" spc="5">
                          <a:effectLst/>
                        </a:rPr>
                        <a:t>r</a:t>
                      </a:r>
                      <a:r>
                        <a:rPr lang="es-CO" sz="900" spc="-5">
                          <a:effectLst/>
                        </a:rPr>
                        <a:t>ec</a:t>
                      </a:r>
                      <a:r>
                        <a:rPr lang="es-CO" sz="900">
                          <a:effectLst/>
                        </a:rPr>
                        <a:t>o</a:t>
                      </a:r>
                      <a:r>
                        <a:rPr lang="es-CO" sz="900" spc="5">
                          <a:effectLst/>
                        </a:rPr>
                        <a:t>nd</a:t>
                      </a:r>
                      <a:r>
                        <a:rPr lang="es-CO" sz="900">
                          <a:effectLst/>
                        </a:rPr>
                        <a:t>ición</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94945">
                        <a:lnSpc>
                          <a:spcPct val="107000"/>
                        </a:lnSpc>
                        <a:spcBef>
                          <a:spcPts val="25"/>
                        </a:spcBef>
                        <a:spcAft>
                          <a:spcPts val="800"/>
                        </a:spcAft>
                      </a:pPr>
                      <a:r>
                        <a:rPr lang="es-CO" sz="900">
                          <a:effectLst/>
                        </a:rPr>
                        <a:t>El usu</a:t>
                      </a:r>
                      <a:r>
                        <a:rPr lang="es-CO" sz="900" spc="-5">
                          <a:effectLst/>
                        </a:rPr>
                        <a:t>a</a:t>
                      </a:r>
                      <a:r>
                        <a:rPr lang="es-CO" sz="900">
                          <a:effectLst/>
                        </a:rPr>
                        <a:t>rio d</a:t>
                      </a:r>
                      <a:r>
                        <a:rPr lang="es-CO" sz="900" spc="-5">
                          <a:effectLst/>
                        </a:rPr>
                        <a:t>e</a:t>
                      </a:r>
                      <a:r>
                        <a:rPr lang="es-CO" sz="900">
                          <a:effectLst/>
                        </a:rPr>
                        <a:t>be</a:t>
                      </a:r>
                      <a:r>
                        <a:rPr lang="es-CO" sz="900" spc="-5">
                          <a:effectLst/>
                        </a:rPr>
                        <a:t> querer utilizar el sistema.</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732275826"/>
                  </a:ext>
                </a:extLst>
              </a:tr>
              <a:tr h="167607">
                <a:tc gridSpan="4">
                  <a:txBody>
                    <a:bodyPr/>
                    <a:lstStyle/>
                    <a:p>
                      <a:pPr marR="292100">
                        <a:lnSpc>
                          <a:spcPct val="107000"/>
                        </a:lnSpc>
                        <a:spcBef>
                          <a:spcPts val="90"/>
                        </a:spcBef>
                        <a:spcAft>
                          <a:spcPts val="800"/>
                        </a:spcAft>
                      </a:pPr>
                      <a:r>
                        <a:rPr lang="es-CO" sz="900" spc="5">
                          <a:effectLst/>
                        </a:rPr>
                        <a:t>S</a:t>
                      </a:r>
                      <a:r>
                        <a:rPr lang="es-CO" sz="900" spc="-5">
                          <a:effectLst/>
                        </a:rPr>
                        <a:t>ec</a:t>
                      </a:r>
                      <a:r>
                        <a:rPr lang="es-CO" sz="900" spc="5">
                          <a:effectLst/>
                        </a:rPr>
                        <a:t>u</a:t>
                      </a:r>
                      <a:r>
                        <a:rPr lang="es-CO" sz="900" spc="-5">
                          <a:effectLst/>
                        </a:rPr>
                        <a:t>e</a:t>
                      </a:r>
                      <a:r>
                        <a:rPr lang="es-CO" sz="900" spc="5">
                          <a:effectLst/>
                        </a:rPr>
                        <a:t>n</a:t>
                      </a:r>
                      <a:r>
                        <a:rPr lang="es-CO" sz="900" spc="-5">
                          <a:effectLst/>
                        </a:rPr>
                        <a:t>c</a:t>
                      </a:r>
                      <a:r>
                        <a:rPr lang="es-CO" sz="900">
                          <a:effectLst/>
                        </a:rPr>
                        <a:t>ia: No</a:t>
                      </a:r>
                      <a:r>
                        <a:rPr lang="es-CO" sz="900" spc="5">
                          <a:effectLst/>
                        </a:rPr>
                        <a:t>r</a:t>
                      </a:r>
                      <a:r>
                        <a:rPr lang="es-CO" sz="900" spc="-15">
                          <a:effectLst/>
                        </a:rPr>
                        <a:t>m</a:t>
                      </a:r>
                      <a:r>
                        <a:rPr lang="es-CO" sz="900">
                          <a:effectLst/>
                        </a:rPr>
                        <a:t>al </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795439883"/>
                  </a:ext>
                </a:extLst>
              </a:tr>
              <a:tr h="117007">
                <a:tc gridSpan="4">
                  <a:txBody>
                    <a:bodyPr/>
                    <a:lstStyle/>
                    <a:p>
                      <a:pPr marR="292100">
                        <a:lnSpc>
                          <a:spcPct val="107000"/>
                        </a:lnSpc>
                        <a:spcBef>
                          <a:spcPts val="90"/>
                        </a:spcBef>
                        <a:spcAft>
                          <a:spcPts val="800"/>
                        </a:spcAft>
                      </a:pPr>
                      <a:r>
                        <a:rPr lang="es-CO" sz="900" spc="5">
                          <a:effectLst/>
                        </a:rPr>
                        <a:t> </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431471920"/>
                  </a:ext>
                </a:extLst>
              </a:tr>
              <a:tr h="117007">
                <a:tc gridSpan="4">
                  <a:txBody>
                    <a:bodyPr/>
                    <a:lstStyle/>
                    <a:p>
                      <a:pPr marR="292100">
                        <a:lnSpc>
                          <a:spcPct val="107000"/>
                        </a:lnSpc>
                        <a:spcBef>
                          <a:spcPts val="90"/>
                        </a:spcBef>
                        <a:spcAft>
                          <a:spcPts val="800"/>
                        </a:spcAft>
                      </a:pPr>
                      <a:r>
                        <a:rPr lang="es-CO" sz="900" spc="5">
                          <a:effectLst/>
                        </a:rPr>
                        <a:t> </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543866789"/>
                  </a:ext>
                </a:extLst>
              </a:tr>
              <a:tr h="1075476">
                <a:tc gridSpan="4">
                  <a:txBody>
                    <a:bodyPr/>
                    <a:lstStyle/>
                    <a:p>
                      <a:pPr marL="11430">
                        <a:lnSpc>
                          <a:spcPct val="107000"/>
                        </a:lnSpc>
                        <a:spcBef>
                          <a:spcPts val="115"/>
                        </a:spcBef>
                        <a:spcAft>
                          <a:spcPts val="800"/>
                        </a:spcAft>
                      </a:pPr>
                      <a:r>
                        <a:rPr lang="es-CO" sz="900">
                          <a:effectLst/>
                        </a:rPr>
                        <a:t>E</a:t>
                      </a:r>
                      <a:r>
                        <a:rPr lang="es-CO" sz="900" spc="5">
                          <a:effectLst/>
                        </a:rPr>
                        <a:t>S</a:t>
                      </a:r>
                      <a:r>
                        <a:rPr lang="es-CO" sz="900">
                          <a:effectLst/>
                        </a:rPr>
                        <a:t>CEN</a:t>
                      </a:r>
                      <a:r>
                        <a:rPr lang="es-CO" sz="900" spc="-5">
                          <a:effectLst/>
                        </a:rPr>
                        <a:t>A</a:t>
                      </a:r>
                      <a:r>
                        <a:rPr lang="es-CO" sz="900">
                          <a:effectLst/>
                        </a:rPr>
                        <a:t>RIO Registro de cliente:</a:t>
                      </a:r>
                    </a:p>
                    <a:p>
                      <a:pPr marL="342900" lvl="0" indent="-342900">
                        <a:lnSpc>
                          <a:spcPct val="107000"/>
                        </a:lnSpc>
                        <a:spcAft>
                          <a:spcPts val="0"/>
                        </a:spcAft>
                        <a:buFont typeface="+mj-lt"/>
                        <a:buAutoNum type="arabicPeriod"/>
                      </a:pPr>
                      <a:r>
                        <a:rPr lang="es-CO" sz="900">
                          <a:effectLst/>
                        </a:rPr>
                        <a:t>Ingresar nombre</a:t>
                      </a:r>
                      <a:r>
                        <a:rPr lang="es-CO" sz="900" spc="5">
                          <a:effectLst/>
                        </a:rPr>
                        <a:t>.</a:t>
                      </a:r>
                      <a:endParaRPr lang="es-CO" sz="900">
                        <a:effectLst/>
                      </a:endParaRPr>
                    </a:p>
                    <a:p>
                      <a:pPr marL="342900" lvl="0" indent="-342900">
                        <a:lnSpc>
                          <a:spcPct val="107000"/>
                        </a:lnSpc>
                        <a:spcAft>
                          <a:spcPts val="0"/>
                        </a:spcAft>
                        <a:buFont typeface="+mj-lt"/>
                        <a:buAutoNum type="arabicPeriod"/>
                      </a:pPr>
                      <a:r>
                        <a:rPr lang="es-CO" sz="900" spc="5">
                          <a:effectLst/>
                        </a:rPr>
                        <a:t>Ingresar documento de identidad</a:t>
                      </a:r>
                      <a:endParaRPr lang="es-CO" sz="900">
                        <a:effectLst/>
                      </a:endParaRPr>
                    </a:p>
                    <a:p>
                      <a:pPr marL="342900" lvl="0" indent="-342900">
                        <a:lnSpc>
                          <a:spcPct val="107000"/>
                        </a:lnSpc>
                        <a:spcAft>
                          <a:spcPts val="0"/>
                        </a:spcAft>
                        <a:buFont typeface="+mj-lt"/>
                        <a:buAutoNum type="arabicPeriod"/>
                      </a:pPr>
                      <a:r>
                        <a:rPr lang="es-CO" sz="900" spc="5">
                          <a:effectLst/>
                        </a:rPr>
                        <a:t>Ingresar dirección</a:t>
                      </a:r>
                      <a:endParaRPr lang="es-CO" sz="900">
                        <a:effectLst/>
                      </a:endParaRPr>
                    </a:p>
                    <a:p>
                      <a:pPr marL="342900" lvl="0" indent="-342900">
                        <a:lnSpc>
                          <a:spcPct val="107000"/>
                        </a:lnSpc>
                        <a:spcAft>
                          <a:spcPts val="0"/>
                        </a:spcAft>
                        <a:buFont typeface="+mj-lt"/>
                        <a:buAutoNum type="arabicPeriod"/>
                      </a:pPr>
                      <a:r>
                        <a:rPr lang="es-CO" sz="900" spc="5">
                          <a:effectLst/>
                        </a:rPr>
                        <a:t>Ingresar correo y contraseña</a:t>
                      </a:r>
                      <a:endParaRPr lang="es-CO" sz="900">
                        <a:effectLst/>
                      </a:endParaRPr>
                    </a:p>
                    <a:p>
                      <a:pPr marL="342900" lvl="0" indent="-342900">
                        <a:lnSpc>
                          <a:spcPct val="107000"/>
                        </a:lnSpc>
                        <a:spcAft>
                          <a:spcPts val="800"/>
                        </a:spcAft>
                        <a:buFont typeface="+mj-lt"/>
                        <a:buAutoNum type="arabicPeriod"/>
                      </a:pPr>
                      <a:r>
                        <a:rPr lang="es-CO" sz="900" spc="5">
                          <a:effectLst/>
                        </a:rPr>
                        <a:t>Ingresar número de teléfono</a:t>
                      </a:r>
                      <a:endParaRPr lang="es-CO" sz="900">
                        <a:effectLst/>
                      </a:endParaRPr>
                    </a:p>
                    <a:p>
                      <a:pPr marL="11430">
                        <a:lnSpc>
                          <a:spcPct val="107000"/>
                        </a:lnSpc>
                        <a:spcAft>
                          <a:spcPts val="800"/>
                        </a:spcAft>
                      </a:pPr>
                      <a:r>
                        <a:rPr lang="es-CO" sz="900">
                          <a:effectLst/>
                        </a:rPr>
                        <a:t> </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840112688"/>
                  </a:ext>
                </a:extLst>
              </a:tr>
              <a:tr h="178727">
                <a:tc gridSpan="3">
                  <a:txBody>
                    <a:bodyPr/>
                    <a:lstStyle/>
                    <a:p>
                      <a:pPr marL="11430">
                        <a:lnSpc>
                          <a:spcPct val="107000"/>
                        </a:lnSpc>
                        <a:spcBef>
                          <a:spcPts val="25"/>
                        </a:spcBef>
                        <a:spcAft>
                          <a:spcPts val="800"/>
                        </a:spcAft>
                      </a:pPr>
                      <a:r>
                        <a:rPr lang="es-CO" sz="900" spc="-15">
                          <a:effectLst/>
                        </a:rPr>
                        <a:t>P</a:t>
                      </a:r>
                      <a:r>
                        <a:rPr lang="es-CO" sz="900">
                          <a:effectLst/>
                        </a:rPr>
                        <a:t>os</a:t>
                      </a:r>
                      <a:r>
                        <a:rPr lang="es-CO" sz="900" spc="10">
                          <a:effectLst/>
                        </a:rPr>
                        <a:t>t</a:t>
                      </a:r>
                      <a:r>
                        <a:rPr lang="es-CO" sz="900" spc="-5">
                          <a:effectLst/>
                        </a:rPr>
                        <a:t>-c</a:t>
                      </a:r>
                      <a:r>
                        <a:rPr lang="es-CO" sz="900">
                          <a:effectLst/>
                        </a:rPr>
                        <a:t>o</a:t>
                      </a:r>
                      <a:r>
                        <a:rPr lang="es-CO" sz="900" spc="5">
                          <a:effectLst/>
                        </a:rPr>
                        <a:t>nd</a:t>
                      </a:r>
                      <a:r>
                        <a:rPr lang="es-CO" sz="900">
                          <a:effectLst/>
                        </a:rPr>
                        <a:t>ición</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98120">
                        <a:lnSpc>
                          <a:spcPct val="107000"/>
                        </a:lnSpc>
                        <a:spcBef>
                          <a:spcPts val="25"/>
                        </a:spcBef>
                        <a:spcAft>
                          <a:spcPts val="800"/>
                        </a:spcAft>
                      </a:pPr>
                      <a:r>
                        <a:rPr lang="es-CO" sz="900">
                          <a:effectLst/>
                        </a:rPr>
                        <a:t>El cliente podrá ingresar al sistema</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99799178"/>
                  </a:ext>
                </a:extLst>
              </a:tr>
              <a:tr h="356509">
                <a:tc gridSpan="4">
                  <a:txBody>
                    <a:bodyPr/>
                    <a:lstStyle/>
                    <a:p>
                      <a:pPr marR="397510">
                        <a:lnSpc>
                          <a:spcPct val="107000"/>
                        </a:lnSpc>
                        <a:spcAft>
                          <a:spcPts val="800"/>
                        </a:spcAft>
                      </a:pPr>
                      <a:r>
                        <a:rPr lang="es-CO" sz="900">
                          <a:effectLst/>
                        </a:rPr>
                        <a:t>Ex</a:t>
                      </a:r>
                      <a:r>
                        <a:rPr lang="es-CO" sz="900" spc="-5">
                          <a:effectLst/>
                        </a:rPr>
                        <a:t>ce</a:t>
                      </a:r>
                      <a:r>
                        <a:rPr lang="es-CO" sz="900" spc="5">
                          <a:effectLst/>
                        </a:rPr>
                        <a:t>p</a:t>
                      </a:r>
                      <a:r>
                        <a:rPr lang="es-CO" sz="900" spc="-5">
                          <a:effectLst/>
                        </a:rPr>
                        <a:t>c</a:t>
                      </a:r>
                      <a:r>
                        <a:rPr lang="es-CO" sz="900">
                          <a:effectLst/>
                        </a:rPr>
                        <a:t>io</a:t>
                      </a:r>
                      <a:r>
                        <a:rPr lang="es-CO" sz="900" spc="5">
                          <a:effectLst/>
                        </a:rPr>
                        <a:t>n</a:t>
                      </a:r>
                      <a:r>
                        <a:rPr lang="es-CO" sz="900" spc="-5">
                          <a:effectLst/>
                        </a:rPr>
                        <a:t>e</a:t>
                      </a:r>
                      <a:r>
                        <a:rPr lang="es-CO" sz="900">
                          <a:effectLst/>
                        </a:rPr>
                        <a:t>s                 </a:t>
                      </a:r>
                      <a:r>
                        <a:rPr lang="es-CO" sz="900" spc="270">
                          <a:effectLst/>
                        </a:rPr>
                        <a:t> </a:t>
                      </a:r>
                      <a:endParaRPr lang="es-CO" sz="900">
                        <a:effectLst/>
                      </a:endParaRPr>
                    </a:p>
                    <a:p>
                      <a:pPr marR="397510">
                        <a:lnSpc>
                          <a:spcPct val="107000"/>
                        </a:lnSpc>
                        <a:spcAft>
                          <a:spcPts val="800"/>
                        </a:spcAft>
                      </a:pPr>
                      <a:r>
                        <a:rPr lang="es-CO" sz="900">
                          <a:effectLst/>
                        </a:rPr>
                        <a:t>1. </a:t>
                      </a:r>
                      <a:r>
                        <a:rPr lang="es-CO" sz="900" spc="5">
                          <a:effectLst/>
                        </a:rPr>
                        <a:t>P</a:t>
                      </a:r>
                      <a:r>
                        <a:rPr lang="es-CO" sz="900">
                          <a:effectLst/>
                        </a:rPr>
                        <a:t>r</a:t>
                      </a:r>
                      <a:r>
                        <a:rPr lang="es-CO" sz="900" spc="-10">
                          <a:effectLst/>
                        </a:rPr>
                        <a:t>e</a:t>
                      </a:r>
                      <a:r>
                        <a:rPr lang="es-CO" sz="900">
                          <a:effectLst/>
                        </a:rPr>
                        <a:t>s</a:t>
                      </a:r>
                      <a:r>
                        <a:rPr lang="es-CO" sz="900" spc="-5">
                          <a:effectLst/>
                        </a:rPr>
                        <a:t>e</a:t>
                      </a:r>
                      <a:r>
                        <a:rPr lang="es-CO" sz="900">
                          <a:effectLst/>
                        </a:rPr>
                        <a:t>nta un </a:t>
                      </a:r>
                      <a:r>
                        <a:rPr lang="es-CO" sz="900" spc="5">
                          <a:effectLst/>
                        </a:rPr>
                        <a:t>e</a:t>
                      </a:r>
                      <a:r>
                        <a:rPr lang="es-CO" sz="900">
                          <a:effectLst/>
                        </a:rPr>
                        <a:t>r</a:t>
                      </a:r>
                      <a:r>
                        <a:rPr lang="es-CO" sz="900" spc="-5">
                          <a:effectLst/>
                        </a:rPr>
                        <a:t>r</a:t>
                      </a:r>
                      <a:r>
                        <a:rPr lang="es-CO" sz="900">
                          <a:effectLst/>
                        </a:rPr>
                        <a:t>or</a:t>
                      </a:r>
                      <a:r>
                        <a:rPr lang="es-CO" sz="900" spc="5">
                          <a:effectLst/>
                        </a:rPr>
                        <a:t> </a:t>
                      </a:r>
                      <a:r>
                        <a:rPr lang="es-CO" sz="900">
                          <a:effectLst/>
                        </a:rPr>
                        <a:t>a</a:t>
                      </a:r>
                      <a:r>
                        <a:rPr lang="es-CO" sz="900" spc="-5">
                          <a:effectLst/>
                        </a:rPr>
                        <a:t> c</a:t>
                      </a:r>
                      <a:r>
                        <a:rPr lang="es-CO" sz="900" spc="5">
                          <a:effectLst/>
                        </a:rPr>
                        <a:t>a</a:t>
                      </a:r>
                      <a:r>
                        <a:rPr lang="es-CO" sz="900">
                          <a:effectLst/>
                        </a:rPr>
                        <a:t>usa</a:t>
                      </a:r>
                      <a:r>
                        <a:rPr lang="es-CO" sz="900" spc="-5">
                          <a:effectLst/>
                        </a:rPr>
                        <a:t> </a:t>
                      </a:r>
                      <a:r>
                        <a:rPr lang="es-CO" sz="900">
                          <a:effectLst/>
                        </a:rPr>
                        <a:t>de</a:t>
                      </a:r>
                      <a:r>
                        <a:rPr lang="es-CO" sz="900" spc="-5">
                          <a:effectLst/>
                        </a:rPr>
                        <a:t> </a:t>
                      </a:r>
                      <a:r>
                        <a:rPr lang="es-CO" sz="900">
                          <a:effectLst/>
                        </a:rPr>
                        <a:t>los d</a:t>
                      </a:r>
                      <a:r>
                        <a:rPr lang="es-CO" sz="900" spc="-5">
                          <a:effectLst/>
                        </a:rPr>
                        <a:t>a</a:t>
                      </a:r>
                      <a:r>
                        <a:rPr lang="es-CO" sz="900">
                          <a:effectLst/>
                        </a:rPr>
                        <a:t>tos</a:t>
                      </a:r>
                      <a:r>
                        <a:rPr lang="es-CO" sz="900" spc="10">
                          <a:effectLst/>
                        </a:rPr>
                        <a:t> </a:t>
                      </a:r>
                      <a:r>
                        <a:rPr lang="es-CO" sz="900">
                          <a:effectLst/>
                        </a:rPr>
                        <a:t>di</a:t>
                      </a:r>
                      <a:r>
                        <a:rPr lang="es-CO" sz="900" spc="5">
                          <a:effectLst/>
                        </a:rPr>
                        <a:t>l</a:t>
                      </a:r>
                      <a:r>
                        <a:rPr lang="es-CO" sz="900">
                          <a:effectLst/>
                        </a:rPr>
                        <a:t>i</a:t>
                      </a:r>
                      <a:r>
                        <a:rPr lang="es-CO" sz="900" spc="-10">
                          <a:effectLst/>
                        </a:rPr>
                        <a:t>g</a:t>
                      </a:r>
                      <a:r>
                        <a:rPr lang="es-CO" sz="900" spc="-5">
                          <a:effectLst/>
                        </a:rPr>
                        <a:t>e</a:t>
                      </a:r>
                      <a:r>
                        <a:rPr lang="es-CO" sz="900" spc="10">
                          <a:effectLst/>
                        </a:rPr>
                        <a:t>n</a:t>
                      </a:r>
                      <a:r>
                        <a:rPr lang="es-CO" sz="900" spc="-5">
                          <a:effectLst/>
                        </a:rPr>
                        <a:t>c</a:t>
                      </a:r>
                      <a:r>
                        <a:rPr lang="es-CO" sz="900">
                          <a:effectLst/>
                        </a:rPr>
                        <a:t>iados.</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033802076"/>
                  </a:ext>
                </a:extLst>
              </a:tr>
              <a:tr h="276431">
                <a:tc gridSpan="3">
                  <a:txBody>
                    <a:bodyPr/>
                    <a:lstStyle/>
                    <a:p>
                      <a:pPr marL="11430">
                        <a:lnSpc>
                          <a:spcPct val="107000"/>
                        </a:lnSpc>
                        <a:spcBef>
                          <a:spcPts val="35"/>
                        </a:spcBef>
                        <a:spcAft>
                          <a:spcPts val="800"/>
                        </a:spcAft>
                      </a:pPr>
                      <a:r>
                        <a:rPr lang="es-CO" sz="900" spc="-15">
                          <a:effectLst/>
                        </a:rPr>
                        <a:t>F</a:t>
                      </a:r>
                      <a:r>
                        <a:rPr lang="es-CO" sz="900" spc="5">
                          <a:effectLst/>
                        </a:rPr>
                        <a:t>r</a:t>
                      </a:r>
                      <a:r>
                        <a:rPr lang="es-CO" sz="900" spc="-5">
                          <a:effectLst/>
                        </a:rPr>
                        <a:t>ec</a:t>
                      </a:r>
                      <a:r>
                        <a:rPr lang="es-CO" sz="900" spc="5">
                          <a:effectLst/>
                        </a:rPr>
                        <a:t>u</a:t>
                      </a:r>
                      <a:r>
                        <a:rPr lang="es-CO" sz="900" spc="-5">
                          <a:effectLst/>
                        </a:rPr>
                        <a:t>e</a:t>
                      </a:r>
                      <a:r>
                        <a:rPr lang="es-CO" sz="900" spc="5">
                          <a:effectLst/>
                        </a:rPr>
                        <a:t>n</a:t>
                      </a:r>
                      <a:r>
                        <a:rPr lang="es-CO" sz="900" spc="-5">
                          <a:effectLst/>
                        </a:rPr>
                        <a:t>c</a:t>
                      </a:r>
                      <a:r>
                        <a:rPr lang="es-CO" sz="900">
                          <a:effectLst/>
                        </a:rPr>
                        <a:t>ia esp</a:t>
                      </a:r>
                      <a:r>
                        <a:rPr lang="es-CO" sz="900" spc="10">
                          <a:effectLst/>
                        </a:rPr>
                        <a:t>e</a:t>
                      </a:r>
                      <a:r>
                        <a:rPr lang="es-CO" sz="900" spc="-5">
                          <a:effectLst/>
                        </a:rPr>
                        <a:t>r</a:t>
                      </a:r>
                      <a:r>
                        <a:rPr lang="es-CO" sz="900">
                          <a:effectLst/>
                        </a:rPr>
                        <a:t>a</a:t>
                      </a:r>
                      <a:r>
                        <a:rPr lang="es-CO" sz="900" spc="5">
                          <a:effectLst/>
                        </a:rPr>
                        <a:t>d</a:t>
                      </a:r>
                      <a:r>
                        <a:rPr lang="es-CO" sz="900">
                          <a:effectLst/>
                        </a:rPr>
                        <a:t>a</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25095">
                        <a:lnSpc>
                          <a:spcPct val="107000"/>
                        </a:lnSpc>
                        <a:spcBef>
                          <a:spcPts val="35"/>
                        </a:spcBef>
                        <a:spcAft>
                          <a:spcPts val="800"/>
                        </a:spcAft>
                      </a:pPr>
                      <a:r>
                        <a:rPr lang="es-CO" sz="900" spc="-5">
                          <a:effectLst/>
                        </a:rPr>
                        <a:t>F</a:t>
                      </a:r>
                      <a:r>
                        <a:rPr lang="es-CO" sz="900">
                          <a:effectLst/>
                        </a:rPr>
                        <a:t>re</a:t>
                      </a:r>
                      <a:r>
                        <a:rPr lang="es-CO" sz="900" spc="-5">
                          <a:effectLst/>
                        </a:rPr>
                        <a:t>c</a:t>
                      </a:r>
                      <a:r>
                        <a:rPr lang="es-CO" sz="900">
                          <a:effectLst/>
                        </a:rPr>
                        <a:t>u</a:t>
                      </a:r>
                      <a:r>
                        <a:rPr lang="es-CO" sz="900" spc="-5">
                          <a:effectLst/>
                        </a:rPr>
                        <a:t>e</a:t>
                      </a:r>
                      <a:r>
                        <a:rPr lang="es-CO" sz="900">
                          <a:effectLst/>
                        </a:rPr>
                        <a:t>nte Solo una vez, cuando el cliente quiera registrarse.</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34936293"/>
                  </a:ext>
                </a:extLst>
              </a:tr>
              <a:tr h="165223">
                <a:tc gridSpan="3">
                  <a:txBody>
                    <a:bodyPr/>
                    <a:lstStyle/>
                    <a:p>
                      <a:pPr marL="11430">
                        <a:lnSpc>
                          <a:spcPct val="107000"/>
                        </a:lnSpc>
                        <a:spcBef>
                          <a:spcPts val="25"/>
                        </a:spcBef>
                        <a:spcAft>
                          <a:spcPts val="800"/>
                        </a:spcAft>
                      </a:pPr>
                      <a:r>
                        <a:rPr lang="es-CO" sz="900" spc="-15">
                          <a:effectLst/>
                        </a:rPr>
                        <a:t>P</a:t>
                      </a:r>
                      <a:r>
                        <a:rPr lang="es-CO" sz="900" spc="-5">
                          <a:effectLst/>
                        </a:rPr>
                        <a:t>r</a:t>
                      </a:r>
                      <a:r>
                        <a:rPr lang="es-CO" sz="900">
                          <a:effectLst/>
                        </a:rPr>
                        <a:t>i</a:t>
                      </a:r>
                      <a:r>
                        <a:rPr lang="es-CO" sz="900" spc="15">
                          <a:effectLst/>
                        </a:rPr>
                        <a:t>o</a:t>
                      </a:r>
                      <a:r>
                        <a:rPr lang="es-CO" sz="900" spc="-5">
                          <a:effectLst/>
                        </a:rPr>
                        <a:t>r</a:t>
                      </a:r>
                      <a:r>
                        <a:rPr lang="es-CO" sz="900">
                          <a:effectLst/>
                        </a:rPr>
                        <a:t>i</a:t>
                      </a:r>
                      <a:r>
                        <a:rPr lang="es-CO" sz="900" spc="5">
                          <a:effectLst/>
                        </a:rPr>
                        <a:t>d</a:t>
                      </a:r>
                      <a:r>
                        <a:rPr lang="es-CO" sz="900">
                          <a:effectLst/>
                        </a:rPr>
                        <a:t>ad</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30175">
                        <a:lnSpc>
                          <a:spcPct val="107000"/>
                        </a:lnSpc>
                        <a:spcBef>
                          <a:spcPts val="25"/>
                        </a:spcBef>
                        <a:spcAft>
                          <a:spcPts val="800"/>
                        </a:spcAft>
                      </a:pPr>
                      <a:r>
                        <a:rPr lang="es-CO" sz="900">
                          <a:effectLst/>
                        </a:rPr>
                        <a:t>Alta </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91077181"/>
                  </a:ext>
                </a:extLst>
              </a:tr>
              <a:tr h="172770">
                <a:tc gridSpan="3">
                  <a:txBody>
                    <a:bodyPr/>
                    <a:lstStyle/>
                    <a:p>
                      <a:pPr marL="11430">
                        <a:lnSpc>
                          <a:spcPct val="107000"/>
                        </a:lnSpc>
                        <a:spcBef>
                          <a:spcPts val="40"/>
                        </a:spcBef>
                        <a:spcAft>
                          <a:spcPts val="800"/>
                        </a:spcAft>
                      </a:pPr>
                      <a:r>
                        <a:rPr lang="es-CO" sz="900">
                          <a:effectLst/>
                        </a:rPr>
                        <a:t>C</a:t>
                      </a:r>
                      <a:r>
                        <a:rPr lang="es-CO" sz="900" spc="10">
                          <a:effectLst/>
                        </a:rPr>
                        <a:t>o</a:t>
                      </a:r>
                      <a:r>
                        <a:rPr lang="es-CO" sz="900" spc="-15">
                          <a:effectLst/>
                        </a:rPr>
                        <a:t>m</a:t>
                      </a:r>
                      <a:r>
                        <a:rPr lang="es-CO" sz="900" spc="-5">
                          <a:effectLst/>
                        </a:rPr>
                        <a:t>e</a:t>
                      </a:r>
                      <a:r>
                        <a:rPr lang="es-CO" sz="900" spc="5">
                          <a:effectLst/>
                        </a:rPr>
                        <a:t>n</a:t>
                      </a:r>
                      <a:r>
                        <a:rPr lang="es-CO" sz="900">
                          <a:effectLst/>
                        </a:rPr>
                        <a:t>ta</a:t>
                      </a:r>
                      <a:r>
                        <a:rPr lang="es-CO" sz="900" spc="-10">
                          <a:effectLst/>
                        </a:rPr>
                        <a:t>r</a:t>
                      </a:r>
                      <a:r>
                        <a:rPr lang="es-CO" sz="900">
                          <a:effectLst/>
                        </a:rPr>
                        <a:t>ios</a:t>
                      </a:r>
                      <a:endParaRPr lang="es-CO"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281940">
                        <a:lnSpc>
                          <a:spcPct val="107000"/>
                        </a:lnSpc>
                        <a:spcBef>
                          <a:spcPts val="40"/>
                        </a:spcBef>
                        <a:spcAft>
                          <a:spcPts val="800"/>
                        </a:spcAft>
                      </a:pPr>
                      <a:r>
                        <a:rPr lang="es-CO" sz="900" spc="5" dirty="0">
                          <a:effectLst/>
                        </a:rPr>
                        <a:t>S</a:t>
                      </a:r>
                      <a:r>
                        <a:rPr lang="es-CO" sz="900" dirty="0">
                          <a:effectLst/>
                        </a:rPr>
                        <a:t>in com</a:t>
                      </a:r>
                      <a:r>
                        <a:rPr lang="es-CO" sz="900" spc="-5" dirty="0">
                          <a:effectLst/>
                        </a:rPr>
                        <a:t>e</a:t>
                      </a:r>
                      <a:r>
                        <a:rPr lang="es-CO" sz="900" dirty="0">
                          <a:effectLst/>
                        </a:rPr>
                        <a:t>nta</a:t>
                      </a:r>
                      <a:r>
                        <a:rPr lang="es-CO" sz="900" spc="-5" dirty="0">
                          <a:effectLst/>
                        </a:rPr>
                        <a:t>r</a:t>
                      </a:r>
                      <a:r>
                        <a:rPr lang="es-CO" sz="900" dirty="0">
                          <a:effectLst/>
                        </a:rPr>
                        <a:t>io. </a:t>
                      </a:r>
                      <a:endParaRPr lang="es-CO"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88229966"/>
                  </a:ext>
                </a:extLst>
              </a:tr>
            </a:tbl>
          </a:graphicData>
        </a:graphic>
      </p:graphicFrame>
      <p:sp>
        <p:nvSpPr>
          <p:cNvPr id="5" name="Rectangle 1">
            <a:extLst>
              <a:ext uri="{FF2B5EF4-FFF2-40B4-BE49-F238E27FC236}">
                <a16:creationId xmlns:a16="http://schemas.microsoft.com/office/drawing/2014/main" id="{CCBD1AA7-ECAE-40CF-9F32-893F45025924}"/>
              </a:ext>
            </a:extLst>
          </p:cNvPr>
          <p:cNvSpPr>
            <a:spLocks noChangeArrowheads="1"/>
          </p:cNvSpPr>
          <p:nvPr/>
        </p:nvSpPr>
        <p:spPr bwMode="auto">
          <a:xfrm>
            <a:off x="323249" y="150792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endParaRPr kumimoji="0" lang="es-CO" altLang="es-CO"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1105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15335CD-9F5B-400B-8DA9-C542D93A62C0}"/>
              </a:ext>
            </a:extLst>
          </p:cNvPr>
          <p:cNvGraphicFramePr>
            <a:graphicFrameLocks noGrp="1"/>
          </p:cNvGraphicFramePr>
          <p:nvPr>
            <p:extLst>
              <p:ext uri="{D42A27DB-BD31-4B8C-83A1-F6EECF244321}">
                <p14:modId xmlns:p14="http://schemas.microsoft.com/office/powerpoint/2010/main" val="466687121"/>
              </p:ext>
            </p:extLst>
          </p:nvPr>
        </p:nvGraphicFramePr>
        <p:xfrm>
          <a:off x="2771800" y="352037"/>
          <a:ext cx="4978895" cy="6153926"/>
        </p:xfrm>
        <a:graphic>
          <a:graphicData uri="http://schemas.openxmlformats.org/drawingml/2006/table">
            <a:tbl>
              <a:tblPr firstRow="1" firstCol="1" lastRow="1" lastCol="1" bandRow="1" bandCol="1">
                <a:tableStyleId>{7DF18680-E054-41AD-8BC1-D1AEF772440D}</a:tableStyleId>
              </a:tblPr>
              <a:tblGrid>
                <a:gridCol w="1204716">
                  <a:extLst>
                    <a:ext uri="{9D8B030D-6E8A-4147-A177-3AD203B41FA5}">
                      <a16:colId xmlns:a16="http://schemas.microsoft.com/office/drawing/2014/main" val="2031473917"/>
                    </a:ext>
                  </a:extLst>
                </a:gridCol>
                <a:gridCol w="373315">
                  <a:extLst>
                    <a:ext uri="{9D8B030D-6E8A-4147-A177-3AD203B41FA5}">
                      <a16:colId xmlns:a16="http://schemas.microsoft.com/office/drawing/2014/main" val="3554410822"/>
                    </a:ext>
                  </a:extLst>
                </a:gridCol>
                <a:gridCol w="39898">
                  <a:extLst>
                    <a:ext uri="{9D8B030D-6E8A-4147-A177-3AD203B41FA5}">
                      <a16:colId xmlns:a16="http://schemas.microsoft.com/office/drawing/2014/main" val="1488640021"/>
                    </a:ext>
                  </a:extLst>
                </a:gridCol>
                <a:gridCol w="3360966">
                  <a:extLst>
                    <a:ext uri="{9D8B030D-6E8A-4147-A177-3AD203B41FA5}">
                      <a16:colId xmlns:a16="http://schemas.microsoft.com/office/drawing/2014/main" val="380440008"/>
                    </a:ext>
                  </a:extLst>
                </a:gridCol>
              </a:tblGrid>
              <a:tr h="313881">
                <a:tc gridSpan="2">
                  <a:txBody>
                    <a:bodyPr/>
                    <a:lstStyle/>
                    <a:p>
                      <a:pPr marL="11430">
                        <a:lnSpc>
                          <a:spcPct val="107000"/>
                        </a:lnSpc>
                        <a:spcBef>
                          <a:spcPts val="135"/>
                        </a:spcBef>
                        <a:spcAft>
                          <a:spcPts val="800"/>
                        </a:spcAft>
                      </a:pPr>
                      <a:r>
                        <a:rPr lang="es-CO" sz="1100" dirty="0">
                          <a:effectLst/>
                        </a:rPr>
                        <a:t># R</a:t>
                      </a:r>
                      <a:r>
                        <a:rPr lang="es-CO" sz="1100" spc="-5" dirty="0">
                          <a:effectLst/>
                        </a:rPr>
                        <a:t>e</a:t>
                      </a:r>
                      <a:r>
                        <a:rPr lang="es-CO" sz="1100" spc="5" dirty="0">
                          <a:effectLst/>
                        </a:rPr>
                        <a:t>f</a:t>
                      </a:r>
                      <a:r>
                        <a:rPr lang="es-CO" sz="1100" dirty="0">
                          <a:effectLst/>
                        </a:rPr>
                        <a:t>.</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30175">
                        <a:lnSpc>
                          <a:spcPct val="107000"/>
                        </a:lnSpc>
                        <a:spcBef>
                          <a:spcPts val="135"/>
                        </a:spcBef>
                        <a:spcAft>
                          <a:spcPts val="800"/>
                        </a:spcAft>
                      </a:pPr>
                      <a:r>
                        <a:rPr lang="es-CO" sz="1100" dirty="0">
                          <a:effectLst/>
                        </a:rPr>
                        <a:t>CU2.1</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515294696"/>
                  </a:ext>
                </a:extLst>
              </a:tr>
              <a:tr h="306737">
                <a:tc gridSpan="2">
                  <a:txBody>
                    <a:bodyPr/>
                    <a:lstStyle/>
                    <a:p>
                      <a:pPr marL="11430">
                        <a:lnSpc>
                          <a:spcPct val="107000"/>
                        </a:lnSpc>
                        <a:spcBef>
                          <a:spcPts val="35"/>
                        </a:spcBef>
                        <a:spcAft>
                          <a:spcPts val="800"/>
                        </a:spcAft>
                      </a:pPr>
                      <a:r>
                        <a:rPr lang="es-CO" sz="1100">
                          <a:effectLst/>
                        </a:rPr>
                        <a:t>Caso de</a:t>
                      </a:r>
                      <a:r>
                        <a:rPr lang="es-CO" sz="1100" spc="-5">
                          <a:effectLst/>
                        </a:rPr>
                        <a:t> </a:t>
                      </a:r>
                      <a:r>
                        <a:rPr lang="es-CO" sz="1100">
                          <a:effectLst/>
                        </a:rPr>
                        <a:t>Uso</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R="207010">
                        <a:lnSpc>
                          <a:spcPct val="107000"/>
                        </a:lnSpc>
                        <a:spcBef>
                          <a:spcPts val="35"/>
                        </a:spcBef>
                        <a:spcAft>
                          <a:spcPts val="800"/>
                        </a:spcAft>
                      </a:pPr>
                      <a:r>
                        <a:rPr lang="es-CO" sz="1100" spc="-15" dirty="0">
                          <a:effectLst/>
                        </a:rPr>
                        <a:t>Ingresar nombre</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502140765"/>
                  </a:ext>
                </a:extLst>
              </a:tr>
              <a:tr h="295392">
                <a:tc gridSpan="2">
                  <a:txBody>
                    <a:bodyPr/>
                    <a:lstStyle/>
                    <a:p>
                      <a:pPr marL="11430">
                        <a:lnSpc>
                          <a:spcPct val="107000"/>
                        </a:lnSpc>
                        <a:spcBef>
                          <a:spcPts val="25"/>
                        </a:spcBef>
                        <a:spcAft>
                          <a:spcPts val="800"/>
                        </a:spcAft>
                      </a:pPr>
                      <a:r>
                        <a:rPr lang="es-CO" sz="1100">
                          <a:effectLst/>
                        </a:rPr>
                        <a:t>Autor</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25"/>
                        </a:spcBef>
                        <a:spcAft>
                          <a:spcPts val="800"/>
                        </a:spcAft>
                      </a:pPr>
                      <a:r>
                        <a:rPr lang="es-CO" sz="1100" spc="5" dirty="0">
                          <a:effectLst/>
                        </a:rPr>
                        <a:t>Juan Huertas, Luis Cuasquer, Mateo Vega, Brahiam Culma &amp; Kevin Arias</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535464452"/>
                  </a:ext>
                </a:extLst>
              </a:tr>
              <a:tr h="189504">
                <a:tc gridSpan="2">
                  <a:txBody>
                    <a:bodyPr/>
                    <a:lstStyle/>
                    <a:p>
                      <a:pPr marL="11430">
                        <a:lnSpc>
                          <a:spcPct val="107000"/>
                        </a:lnSpc>
                        <a:spcBef>
                          <a:spcPts val="35"/>
                        </a:spcBef>
                        <a:spcAft>
                          <a:spcPts val="800"/>
                        </a:spcAft>
                      </a:pPr>
                      <a:r>
                        <a:rPr lang="es-CO" sz="1100" spc="-15">
                          <a:effectLst/>
                        </a:rPr>
                        <a:t>F</a:t>
                      </a:r>
                      <a:r>
                        <a:rPr lang="es-CO" sz="1100" spc="5">
                          <a:effectLst/>
                        </a:rPr>
                        <a:t>e</a:t>
                      </a:r>
                      <a:r>
                        <a:rPr lang="es-CO" sz="1100" spc="-5">
                          <a:effectLst/>
                        </a:rPr>
                        <a:t>c</a:t>
                      </a:r>
                      <a:r>
                        <a:rPr lang="es-CO" sz="1100" spc="5">
                          <a:effectLst/>
                        </a:rPr>
                        <a:t>h</a:t>
                      </a:r>
                      <a:r>
                        <a:rPr lang="es-CO" sz="1100">
                          <a:effectLst/>
                        </a:rPr>
                        <a:t>a</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35"/>
                        </a:spcBef>
                        <a:spcAft>
                          <a:spcPts val="800"/>
                        </a:spcAft>
                      </a:pPr>
                      <a:r>
                        <a:rPr lang="es-CO" sz="1100" dirty="0">
                          <a:effectLst/>
                        </a:rPr>
                        <a:t>24/06/2019</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091133535"/>
                  </a:ext>
                </a:extLst>
              </a:tr>
              <a:tr h="191605">
                <a:tc gridSpan="2">
                  <a:txBody>
                    <a:bodyPr/>
                    <a:lstStyle/>
                    <a:p>
                      <a:pPr marL="11430">
                        <a:lnSpc>
                          <a:spcPct val="107000"/>
                        </a:lnSpc>
                        <a:spcBef>
                          <a:spcPts val="35"/>
                        </a:spcBef>
                        <a:spcAft>
                          <a:spcPts val="800"/>
                        </a:spcAft>
                      </a:pPr>
                      <a:r>
                        <a:rPr lang="es-CO" sz="1100">
                          <a:effectLst/>
                        </a:rPr>
                        <a:t>V</a:t>
                      </a:r>
                      <a:r>
                        <a:rPr lang="es-CO" sz="1100" spc="-5">
                          <a:effectLst/>
                        </a:rPr>
                        <a:t>er</a:t>
                      </a:r>
                      <a:r>
                        <a:rPr lang="es-CO" sz="1100">
                          <a:effectLst/>
                        </a:rPr>
                        <a:t>sión</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Aft>
                          <a:spcPts val="800"/>
                        </a:spcAft>
                      </a:pPr>
                      <a:r>
                        <a:rPr lang="es-CO" sz="1100" dirty="0">
                          <a:effectLst/>
                        </a:rPr>
                        <a:t>Versión 1</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78646397"/>
                  </a:ext>
                </a:extLst>
              </a:tr>
              <a:tr h="182361">
                <a:tc gridSpan="2">
                  <a:txBody>
                    <a:bodyPr/>
                    <a:lstStyle/>
                    <a:p>
                      <a:pPr marL="11430">
                        <a:lnSpc>
                          <a:spcPct val="107000"/>
                        </a:lnSpc>
                        <a:spcBef>
                          <a:spcPts val="25"/>
                        </a:spcBef>
                        <a:spcAft>
                          <a:spcPts val="800"/>
                        </a:spcAft>
                      </a:pPr>
                      <a:r>
                        <a:rPr lang="es-CO" sz="1100">
                          <a:effectLst/>
                        </a:rPr>
                        <a:t>A</a:t>
                      </a:r>
                      <a:r>
                        <a:rPr lang="es-CO" sz="1100" spc="-5">
                          <a:effectLst/>
                        </a:rPr>
                        <a:t>c</a:t>
                      </a:r>
                      <a:r>
                        <a:rPr lang="es-CO" sz="1100">
                          <a:effectLst/>
                        </a:rPr>
                        <a:t>to</a:t>
                      </a:r>
                      <a:r>
                        <a:rPr lang="es-CO" sz="1100" spc="-10">
                          <a:effectLst/>
                        </a:rPr>
                        <a:t>r</a:t>
                      </a:r>
                      <a:r>
                        <a:rPr lang="es-CO" sz="1100">
                          <a:effectLst/>
                        </a:rPr>
                        <a:t>/es</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R="279400">
                        <a:lnSpc>
                          <a:spcPct val="107000"/>
                        </a:lnSpc>
                        <a:spcBef>
                          <a:spcPts val="25"/>
                        </a:spcBef>
                        <a:spcAft>
                          <a:spcPts val="800"/>
                        </a:spcAft>
                      </a:pPr>
                      <a:r>
                        <a:rPr lang="es-CO" sz="1100" dirty="0">
                          <a:effectLst/>
                        </a:rPr>
                        <a:t>Sistema/cliente</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163262712"/>
                  </a:ext>
                </a:extLst>
              </a:tr>
              <a:tr h="189504">
                <a:tc gridSpan="2">
                  <a:txBody>
                    <a:bodyPr/>
                    <a:lstStyle/>
                    <a:p>
                      <a:pPr marL="11430">
                        <a:lnSpc>
                          <a:spcPct val="107000"/>
                        </a:lnSpc>
                        <a:spcBef>
                          <a:spcPts val="35"/>
                        </a:spcBef>
                        <a:spcAft>
                          <a:spcPts val="800"/>
                        </a:spcAft>
                      </a:pPr>
                      <a:r>
                        <a:rPr lang="es-CO" sz="1100">
                          <a:effectLst/>
                        </a:rPr>
                        <a:t>Ti</a:t>
                      </a:r>
                      <a:r>
                        <a:rPr lang="es-CO" sz="1100" spc="5">
                          <a:effectLst/>
                        </a:rPr>
                        <a:t>p</a:t>
                      </a:r>
                      <a:r>
                        <a:rPr lang="es-CO" sz="1100">
                          <a:effectLst/>
                        </a:rPr>
                        <a:t>o</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35"/>
                        </a:spcBef>
                        <a:spcAft>
                          <a:spcPts val="800"/>
                        </a:spcAft>
                      </a:pPr>
                      <a:r>
                        <a:rPr lang="es-CO" sz="1100" spc="5">
                          <a:effectLst/>
                        </a:rPr>
                        <a:t>P</a:t>
                      </a:r>
                      <a:r>
                        <a:rPr lang="es-CO" sz="1100">
                          <a:effectLst/>
                        </a:rPr>
                        <a:t>rim</a:t>
                      </a:r>
                      <a:r>
                        <a:rPr lang="es-CO" sz="1100" spc="-5">
                          <a:effectLst/>
                        </a:rPr>
                        <a:t>a</a:t>
                      </a:r>
                      <a:r>
                        <a:rPr lang="es-CO" sz="1100">
                          <a:effectLst/>
                        </a:rPr>
                        <a:t>rio </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681834347"/>
                  </a:ext>
                </a:extLst>
              </a:tr>
              <a:tr h="348336">
                <a:tc gridSpan="2">
                  <a:txBody>
                    <a:bodyPr/>
                    <a:lstStyle/>
                    <a:p>
                      <a:pPr marL="11430">
                        <a:lnSpc>
                          <a:spcPct val="107000"/>
                        </a:lnSpc>
                        <a:spcBef>
                          <a:spcPts val="35"/>
                        </a:spcBef>
                        <a:spcAft>
                          <a:spcPts val="800"/>
                        </a:spcAft>
                      </a:pPr>
                      <a:r>
                        <a:rPr lang="es-CO" sz="1100">
                          <a:effectLst/>
                        </a:rPr>
                        <a:t>D</a:t>
                      </a:r>
                      <a:r>
                        <a:rPr lang="es-CO" sz="1100" spc="-5">
                          <a:effectLst/>
                        </a:rPr>
                        <a:t>e</a:t>
                      </a:r>
                      <a:r>
                        <a:rPr lang="es-CO" sz="1100">
                          <a:effectLst/>
                        </a:rPr>
                        <a:t>s</a:t>
                      </a:r>
                      <a:r>
                        <a:rPr lang="es-CO" sz="1100" spc="-5">
                          <a:effectLst/>
                        </a:rPr>
                        <a:t>cr</a:t>
                      </a:r>
                      <a:r>
                        <a:rPr lang="es-CO" sz="1100">
                          <a:effectLst/>
                        </a:rPr>
                        <a:t>i</a:t>
                      </a:r>
                      <a:r>
                        <a:rPr lang="es-CO" sz="1100" spc="5">
                          <a:effectLst/>
                        </a:rPr>
                        <a:t>p</a:t>
                      </a:r>
                      <a:r>
                        <a:rPr lang="es-CO" sz="1100" spc="-5">
                          <a:effectLst/>
                        </a:rPr>
                        <a:t>c</a:t>
                      </a:r>
                      <a:r>
                        <a:rPr lang="es-CO" sz="1100">
                          <a:effectLst/>
                        </a:rPr>
                        <a:t>ión</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30175" algn="just">
                        <a:lnSpc>
                          <a:spcPct val="107000"/>
                        </a:lnSpc>
                        <a:spcBef>
                          <a:spcPts val="35"/>
                        </a:spcBef>
                        <a:spcAft>
                          <a:spcPts val="800"/>
                        </a:spcAft>
                      </a:pPr>
                      <a:r>
                        <a:rPr lang="es-CO" sz="1100" dirty="0">
                          <a:effectLst/>
                        </a:rPr>
                        <a:t>El cliente deberá ingresar su nombre</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647490448"/>
                  </a:ext>
                </a:extLst>
              </a:tr>
              <a:tr h="635724">
                <a:tc rowSpan="2">
                  <a:txBody>
                    <a:bodyPr/>
                    <a:lstStyle/>
                    <a:p>
                      <a:pPr marL="11430">
                        <a:lnSpc>
                          <a:spcPct val="107000"/>
                        </a:lnSpc>
                        <a:spcBef>
                          <a:spcPts val="25"/>
                        </a:spcBef>
                        <a:spcAft>
                          <a:spcPts val="800"/>
                        </a:spcAft>
                      </a:pPr>
                      <a:r>
                        <a:rPr lang="es-CO" sz="1100">
                          <a:effectLst/>
                        </a:rPr>
                        <a:t>R</a:t>
                      </a:r>
                      <a:r>
                        <a:rPr lang="es-CO" sz="1100" spc="-5">
                          <a:effectLst/>
                        </a:rPr>
                        <a:t>e</a:t>
                      </a:r>
                      <a:r>
                        <a:rPr lang="es-CO" sz="1100" spc="5">
                          <a:effectLst/>
                        </a:rPr>
                        <a:t>f</a:t>
                      </a:r>
                      <a:r>
                        <a:rPr lang="es-CO" sz="1100" spc="-5">
                          <a:effectLst/>
                        </a:rPr>
                        <a:t>ere</a:t>
                      </a:r>
                      <a:r>
                        <a:rPr lang="es-CO" sz="1100" spc="5">
                          <a:effectLst/>
                        </a:rPr>
                        <a:t>n</a:t>
                      </a:r>
                      <a:r>
                        <a:rPr lang="es-CO" sz="1100" spc="-5">
                          <a:effectLst/>
                        </a:rPr>
                        <a:t>c</a:t>
                      </a:r>
                      <a:r>
                        <a:rPr lang="es-CO" sz="1100">
                          <a:effectLst/>
                        </a:rPr>
                        <a:t>ias</a:t>
                      </a:r>
                      <a:endParaRPr lang="es-CO" sz="1050">
                        <a:effectLst/>
                      </a:endParaRPr>
                    </a:p>
                    <a:p>
                      <a:pPr marL="11430">
                        <a:lnSpc>
                          <a:spcPct val="107000"/>
                        </a:lnSpc>
                        <a:spcAft>
                          <a:spcPts val="800"/>
                        </a:spcAft>
                      </a:pPr>
                      <a:r>
                        <a:rPr lang="es-CO" sz="1100">
                          <a:effectLst/>
                        </a:rPr>
                        <a:t>C</a:t>
                      </a:r>
                      <a:r>
                        <a:rPr lang="es-CO" sz="1100" spc="-5">
                          <a:effectLst/>
                        </a:rPr>
                        <a:t>r</a:t>
                      </a:r>
                      <a:r>
                        <a:rPr lang="es-CO" sz="1100" spc="5">
                          <a:effectLst/>
                        </a:rPr>
                        <a:t>u</a:t>
                      </a:r>
                      <a:r>
                        <a:rPr lang="es-CO" sz="1100" spc="-5">
                          <a:effectLst/>
                        </a:rPr>
                        <a:t>z</a:t>
                      </a:r>
                      <a:r>
                        <a:rPr lang="es-CO" sz="1100">
                          <a:effectLst/>
                        </a:rPr>
                        <a:t>a</a:t>
                      </a:r>
                      <a:r>
                        <a:rPr lang="es-CO" sz="1100" spc="5">
                          <a:effectLst/>
                        </a:rPr>
                        <a:t>d</a:t>
                      </a:r>
                      <a:r>
                        <a:rPr lang="es-CO" sz="1100">
                          <a:effectLst/>
                        </a:rPr>
                        <a:t>as</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0160">
                        <a:lnSpc>
                          <a:spcPct val="107000"/>
                        </a:lnSpc>
                        <a:spcBef>
                          <a:spcPts val="25"/>
                        </a:spcBef>
                        <a:spcAft>
                          <a:spcPts val="800"/>
                        </a:spcAft>
                      </a:pPr>
                      <a:r>
                        <a:rPr lang="es-CO" sz="1100">
                          <a:effectLst/>
                        </a:rPr>
                        <a:t>C.</a:t>
                      </a:r>
                      <a:r>
                        <a:rPr lang="es-CO" sz="1100" spc="-5">
                          <a:effectLst/>
                        </a:rPr>
                        <a:t>U</a:t>
                      </a:r>
                      <a:r>
                        <a:rPr lang="es-CO" sz="1100">
                          <a:effectLst/>
                        </a:rPr>
                        <a:t>.</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gridSpan="2">
                  <a:txBody>
                    <a:bodyPr/>
                    <a:lstStyle/>
                    <a:p>
                      <a:pPr marL="10160" marR="80010">
                        <a:lnSpc>
                          <a:spcPct val="107000"/>
                        </a:lnSpc>
                        <a:spcBef>
                          <a:spcPts val="25"/>
                        </a:spcBef>
                        <a:spcAft>
                          <a:spcPts val="800"/>
                        </a:spcAft>
                      </a:pPr>
                      <a:r>
                        <a:rPr lang="es-CO" sz="1100" spc="-5" dirty="0">
                          <a:effectLst/>
                        </a:rPr>
                        <a:t>CU2</a:t>
                      </a:r>
                      <a:endParaRPr lang="es-CO" sz="1050" dirty="0">
                        <a:effectLst/>
                      </a:endParaRPr>
                    </a:p>
                    <a:p>
                      <a:pPr marL="10160" marR="80010">
                        <a:lnSpc>
                          <a:spcPct val="107000"/>
                        </a:lnSpc>
                        <a:spcBef>
                          <a:spcPts val="25"/>
                        </a:spcBef>
                        <a:spcAft>
                          <a:spcPts val="800"/>
                        </a:spcAft>
                      </a:pPr>
                      <a:r>
                        <a:rPr lang="es-CO" sz="1100" spc="-5" dirty="0">
                          <a:effectLst/>
                        </a:rPr>
                        <a:t>CU 2.1 – CU 2.2 – CU 2.3 – CU 2.4 – CU 2.5 – CU 2-7.</a:t>
                      </a:r>
                      <a:endParaRPr lang="es-CO" sz="1050" dirty="0">
                        <a:effectLst/>
                      </a:endParaRPr>
                    </a:p>
                    <a:p>
                      <a:pPr marL="10160" marR="80010">
                        <a:lnSpc>
                          <a:spcPct val="107000"/>
                        </a:lnSpc>
                        <a:spcBef>
                          <a:spcPts val="25"/>
                        </a:spcBef>
                        <a:spcAft>
                          <a:spcPts val="800"/>
                        </a:spcAft>
                      </a:pPr>
                      <a:r>
                        <a:rPr lang="es-CO" sz="1100" dirty="0">
                          <a:effectLst/>
                        </a:rPr>
                        <a:t> </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443413107"/>
                  </a:ext>
                </a:extLst>
              </a:tr>
              <a:tr h="406322">
                <a:tc vMerge="1">
                  <a:txBody>
                    <a:bodyPr/>
                    <a:lstStyle/>
                    <a:p>
                      <a:endParaRPr lang="es-CO"/>
                    </a:p>
                  </a:txBody>
                  <a:tcPr/>
                </a:tc>
                <a:tc>
                  <a:txBody>
                    <a:bodyPr/>
                    <a:lstStyle/>
                    <a:p>
                      <a:pPr marL="10160">
                        <a:lnSpc>
                          <a:spcPct val="107000"/>
                        </a:lnSpc>
                        <a:spcBef>
                          <a:spcPts val="35"/>
                        </a:spcBef>
                        <a:spcAft>
                          <a:spcPts val="800"/>
                        </a:spcAft>
                      </a:pPr>
                      <a:r>
                        <a:rPr lang="es-CO" sz="1100">
                          <a:effectLst/>
                        </a:rPr>
                        <a:t>R.</a:t>
                      </a:r>
                      <a:r>
                        <a:rPr lang="es-CO" sz="1100" spc="-15">
                          <a:effectLst/>
                        </a:rPr>
                        <a:t>F</a:t>
                      </a:r>
                      <a:r>
                        <a:rPr lang="es-CO" sz="1100">
                          <a:effectLst/>
                        </a:rPr>
                        <a:t>.</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gridSpan="2">
                  <a:txBody>
                    <a:bodyPr/>
                    <a:lstStyle/>
                    <a:p>
                      <a:pPr marL="10160" marR="3810">
                        <a:lnSpc>
                          <a:spcPct val="107000"/>
                        </a:lnSpc>
                        <a:spcBef>
                          <a:spcPts val="35"/>
                        </a:spcBef>
                        <a:spcAft>
                          <a:spcPts val="800"/>
                        </a:spcAft>
                      </a:pPr>
                      <a:r>
                        <a:rPr lang="es-CO" sz="1100" dirty="0">
                          <a:effectLst/>
                        </a:rPr>
                        <a:t>RF02</a:t>
                      </a:r>
                      <a:endParaRPr lang="es-CO" sz="1050" dirty="0">
                        <a:effectLst/>
                      </a:endParaRPr>
                    </a:p>
                    <a:p>
                      <a:pPr marL="10160" marR="3810">
                        <a:lnSpc>
                          <a:spcPct val="107000"/>
                        </a:lnSpc>
                        <a:spcBef>
                          <a:spcPts val="35"/>
                        </a:spcBef>
                        <a:spcAft>
                          <a:spcPts val="800"/>
                        </a:spcAft>
                      </a:pPr>
                      <a:r>
                        <a:rPr lang="es-CO" sz="1100" dirty="0">
                          <a:effectLst/>
                        </a:rPr>
                        <a:t>RNF02</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4283190393"/>
                  </a:ext>
                </a:extLst>
              </a:tr>
              <a:tr h="239507">
                <a:tc gridSpan="2">
                  <a:txBody>
                    <a:bodyPr/>
                    <a:lstStyle/>
                    <a:p>
                      <a:pPr marL="11430">
                        <a:lnSpc>
                          <a:spcPct val="107000"/>
                        </a:lnSpc>
                        <a:spcBef>
                          <a:spcPts val="25"/>
                        </a:spcBef>
                        <a:spcAft>
                          <a:spcPts val="800"/>
                        </a:spcAft>
                      </a:pPr>
                      <a:r>
                        <a:rPr lang="es-CO" sz="1100" spc="-15">
                          <a:effectLst/>
                        </a:rPr>
                        <a:t>P</a:t>
                      </a:r>
                      <a:r>
                        <a:rPr lang="es-CO" sz="1100" spc="5">
                          <a:effectLst/>
                        </a:rPr>
                        <a:t>r</a:t>
                      </a:r>
                      <a:r>
                        <a:rPr lang="es-CO" sz="1100" spc="-5">
                          <a:effectLst/>
                        </a:rPr>
                        <a:t>ec</a:t>
                      </a:r>
                      <a:r>
                        <a:rPr lang="es-CO" sz="1100">
                          <a:effectLst/>
                        </a:rPr>
                        <a:t>o</a:t>
                      </a:r>
                      <a:r>
                        <a:rPr lang="es-CO" sz="1100" spc="5">
                          <a:effectLst/>
                        </a:rPr>
                        <a:t>nd</a:t>
                      </a:r>
                      <a:r>
                        <a:rPr lang="es-CO" sz="1100">
                          <a:effectLst/>
                        </a:rPr>
                        <a:t>ición</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94945">
                        <a:lnSpc>
                          <a:spcPct val="107000"/>
                        </a:lnSpc>
                        <a:spcBef>
                          <a:spcPts val="25"/>
                        </a:spcBef>
                        <a:spcAft>
                          <a:spcPts val="800"/>
                        </a:spcAft>
                      </a:pPr>
                      <a:r>
                        <a:rPr lang="es-CO" sz="1100" dirty="0">
                          <a:effectLst/>
                        </a:rPr>
                        <a:t>El usu</a:t>
                      </a:r>
                      <a:r>
                        <a:rPr lang="es-CO" sz="1100" spc="-5" dirty="0">
                          <a:effectLst/>
                        </a:rPr>
                        <a:t>a</a:t>
                      </a:r>
                      <a:r>
                        <a:rPr lang="es-CO" sz="1100" dirty="0">
                          <a:effectLst/>
                        </a:rPr>
                        <a:t>rio d</a:t>
                      </a:r>
                      <a:r>
                        <a:rPr lang="es-CO" sz="1100" spc="-5" dirty="0">
                          <a:effectLst/>
                        </a:rPr>
                        <a:t>e</a:t>
                      </a:r>
                      <a:r>
                        <a:rPr lang="es-CO" sz="1100" dirty="0">
                          <a:effectLst/>
                        </a:rPr>
                        <a:t>be</a:t>
                      </a:r>
                      <a:r>
                        <a:rPr lang="es-CO" sz="1100" spc="-5" dirty="0">
                          <a:effectLst/>
                        </a:rPr>
                        <a:t> querer utilizar el sistema.</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596211375"/>
                  </a:ext>
                </a:extLst>
              </a:tr>
              <a:tr h="177319">
                <a:tc gridSpan="4">
                  <a:txBody>
                    <a:bodyPr/>
                    <a:lstStyle/>
                    <a:p>
                      <a:pPr marR="292100">
                        <a:lnSpc>
                          <a:spcPct val="107000"/>
                        </a:lnSpc>
                        <a:spcBef>
                          <a:spcPts val="90"/>
                        </a:spcBef>
                        <a:spcAft>
                          <a:spcPts val="800"/>
                        </a:spcAft>
                      </a:pPr>
                      <a:r>
                        <a:rPr lang="es-CO" sz="1100" spc="5" dirty="0">
                          <a:effectLst/>
                        </a:rPr>
                        <a:t>S</a:t>
                      </a:r>
                      <a:r>
                        <a:rPr lang="es-CO" sz="1100" spc="-5" dirty="0">
                          <a:effectLst/>
                        </a:rPr>
                        <a:t>ec</a:t>
                      </a:r>
                      <a:r>
                        <a:rPr lang="es-CO" sz="1100" spc="5" dirty="0">
                          <a:effectLst/>
                        </a:rPr>
                        <a:t>u</a:t>
                      </a:r>
                      <a:r>
                        <a:rPr lang="es-CO" sz="1100" spc="-5" dirty="0">
                          <a:effectLst/>
                        </a:rPr>
                        <a:t>e</a:t>
                      </a:r>
                      <a:r>
                        <a:rPr lang="es-CO" sz="1100" spc="5" dirty="0">
                          <a:effectLst/>
                        </a:rPr>
                        <a:t>n</a:t>
                      </a:r>
                      <a:r>
                        <a:rPr lang="es-CO" sz="1100" spc="-5" dirty="0">
                          <a:effectLst/>
                        </a:rPr>
                        <a:t>c</a:t>
                      </a:r>
                      <a:r>
                        <a:rPr lang="es-CO" sz="1100" dirty="0">
                          <a:effectLst/>
                        </a:rPr>
                        <a:t>ia: No</a:t>
                      </a:r>
                      <a:r>
                        <a:rPr lang="es-CO" sz="1100" spc="5" dirty="0">
                          <a:effectLst/>
                        </a:rPr>
                        <a:t>r</a:t>
                      </a:r>
                      <a:r>
                        <a:rPr lang="es-CO" sz="1100" spc="-15" dirty="0">
                          <a:effectLst/>
                        </a:rPr>
                        <a:t>m</a:t>
                      </a:r>
                      <a:r>
                        <a:rPr lang="es-CO" sz="1100" dirty="0">
                          <a:effectLst/>
                        </a:rPr>
                        <a:t>al </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355662758"/>
                  </a:ext>
                </a:extLst>
              </a:tr>
              <a:tr h="128340">
                <a:tc gridSpan="4">
                  <a:txBody>
                    <a:bodyPr/>
                    <a:lstStyle/>
                    <a:p>
                      <a:pPr marR="292100">
                        <a:lnSpc>
                          <a:spcPct val="107000"/>
                        </a:lnSpc>
                        <a:spcBef>
                          <a:spcPts val="90"/>
                        </a:spcBef>
                        <a:spcAft>
                          <a:spcPts val="800"/>
                        </a:spcAft>
                      </a:pPr>
                      <a:r>
                        <a:rPr lang="es-CO" sz="1100" spc="5">
                          <a:effectLst/>
                        </a:rPr>
                        <a:t> </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864392951"/>
                  </a:ext>
                </a:extLst>
              </a:tr>
              <a:tr h="128340">
                <a:tc gridSpan="4">
                  <a:txBody>
                    <a:bodyPr/>
                    <a:lstStyle/>
                    <a:p>
                      <a:pPr marR="292100">
                        <a:lnSpc>
                          <a:spcPct val="107000"/>
                        </a:lnSpc>
                        <a:spcBef>
                          <a:spcPts val="90"/>
                        </a:spcBef>
                        <a:spcAft>
                          <a:spcPts val="800"/>
                        </a:spcAft>
                      </a:pPr>
                      <a:r>
                        <a:rPr lang="es-CO" sz="1100" spc="5">
                          <a:effectLst/>
                        </a:rPr>
                        <a:t> </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81648183"/>
                  </a:ext>
                </a:extLst>
              </a:tr>
              <a:tr h="635724">
                <a:tc gridSpan="4">
                  <a:txBody>
                    <a:bodyPr/>
                    <a:lstStyle/>
                    <a:p>
                      <a:pPr marL="11430">
                        <a:lnSpc>
                          <a:spcPct val="107000"/>
                        </a:lnSpc>
                        <a:spcBef>
                          <a:spcPts val="115"/>
                        </a:spcBef>
                        <a:spcAft>
                          <a:spcPts val="800"/>
                        </a:spcAft>
                      </a:pPr>
                      <a:r>
                        <a:rPr lang="es-CO" sz="1100" dirty="0">
                          <a:effectLst/>
                        </a:rPr>
                        <a:t>E</a:t>
                      </a:r>
                      <a:r>
                        <a:rPr lang="es-CO" sz="1100" spc="5" dirty="0">
                          <a:effectLst/>
                        </a:rPr>
                        <a:t>S</a:t>
                      </a:r>
                      <a:r>
                        <a:rPr lang="es-CO" sz="1100" dirty="0">
                          <a:effectLst/>
                        </a:rPr>
                        <a:t>CEN</a:t>
                      </a:r>
                      <a:r>
                        <a:rPr lang="es-CO" sz="1100" spc="-5" dirty="0">
                          <a:effectLst/>
                        </a:rPr>
                        <a:t>A</a:t>
                      </a:r>
                      <a:r>
                        <a:rPr lang="es-CO" sz="1100" dirty="0">
                          <a:effectLst/>
                        </a:rPr>
                        <a:t>RIO Ingresar nombre:</a:t>
                      </a:r>
                      <a:endParaRPr lang="es-CO" sz="1050" dirty="0">
                        <a:effectLst/>
                      </a:endParaRPr>
                    </a:p>
                    <a:p>
                      <a:pPr marL="342900" lvl="0" indent="-342900">
                        <a:lnSpc>
                          <a:spcPct val="107000"/>
                        </a:lnSpc>
                        <a:spcAft>
                          <a:spcPts val="800"/>
                        </a:spcAft>
                        <a:buFont typeface="+mj-lt"/>
                        <a:buAutoNum type="arabicPeriod"/>
                      </a:pPr>
                      <a:r>
                        <a:rPr lang="es-CO" sz="1100" dirty="0">
                          <a:effectLst/>
                        </a:rPr>
                        <a:t>Ingresar nombre</a:t>
                      </a:r>
                      <a:r>
                        <a:rPr lang="es-CO" sz="1100" spc="5" dirty="0">
                          <a:effectLst/>
                        </a:rPr>
                        <a:t>.</a:t>
                      </a:r>
                      <a:endParaRPr lang="es-CO" sz="1050" dirty="0">
                        <a:effectLst/>
                      </a:endParaRPr>
                    </a:p>
                    <a:p>
                      <a:pPr>
                        <a:lnSpc>
                          <a:spcPct val="107000"/>
                        </a:lnSpc>
                        <a:spcAft>
                          <a:spcPts val="800"/>
                        </a:spcAft>
                      </a:pPr>
                      <a:r>
                        <a:rPr lang="es-CO" sz="1100" dirty="0">
                          <a:effectLst/>
                        </a:rPr>
                        <a:t> </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12360730"/>
                  </a:ext>
                </a:extLst>
              </a:tr>
              <a:tr h="189084">
                <a:tc gridSpan="3">
                  <a:txBody>
                    <a:bodyPr/>
                    <a:lstStyle/>
                    <a:p>
                      <a:pPr marL="11430">
                        <a:lnSpc>
                          <a:spcPct val="107000"/>
                        </a:lnSpc>
                        <a:spcBef>
                          <a:spcPts val="25"/>
                        </a:spcBef>
                        <a:spcAft>
                          <a:spcPts val="800"/>
                        </a:spcAft>
                      </a:pPr>
                      <a:r>
                        <a:rPr lang="es-CO" sz="1100" spc="-15">
                          <a:effectLst/>
                        </a:rPr>
                        <a:t>P</a:t>
                      </a:r>
                      <a:r>
                        <a:rPr lang="es-CO" sz="1100">
                          <a:effectLst/>
                        </a:rPr>
                        <a:t>os</a:t>
                      </a:r>
                      <a:r>
                        <a:rPr lang="es-CO" sz="1100" spc="10">
                          <a:effectLst/>
                        </a:rPr>
                        <a:t>t</a:t>
                      </a:r>
                      <a:r>
                        <a:rPr lang="es-CO" sz="1100" spc="-5">
                          <a:effectLst/>
                        </a:rPr>
                        <a:t>-c</a:t>
                      </a:r>
                      <a:r>
                        <a:rPr lang="es-CO" sz="1100">
                          <a:effectLst/>
                        </a:rPr>
                        <a:t>o</a:t>
                      </a:r>
                      <a:r>
                        <a:rPr lang="es-CO" sz="1100" spc="5">
                          <a:effectLst/>
                        </a:rPr>
                        <a:t>nd</a:t>
                      </a:r>
                      <a:r>
                        <a:rPr lang="es-CO" sz="1100">
                          <a:effectLst/>
                        </a:rPr>
                        <a:t>ición</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98120">
                        <a:lnSpc>
                          <a:spcPct val="107000"/>
                        </a:lnSpc>
                        <a:spcBef>
                          <a:spcPts val="25"/>
                        </a:spcBef>
                        <a:spcAft>
                          <a:spcPts val="800"/>
                        </a:spcAft>
                      </a:pPr>
                      <a:r>
                        <a:rPr lang="es-CO" sz="1100" dirty="0">
                          <a:effectLst/>
                        </a:rPr>
                        <a:t>El deberá ingresar su documento de identidad</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20635757"/>
                  </a:ext>
                </a:extLst>
              </a:tr>
              <a:tr h="382032">
                <a:tc gridSpan="4">
                  <a:txBody>
                    <a:bodyPr/>
                    <a:lstStyle/>
                    <a:p>
                      <a:pPr marR="397510">
                        <a:lnSpc>
                          <a:spcPct val="107000"/>
                        </a:lnSpc>
                        <a:spcAft>
                          <a:spcPts val="800"/>
                        </a:spcAft>
                      </a:pPr>
                      <a:r>
                        <a:rPr lang="es-CO" sz="1100" dirty="0">
                          <a:effectLst/>
                        </a:rPr>
                        <a:t>Ex</a:t>
                      </a:r>
                      <a:r>
                        <a:rPr lang="es-CO" sz="1100" spc="-5" dirty="0">
                          <a:effectLst/>
                        </a:rPr>
                        <a:t>ce</a:t>
                      </a:r>
                      <a:r>
                        <a:rPr lang="es-CO" sz="1100" spc="5" dirty="0">
                          <a:effectLst/>
                        </a:rPr>
                        <a:t>p</a:t>
                      </a:r>
                      <a:r>
                        <a:rPr lang="es-CO" sz="1100" spc="-5" dirty="0">
                          <a:effectLst/>
                        </a:rPr>
                        <a:t>c</a:t>
                      </a:r>
                      <a:r>
                        <a:rPr lang="es-CO" sz="1100" dirty="0">
                          <a:effectLst/>
                        </a:rPr>
                        <a:t>io</a:t>
                      </a:r>
                      <a:r>
                        <a:rPr lang="es-CO" sz="1100" spc="5" dirty="0">
                          <a:effectLst/>
                        </a:rPr>
                        <a:t>n</a:t>
                      </a:r>
                      <a:r>
                        <a:rPr lang="es-CO" sz="1100" spc="-5" dirty="0">
                          <a:effectLst/>
                        </a:rPr>
                        <a:t>e</a:t>
                      </a:r>
                      <a:r>
                        <a:rPr lang="es-CO" sz="1100" dirty="0">
                          <a:effectLst/>
                        </a:rPr>
                        <a:t>s                 </a:t>
                      </a:r>
                      <a:r>
                        <a:rPr lang="es-CO" sz="1100" spc="270" dirty="0">
                          <a:effectLst/>
                        </a:rPr>
                        <a:t> </a:t>
                      </a:r>
                      <a:endParaRPr lang="es-CO" sz="1050" dirty="0">
                        <a:effectLst/>
                      </a:endParaRPr>
                    </a:p>
                    <a:p>
                      <a:pPr marR="397510">
                        <a:lnSpc>
                          <a:spcPct val="107000"/>
                        </a:lnSpc>
                        <a:spcAft>
                          <a:spcPts val="800"/>
                        </a:spcAft>
                      </a:pPr>
                      <a:r>
                        <a:rPr lang="es-CO" sz="1100" dirty="0">
                          <a:effectLst/>
                        </a:rPr>
                        <a:t>1. </a:t>
                      </a:r>
                      <a:r>
                        <a:rPr lang="es-CO" sz="1100" spc="5" dirty="0">
                          <a:effectLst/>
                        </a:rPr>
                        <a:t>P</a:t>
                      </a:r>
                      <a:r>
                        <a:rPr lang="es-CO" sz="1100" dirty="0">
                          <a:effectLst/>
                        </a:rPr>
                        <a:t>r</a:t>
                      </a:r>
                      <a:r>
                        <a:rPr lang="es-CO" sz="1100" spc="-10" dirty="0">
                          <a:effectLst/>
                        </a:rPr>
                        <a:t>e</a:t>
                      </a:r>
                      <a:r>
                        <a:rPr lang="es-CO" sz="1100" dirty="0">
                          <a:effectLst/>
                        </a:rPr>
                        <a:t>s</a:t>
                      </a:r>
                      <a:r>
                        <a:rPr lang="es-CO" sz="1100" spc="-5" dirty="0">
                          <a:effectLst/>
                        </a:rPr>
                        <a:t>e</a:t>
                      </a:r>
                      <a:r>
                        <a:rPr lang="es-CO" sz="1100" dirty="0">
                          <a:effectLst/>
                        </a:rPr>
                        <a:t>nta un </a:t>
                      </a:r>
                      <a:r>
                        <a:rPr lang="es-CO" sz="1100" spc="5" dirty="0">
                          <a:effectLst/>
                        </a:rPr>
                        <a:t>e</a:t>
                      </a:r>
                      <a:r>
                        <a:rPr lang="es-CO" sz="1100" dirty="0">
                          <a:effectLst/>
                        </a:rPr>
                        <a:t>r</a:t>
                      </a:r>
                      <a:r>
                        <a:rPr lang="es-CO" sz="1100" spc="-5" dirty="0">
                          <a:effectLst/>
                        </a:rPr>
                        <a:t>r</a:t>
                      </a:r>
                      <a:r>
                        <a:rPr lang="es-CO" sz="1100" dirty="0">
                          <a:effectLst/>
                        </a:rPr>
                        <a:t>or</a:t>
                      </a:r>
                      <a:r>
                        <a:rPr lang="es-CO" sz="1100" spc="5" dirty="0">
                          <a:effectLst/>
                        </a:rPr>
                        <a:t> </a:t>
                      </a:r>
                      <a:r>
                        <a:rPr lang="es-CO" sz="1100" dirty="0">
                          <a:effectLst/>
                        </a:rPr>
                        <a:t>a</a:t>
                      </a:r>
                      <a:r>
                        <a:rPr lang="es-CO" sz="1100" spc="-5" dirty="0">
                          <a:effectLst/>
                        </a:rPr>
                        <a:t> c</a:t>
                      </a:r>
                      <a:r>
                        <a:rPr lang="es-CO" sz="1100" spc="5" dirty="0">
                          <a:effectLst/>
                        </a:rPr>
                        <a:t>a</a:t>
                      </a:r>
                      <a:r>
                        <a:rPr lang="es-CO" sz="1100" dirty="0">
                          <a:effectLst/>
                        </a:rPr>
                        <a:t>usa</a:t>
                      </a:r>
                      <a:r>
                        <a:rPr lang="es-CO" sz="1100" spc="-5" dirty="0">
                          <a:effectLst/>
                        </a:rPr>
                        <a:t> </a:t>
                      </a:r>
                      <a:r>
                        <a:rPr lang="es-CO" sz="1100" dirty="0">
                          <a:effectLst/>
                        </a:rPr>
                        <a:t>de</a:t>
                      </a:r>
                      <a:r>
                        <a:rPr lang="es-CO" sz="1100" spc="-5" dirty="0">
                          <a:effectLst/>
                        </a:rPr>
                        <a:t> </a:t>
                      </a:r>
                      <a:r>
                        <a:rPr lang="es-CO" sz="1100" dirty="0">
                          <a:effectLst/>
                        </a:rPr>
                        <a:t>los d</a:t>
                      </a:r>
                      <a:r>
                        <a:rPr lang="es-CO" sz="1100" spc="-5" dirty="0">
                          <a:effectLst/>
                        </a:rPr>
                        <a:t>a</a:t>
                      </a:r>
                      <a:r>
                        <a:rPr lang="es-CO" sz="1100" dirty="0">
                          <a:effectLst/>
                        </a:rPr>
                        <a:t>tos</a:t>
                      </a:r>
                      <a:r>
                        <a:rPr lang="es-CO" sz="1100" spc="10" dirty="0">
                          <a:effectLst/>
                        </a:rPr>
                        <a:t> </a:t>
                      </a:r>
                      <a:r>
                        <a:rPr lang="es-CO" sz="1100" dirty="0">
                          <a:effectLst/>
                        </a:rPr>
                        <a:t>di</a:t>
                      </a:r>
                      <a:r>
                        <a:rPr lang="es-CO" sz="1100" spc="5" dirty="0">
                          <a:effectLst/>
                        </a:rPr>
                        <a:t>l</a:t>
                      </a:r>
                      <a:r>
                        <a:rPr lang="es-CO" sz="1100" dirty="0">
                          <a:effectLst/>
                        </a:rPr>
                        <a:t>i</a:t>
                      </a:r>
                      <a:r>
                        <a:rPr lang="es-CO" sz="1100" spc="-10" dirty="0">
                          <a:effectLst/>
                        </a:rPr>
                        <a:t>g</a:t>
                      </a:r>
                      <a:r>
                        <a:rPr lang="es-CO" sz="1100" spc="-5" dirty="0">
                          <a:effectLst/>
                        </a:rPr>
                        <a:t>e</a:t>
                      </a:r>
                      <a:r>
                        <a:rPr lang="es-CO" sz="1100" spc="10" dirty="0">
                          <a:effectLst/>
                        </a:rPr>
                        <a:t>n</a:t>
                      </a:r>
                      <a:r>
                        <a:rPr lang="es-CO" sz="1100" spc="-5" dirty="0">
                          <a:effectLst/>
                        </a:rPr>
                        <a:t>c</a:t>
                      </a:r>
                      <a:r>
                        <a:rPr lang="es-CO" sz="1100" dirty="0">
                          <a:effectLst/>
                        </a:rPr>
                        <a:t>iados.</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59302654"/>
                  </a:ext>
                </a:extLst>
              </a:tr>
              <a:tr h="292450">
                <a:tc gridSpan="3">
                  <a:txBody>
                    <a:bodyPr/>
                    <a:lstStyle/>
                    <a:p>
                      <a:pPr marL="11430">
                        <a:lnSpc>
                          <a:spcPct val="107000"/>
                        </a:lnSpc>
                        <a:spcBef>
                          <a:spcPts val="35"/>
                        </a:spcBef>
                        <a:spcAft>
                          <a:spcPts val="800"/>
                        </a:spcAft>
                      </a:pPr>
                      <a:r>
                        <a:rPr lang="es-CO" sz="1100" spc="-15">
                          <a:effectLst/>
                        </a:rPr>
                        <a:t>F</a:t>
                      </a:r>
                      <a:r>
                        <a:rPr lang="es-CO" sz="1100" spc="5">
                          <a:effectLst/>
                        </a:rPr>
                        <a:t>r</a:t>
                      </a:r>
                      <a:r>
                        <a:rPr lang="es-CO" sz="1100" spc="-5">
                          <a:effectLst/>
                        </a:rPr>
                        <a:t>ec</a:t>
                      </a:r>
                      <a:r>
                        <a:rPr lang="es-CO" sz="1100" spc="5">
                          <a:effectLst/>
                        </a:rPr>
                        <a:t>u</a:t>
                      </a:r>
                      <a:r>
                        <a:rPr lang="es-CO" sz="1100" spc="-5">
                          <a:effectLst/>
                        </a:rPr>
                        <a:t>e</a:t>
                      </a:r>
                      <a:r>
                        <a:rPr lang="es-CO" sz="1100" spc="5">
                          <a:effectLst/>
                        </a:rPr>
                        <a:t>n</a:t>
                      </a:r>
                      <a:r>
                        <a:rPr lang="es-CO" sz="1100" spc="-5">
                          <a:effectLst/>
                        </a:rPr>
                        <a:t>c</a:t>
                      </a:r>
                      <a:r>
                        <a:rPr lang="es-CO" sz="1100">
                          <a:effectLst/>
                        </a:rPr>
                        <a:t>ia esp</a:t>
                      </a:r>
                      <a:r>
                        <a:rPr lang="es-CO" sz="1100" spc="10">
                          <a:effectLst/>
                        </a:rPr>
                        <a:t>e</a:t>
                      </a:r>
                      <a:r>
                        <a:rPr lang="es-CO" sz="1100" spc="-5">
                          <a:effectLst/>
                        </a:rPr>
                        <a:t>r</a:t>
                      </a:r>
                      <a:r>
                        <a:rPr lang="es-CO" sz="1100">
                          <a:effectLst/>
                        </a:rPr>
                        <a:t>a</a:t>
                      </a:r>
                      <a:r>
                        <a:rPr lang="es-CO" sz="1100" spc="5">
                          <a:effectLst/>
                        </a:rPr>
                        <a:t>d</a:t>
                      </a:r>
                      <a:r>
                        <a:rPr lang="es-CO" sz="1100">
                          <a:effectLst/>
                        </a:rPr>
                        <a:t>a</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25095">
                        <a:lnSpc>
                          <a:spcPct val="107000"/>
                        </a:lnSpc>
                        <a:spcBef>
                          <a:spcPts val="35"/>
                        </a:spcBef>
                        <a:spcAft>
                          <a:spcPts val="800"/>
                        </a:spcAft>
                      </a:pPr>
                      <a:r>
                        <a:rPr lang="es-CO" sz="1100" spc="-5" dirty="0">
                          <a:effectLst/>
                        </a:rPr>
                        <a:t>F</a:t>
                      </a:r>
                      <a:r>
                        <a:rPr lang="es-CO" sz="1100" dirty="0">
                          <a:effectLst/>
                        </a:rPr>
                        <a:t>re</a:t>
                      </a:r>
                      <a:r>
                        <a:rPr lang="es-CO" sz="1100" spc="-5" dirty="0">
                          <a:effectLst/>
                        </a:rPr>
                        <a:t>c</a:t>
                      </a:r>
                      <a:r>
                        <a:rPr lang="es-CO" sz="1100" dirty="0">
                          <a:effectLst/>
                        </a:rPr>
                        <a:t>u</a:t>
                      </a:r>
                      <a:r>
                        <a:rPr lang="es-CO" sz="1100" spc="-5" dirty="0">
                          <a:effectLst/>
                        </a:rPr>
                        <a:t>e</a:t>
                      </a:r>
                      <a:r>
                        <a:rPr lang="es-CO" sz="1100" dirty="0">
                          <a:effectLst/>
                        </a:rPr>
                        <a:t>nte Solo una vez, cuando el cliente quiera registrarse.</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17094532"/>
                  </a:ext>
                </a:extLst>
              </a:tr>
              <a:tr h="227005">
                <a:tc gridSpan="3">
                  <a:txBody>
                    <a:bodyPr/>
                    <a:lstStyle/>
                    <a:p>
                      <a:pPr marL="11430">
                        <a:lnSpc>
                          <a:spcPct val="107000"/>
                        </a:lnSpc>
                        <a:spcBef>
                          <a:spcPts val="25"/>
                        </a:spcBef>
                        <a:spcAft>
                          <a:spcPts val="800"/>
                        </a:spcAft>
                      </a:pPr>
                      <a:r>
                        <a:rPr lang="es-CO" sz="1100" spc="-15">
                          <a:effectLst/>
                        </a:rPr>
                        <a:t>P</a:t>
                      </a:r>
                      <a:r>
                        <a:rPr lang="es-CO" sz="1100" spc="-5">
                          <a:effectLst/>
                        </a:rPr>
                        <a:t>r</a:t>
                      </a:r>
                      <a:r>
                        <a:rPr lang="es-CO" sz="1100">
                          <a:effectLst/>
                        </a:rPr>
                        <a:t>i</a:t>
                      </a:r>
                      <a:r>
                        <a:rPr lang="es-CO" sz="1100" spc="15">
                          <a:effectLst/>
                        </a:rPr>
                        <a:t>o</a:t>
                      </a:r>
                      <a:r>
                        <a:rPr lang="es-CO" sz="1100" spc="-5">
                          <a:effectLst/>
                        </a:rPr>
                        <a:t>r</a:t>
                      </a:r>
                      <a:r>
                        <a:rPr lang="es-CO" sz="1100">
                          <a:effectLst/>
                        </a:rPr>
                        <a:t>i</a:t>
                      </a:r>
                      <a:r>
                        <a:rPr lang="es-CO" sz="1100" spc="5">
                          <a:effectLst/>
                        </a:rPr>
                        <a:t>d</a:t>
                      </a:r>
                      <a:r>
                        <a:rPr lang="es-CO" sz="1100">
                          <a:effectLst/>
                        </a:rPr>
                        <a:t>ad</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30175">
                        <a:lnSpc>
                          <a:spcPct val="107000"/>
                        </a:lnSpc>
                        <a:spcBef>
                          <a:spcPts val="25"/>
                        </a:spcBef>
                        <a:spcAft>
                          <a:spcPts val="800"/>
                        </a:spcAft>
                      </a:pPr>
                      <a:r>
                        <a:rPr lang="es-CO" sz="1100" dirty="0">
                          <a:effectLst/>
                        </a:rPr>
                        <a:t>Alta </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9126442"/>
                  </a:ext>
                </a:extLst>
              </a:tr>
              <a:tr h="182781">
                <a:tc gridSpan="3">
                  <a:txBody>
                    <a:bodyPr/>
                    <a:lstStyle/>
                    <a:p>
                      <a:pPr marL="11430">
                        <a:lnSpc>
                          <a:spcPct val="107000"/>
                        </a:lnSpc>
                        <a:spcBef>
                          <a:spcPts val="40"/>
                        </a:spcBef>
                        <a:spcAft>
                          <a:spcPts val="800"/>
                        </a:spcAft>
                      </a:pPr>
                      <a:r>
                        <a:rPr lang="es-CO" sz="1100">
                          <a:effectLst/>
                        </a:rPr>
                        <a:t>C</a:t>
                      </a:r>
                      <a:r>
                        <a:rPr lang="es-CO" sz="1100" spc="10">
                          <a:effectLst/>
                        </a:rPr>
                        <a:t>o</a:t>
                      </a:r>
                      <a:r>
                        <a:rPr lang="es-CO" sz="1100" spc="-15">
                          <a:effectLst/>
                        </a:rPr>
                        <a:t>m</a:t>
                      </a:r>
                      <a:r>
                        <a:rPr lang="es-CO" sz="1100" spc="-5">
                          <a:effectLst/>
                        </a:rPr>
                        <a:t>e</a:t>
                      </a:r>
                      <a:r>
                        <a:rPr lang="es-CO" sz="1100" spc="5">
                          <a:effectLst/>
                        </a:rPr>
                        <a:t>n</a:t>
                      </a:r>
                      <a:r>
                        <a:rPr lang="es-CO" sz="1100">
                          <a:effectLst/>
                        </a:rPr>
                        <a:t>ta</a:t>
                      </a:r>
                      <a:r>
                        <a:rPr lang="es-CO" sz="1100" spc="-10">
                          <a:effectLst/>
                        </a:rPr>
                        <a:t>r</a:t>
                      </a:r>
                      <a:r>
                        <a:rPr lang="es-CO" sz="1100">
                          <a:effectLst/>
                        </a:rPr>
                        <a:t>ios</a:t>
                      </a:r>
                      <a:endParaRPr lang="es-CO"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281940">
                        <a:lnSpc>
                          <a:spcPct val="107000"/>
                        </a:lnSpc>
                        <a:spcBef>
                          <a:spcPts val="40"/>
                        </a:spcBef>
                        <a:spcAft>
                          <a:spcPts val="800"/>
                        </a:spcAft>
                      </a:pPr>
                      <a:r>
                        <a:rPr lang="es-CO" sz="1100" spc="5" dirty="0">
                          <a:effectLst/>
                        </a:rPr>
                        <a:t>S</a:t>
                      </a:r>
                      <a:r>
                        <a:rPr lang="es-CO" sz="1100" dirty="0">
                          <a:effectLst/>
                        </a:rPr>
                        <a:t>in com</a:t>
                      </a:r>
                      <a:r>
                        <a:rPr lang="es-CO" sz="1100" spc="-5" dirty="0">
                          <a:effectLst/>
                        </a:rPr>
                        <a:t>e</a:t>
                      </a:r>
                      <a:r>
                        <a:rPr lang="es-CO" sz="1100" dirty="0">
                          <a:effectLst/>
                        </a:rPr>
                        <a:t>nta</a:t>
                      </a:r>
                      <a:r>
                        <a:rPr lang="es-CO" sz="1100" spc="-5" dirty="0">
                          <a:effectLst/>
                        </a:rPr>
                        <a:t>r</a:t>
                      </a:r>
                      <a:r>
                        <a:rPr lang="es-CO" sz="1100" dirty="0">
                          <a:effectLst/>
                        </a:rPr>
                        <a:t>io. </a:t>
                      </a:r>
                      <a:endParaRPr lang="es-CO"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89785103"/>
                  </a:ext>
                </a:extLst>
              </a:tr>
            </a:tbl>
          </a:graphicData>
        </a:graphic>
      </p:graphicFrame>
    </p:spTree>
    <p:extLst>
      <p:ext uri="{BB962C8B-B14F-4D97-AF65-F5344CB8AC3E}">
        <p14:creationId xmlns:p14="http://schemas.microsoft.com/office/powerpoint/2010/main" val="22915461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A6A7D96B-29D3-417B-9772-775120F444C8}"/>
              </a:ext>
            </a:extLst>
          </p:cNvPr>
          <p:cNvGraphicFramePr>
            <a:graphicFrameLocks noGrp="1"/>
          </p:cNvGraphicFramePr>
          <p:nvPr>
            <p:extLst>
              <p:ext uri="{D42A27DB-BD31-4B8C-83A1-F6EECF244321}">
                <p14:modId xmlns:p14="http://schemas.microsoft.com/office/powerpoint/2010/main" val="4082154487"/>
              </p:ext>
            </p:extLst>
          </p:nvPr>
        </p:nvGraphicFramePr>
        <p:xfrm>
          <a:off x="2195736" y="401330"/>
          <a:ext cx="4392488" cy="6124011"/>
        </p:xfrm>
        <a:graphic>
          <a:graphicData uri="http://schemas.openxmlformats.org/drawingml/2006/table">
            <a:tbl>
              <a:tblPr firstRow="1" firstCol="1" lastRow="1" lastCol="1" bandRow="1" bandCol="1">
                <a:tableStyleId>{7DF18680-E054-41AD-8BC1-D1AEF772440D}</a:tableStyleId>
              </a:tblPr>
              <a:tblGrid>
                <a:gridCol w="1062848">
                  <a:extLst>
                    <a:ext uri="{9D8B030D-6E8A-4147-A177-3AD203B41FA5}">
                      <a16:colId xmlns:a16="http://schemas.microsoft.com/office/drawing/2014/main" val="3811802054"/>
                    </a:ext>
                  </a:extLst>
                </a:gridCol>
                <a:gridCol w="329354">
                  <a:extLst>
                    <a:ext uri="{9D8B030D-6E8A-4147-A177-3AD203B41FA5}">
                      <a16:colId xmlns:a16="http://schemas.microsoft.com/office/drawing/2014/main" val="3973253921"/>
                    </a:ext>
                  </a:extLst>
                </a:gridCol>
                <a:gridCol w="35110">
                  <a:extLst>
                    <a:ext uri="{9D8B030D-6E8A-4147-A177-3AD203B41FA5}">
                      <a16:colId xmlns:a16="http://schemas.microsoft.com/office/drawing/2014/main" val="3188843276"/>
                    </a:ext>
                  </a:extLst>
                </a:gridCol>
                <a:gridCol w="2965176">
                  <a:extLst>
                    <a:ext uri="{9D8B030D-6E8A-4147-A177-3AD203B41FA5}">
                      <a16:colId xmlns:a16="http://schemas.microsoft.com/office/drawing/2014/main" val="1027863830"/>
                    </a:ext>
                  </a:extLst>
                </a:gridCol>
              </a:tblGrid>
              <a:tr h="329393">
                <a:tc gridSpan="2">
                  <a:txBody>
                    <a:bodyPr/>
                    <a:lstStyle/>
                    <a:p>
                      <a:pPr marL="11430">
                        <a:lnSpc>
                          <a:spcPct val="107000"/>
                        </a:lnSpc>
                        <a:spcBef>
                          <a:spcPts val="135"/>
                        </a:spcBef>
                        <a:spcAft>
                          <a:spcPts val="800"/>
                        </a:spcAft>
                      </a:pPr>
                      <a:r>
                        <a:rPr lang="es-CO" sz="1050" dirty="0">
                          <a:effectLst/>
                        </a:rPr>
                        <a:t># R</a:t>
                      </a:r>
                      <a:r>
                        <a:rPr lang="es-CO" sz="1050" spc="-5" dirty="0">
                          <a:effectLst/>
                        </a:rPr>
                        <a:t>e</a:t>
                      </a:r>
                      <a:r>
                        <a:rPr lang="es-CO" sz="1050" spc="5" dirty="0">
                          <a:effectLst/>
                        </a:rPr>
                        <a:t>f</a:t>
                      </a:r>
                      <a:r>
                        <a:rPr lang="es-CO" sz="1050" dirty="0">
                          <a:effectLst/>
                        </a:rPr>
                        <a:t>.</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30175">
                        <a:lnSpc>
                          <a:spcPct val="107000"/>
                        </a:lnSpc>
                        <a:spcBef>
                          <a:spcPts val="135"/>
                        </a:spcBef>
                        <a:spcAft>
                          <a:spcPts val="800"/>
                        </a:spcAft>
                      </a:pPr>
                      <a:r>
                        <a:rPr lang="es-CO" sz="1050" dirty="0">
                          <a:effectLst/>
                        </a:rPr>
                        <a:t>CU2.2</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075941600"/>
                  </a:ext>
                </a:extLst>
              </a:tr>
              <a:tr h="321897">
                <a:tc gridSpan="2">
                  <a:txBody>
                    <a:bodyPr/>
                    <a:lstStyle/>
                    <a:p>
                      <a:pPr marL="11430">
                        <a:lnSpc>
                          <a:spcPct val="107000"/>
                        </a:lnSpc>
                        <a:spcBef>
                          <a:spcPts val="35"/>
                        </a:spcBef>
                        <a:spcAft>
                          <a:spcPts val="800"/>
                        </a:spcAft>
                      </a:pPr>
                      <a:r>
                        <a:rPr lang="es-CO" sz="1050">
                          <a:effectLst/>
                        </a:rPr>
                        <a:t>Caso de</a:t>
                      </a:r>
                      <a:r>
                        <a:rPr lang="es-CO" sz="1050" spc="-5">
                          <a:effectLst/>
                        </a:rPr>
                        <a:t> </a:t>
                      </a:r>
                      <a:r>
                        <a:rPr lang="es-CO" sz="1050">
                          <a:effectLst/>
                        </a:rPr>
                        <a:t>Uso</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R="207010">
                        <a:lnSpc>
                          <a:spcPct val="107000"/>
                        </a:lnSpc>
                        <a:spcBef>
                          <a:spcPts val="35"/>
                        </a:spcBef>
                        <a:spcAft>
                          <a:spcPts val="800"/>
                        </a:spcAft>
                      </a:pPr>
                      <a:r>
                        <a:rPr lang="es-CO" sz="1050" spc="-15" dirty="0">
                          <a:effectLst/>
                        </a:rPr>
                        <a:t>Ingresar documento de identidad</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6048463"/>
                  </a:ext>
                </a:extLst>
              </a:tr>
              <a:tr h="338755">
                <a:tc gridSpan="2">
                  <a:txBody>
                    <a:bodyPr/>
                    <a:lstStyle/>
                    <a:p>
                      <a:pPr marL="11430">
                        <a:lnSpc>
                          <a:spcPct val="107000"/>
                        </a:lnSpc>
                        <a:spcBef>
                          <a:spcPts val="25"/>
                        </a:spcBef>
                        <a:spcAft>
                          <a:spcPts val="800"/>
                        </a:spcAft>
                      </a:pPr>
                      <a:r>
                        <a:rPr lang="es-CO" sz="1050">
                          <a:effectLst/>
                        </a:rPr>
                        <a:t>Autor</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25"/>
                        </a:spcBef>
                        <a:spcAft>
                          <a:spcPts val="800"/>
                        </a:spcAft>
                      </a:pPr>
                      <a:r>
                        <a:rPr lang="es-CO" sz="1050" spc="5">
                          <a:effectLst/>
                        </a:rPr>
                        <a:t>Juan Huertas, Luis Cuasquer, Mateo Vega, Brahiam Culma &amp; Kevin Arias</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677471841"/>
                  </a:ext>
                </a:extLst>
              </a:tr>
              <a:tr h="198870">
                <a:tc gridSpan="2">
                  <a:txBody>
                    <a:bodyPr/>
                    <a:lstStyle/>
                    <a:p>
                      <a:pPr marL="11430">
                        <a:lnSpc>
                          <a:spcPct val="107000"/>
                        </a:lnSpc>
                        <a:spcBef>
                          <a:spcPts val="35"/>
                        </a:spcBef>
                        <a:spcAft>
                          <a:spcPts val="800"/>
                        </a:spcAft>
                      </a:pPr>
                      <a:r>
                        <a:rPr lang="es-CO" sz="1050" spc="-15">
                          <a:effectLst/>
                        </a:rPr>
                        <a:t>F</a:t>
                      </a:r>
                      <a:r>
                        <a:rPr lang="es-CO" sz="1050" spc="5">
                          <a:effectLst/>
                        </a:rPr>
                        <a:t>e</a:t>
                      </a:r>
                      <a:r>
                        <a:rPr lang="es-CO" sz="1050" spc="-5">
                          <a:effectLst/>
                        </a:rPr>
                        <a:t>c</a:t>
                      </a:r>
                      <a:r>
                        <a:rPr lang="es-CO" sz="1050" spc="5">
                          <a:effectLst/>
                        </a:rPr>
                        <a:t>h</a:t>
                      </a:r>
                      <a:r>
                        <a:rPr lang="es-CO" sz="1050">
                          <a:effectLst/>
                        </a:rPr>
                        <a:t>a</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35"/>
                        </a:spcBef>
                        <a:spcAft>
                          <a:spcPts val="800"/>
                        </a:spcAft>
                      </a:pPr>
                      <a:r>
                        <a:rPr lang="es-CO" sz="1050">
                          <a:effectLst/>
                        </a:rPr>
                        <a:t>24/06/2019</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913943403"/>
                  </a:ext>
                </a:extLst>
              </a:tr>
              <a:tr h="201074">
                <a:tc gridSpan="2">
                  <a:txBody>
                    <a:bodyPr/>
                    <a:lstStyle/>
                    <a:p>
                      <a:pPr marL="11430">
                        <a:lnSpc>
                          <a:spcPct val="107000"/>
                        </a:lnSpc>
                        <a:spcBef>
                          <a:spcPts val="35"/>
                        </a:spcBef>
                        <a:spcAft>
                          <a:spcPts val="800"/>
                        </a:spcAft>
                      </a:pPr>
                      <a:r>
                        <a:rPr lang="es-CO" sz="1050">
                          <a:effectLst/>
                        </a:rPr>
                        <a:t>V</a:t>
                      </a:r>
                      <a:r>
                        <a:rPr lang="es-CO" sz="1050" spc="-5">
                          <a:effectLst/>
                        </a:rPr>
                        <a:t>er</a:t>
                      </a:r>
                      <a:r>
                        <a:rPr lang="es-CO" sz="1050">
                          <a:effectLst/>
                        </a:rPr>
                        <a:t>sión</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Aft>
                          <a:spcPts val="800"/>
                        </a:spcAft>
                      </a:pPr>
                      <a:r>
                        <a:rPr lang="es-CO" sz="1050" dirty="0">
                          <a:effectLst/>
                        </a:rPr>
                        <a:t>Versión 1</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367316646"/>
                  </a:ext>
                </a:extLst>
              </a:tr>
              <a:tr h="191374">
                <a:tc gridSpan="2">
                  <a:txBody>
                    <a:bodyPr/>
                    <a:lstStyle/>
                    <a:p>
                      <a:pPr marL="11430">
                        <a:lnSpc>
                          <a:spcPct val="107000"/>
                        </a:lnSpc>
                        <a:spcBef>
                          <a:spcPts val="25"/>
                        </a:spcBef>
                        <a:spcAft>
                          <a:spcPts val="800"/>
                        </a:spcAft>
                      </a:pPr>
                      <a:r>
                        <a:rPr lang="es-CO" sz="1050">
                          <a:effectLst/>
                        </a:rPr>
                        <a:t>A</a:t>
                      </a:r>
                      <a:r>
                        <a:rPr lang="es-CO" sz="1050" spc="-5">
                          <a:effectLst/>
                        </a:rPr>
                        <a:t>c</a:t>
                      </a:r>
                      <a:r>
                        <a:rPr lang="es-CO" sz="1050">
                          <a:effectLst/>
                        </a:rPr>
                        <a:t>to</a:t>
                      </a:r>
                      <a:r>
                        <a:rPr lang="es-CO" sz="1050" spc="-10">
                          <a:effectLst/>
                        </a:rPr>
                        <a:t>r</a:t>
                      </a:r>
                      <a:r>
                        <a:rPr lang="es-CO" sz="1050">
                          <a:effectLst/>
                        </a:rPr>
                        <a:t>/es</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R="279400">
                        <a:lnSpc>
                          <a:spcPct val="107000"/>
                        </a:lnSpc>
                        <a:spcBef>
                          <a:spcPts val="25"/>
                        </a:spcBef>
                        <a:spcAft>
                          <a:spcPts val="800"/>
                        </a:spcAft>
                      </a:pPr>
                      <a:r>
                        <a:rPr lang="es-CO" sz="1050" dirty="0">
                          <a:effectLst/>
                        </a:rPr>
                        <a:t>Sistema/cliente</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05878521"/>
                  </a:ext>
                </a:extLst>
              </a:tr>
              <a:tr h="198870">
                <a:tc gridSpan="2">
                  <a:txBody>
                    <a:bodyPr/>
                    <a:lstStyle/>
                    <a:p>
                      <a:pPr marL="11430">
                        <a:lnSpc>
                          <a:spcPct val="107000"/>
                        </a:lnSpc>
                        <a:spcBef>
                          <a:spcPts val="35"/>
                        </a:spcBef>
                        <a:spcAft>
                          <a:spcPts val="800"/>
                        </a:spcAft>
                      </a:pPr>
                      <a:r>
                        <a:rPr lang="es-CO" sz="1050">
                          <a:effectLst/>
                        </a:rPr>
                        <a:t>Ti</a:t>
                      </a:r>
                      <a:r>
                        <a:rPr lang="es-CO" sz="1050" spc="5">
                          <a:effectLst/>
                        </a:rPr>
                        <a:t>p</a:t>
                      </a:r>
                      <a:r>
                        <a:rPr lang="es-CO" sz="1050">
                          <a:effectLst/>
                        </a:rPr>
                        <a:t>o</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a:lnSpc>
                          <a:spcPct val="107000"/>
                        </a:lnSpc>
                        <a:spcBef>
                          <a:spcPts val="35"/>
                        </a:spcBef>
                        <a:spcAft>
                          <a:spcPts val="800"/>
                        </a:spcAft>
                      </a:pPr>
                      <a:r>
                        <a:rPr lang="es-CO" sz="1050" spc="5" dirty="0">
                          <a:effectLst/>
                        </a:rPr>
                        <a:t>P</a:t>
                      </a:r>
                      <a:r>
                        <a:rPr lang="es-CO" sz="1050" dirty="0">
                          <a:effectLst/>
                        </a:rPr>
                        <a:t>rim</a:t>
                      </a:r>
                      <a:r>
                        <a:rPr lang="es-CO" sz="1050" spc="-5" dirty="0">
                          <a:effectLst/>
                        </a:rPr>
                        <a:t>a</a:t>
                      </a:r>
                      <a:r>
                        <a:rPr lang="es-CO" sz="1050" dirty="0">
                          <a:effectLst/>
                        </a:rPr>
                        <a:t>rio </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3681956998"/>
                  </a:ext>
                </a:extLst>
              </a:tr>
              <a:tr h="365551">
                <a:tc gridSpan="2">
                  <a:txBody>
                    <a:bodyPr/>
                    <a:lstStyle/>
                    <a:p>
                      <a:pPr marL="11430">
                        <a:lnSpc>
                          <a:spcPct val="107000"/>
                        </a:lnSpc>
                        <a:spcBef>
                          <a:spcPts val="35"/>
                        </a:spcBef>
                        <a:spcAft>
                          <a:spcPts val="800"/>
                        </a:spcAft>
                      </a:pPr>
                      <a:r>
                        <a:rPr lang="es-CO" sz="1050">
                          <a:effectLst/>
                        </a:rPr>
                        <a:t>D</a:t>
                      </a:r>
                      <a:r>
                        <a:rPr lang="es-CO" sz="1050" spc="-5">
                          <a:effectLst/>
                        </a:rPr>
                        <a:t>e</a:t>
                      </a:r>
                      <a:r>
                        <a:rPr lang="es-CO" sz="1050">
                          <a:effectLst/>
                        </a:rPr>
                        <a:t>s</a:t>
                      </a:r>
                      <a:r>
                        <a:rPr lang="es-CO" sz="1050" spc="-5">
                          <a:effectLst/>
                        </a:rPr>
                        <a:t>cr</a:t>
                      </a:r>
                      <a:r>
                        <a:rPr lang="es-CO" sz="1050">
                          <a:effectLst/>
                        </a:rPr>
                        <a:t>i</a:t>
                      </a:r>
                      <a:r>
                        <a:rPr lang="es-CO" sz="1050" spc="5">
                          <a:effectLst/>
                        </a:rPr>
                        <a:t>p</a:t>
                      </a:r>
                      <a:r>
                        <a:rPr lang="es-CO" sz="1050" spc="-5">
                          <a:effectLst/>
                        </a:rPr>
                        <a:t>c</a:t>
                      </a:r>
                      <a:r>
                        <a:rPr lang="es-CO" sz="1050">
                          <a:effectLst/>
                        </a:rPr>
                        <a:t>ión</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30175" algn="just">
                        <a:lnSpc>
                          <a:spcPct val="107000"/>
                        </a:lnSpc>
                        <a:spcBef>
                          <a:spcPts val="35"/>
                        </a:spcBef>
                        <a:spcAft>
                          <a:spcPts val="800"/>
                        </a:spcAft>
                      </a:pPr>
                      <a:r>
                        <a:rPr lang="es-CO" sz="1050" dirty="0">
                          <a:effectLst/>
                        </a:rPr>
                        <a:t>El cliente deberá ingresar su documento de identidad</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085656163"/>
                  </a:ext>
                </a:extLst>
              </a:tr>
              <a:tr h="717606">
                <a:tc rowSpan="2">
                  <a:txBody>
                    <a:bodyPr/>
                    <a:lstStyle/>
                    <a:p>
                      <a:pPr marL="11430">
                        <a:lnSpc>
                          <a:spcPct val="107000"/>
                        </a:lnSpc>
                        <a:spcBef>
                          <a:spcPts val="25"/>
                        </a:spcBef>
                        <a:spcAft>
                          <a:spcPts val="800"/>
                        </a:spcAft>
                      </a:pPr>
                      <a:r>
                        <a:rPr lang="es-CO" sz="1050">
                          <a:effectLst/>
                        </a:rPr>
                        <a:t>R</a:t>
                      </a:r>
                      <a:r>
                        <a:rPr lang="es-CO" sz="1050" spc="-5">
                          <a:effectLst/>
                        </a:rPr>
                        <a:t>e</a:t>
                      </a:r>
                      <a:r>
                        <a:rPr lang="es-CO" sz="1050" spc="5">
                          <a:effectLst/>
                        </a:rPr>
                        <a:t>f</a:t>
                      </a:r>
                      <a:r>
                        <a:rPr lang="es-CO" sz="1050" spc="-5">
                          <a:effectLst/>
                        </a:rPr>
                        <a:t>ere</a:t>
                      </a:r>
                      <a:r>
                        <a:rPr lang="es-CO" sz="1050" spc="5">
                          <a:effectLst/>
                        </a:rPr>
                        <a:t>n</a:t>
                      </a:r>
                      <a:r>
                        <a:rPr lang="es-CO" sz="1050" spc="-5">
                          <a:effectLst/>
                        </a:rPr>
                        <a:t>c</a:t>
                      </a:r>
                      <a:r>
                        <a:rPr lang="es-CO" sz="1050">
                          <a:effectLst/>
                        </a:rPr>
                        <a:t>ias</a:t>
                      </a:r>
                      <a:endParaRPr lang="es-CO" sz="1000">
                        <a:effectLst/>
                      </a:endParaRPr>
                    </a:p>
                    <a:p>
                      <a:pPr marL="11430">
                        <a:lnSpc>
                          <a:spcPct val="107000"/>
                        </a:lnSpc>
                        <a:spcAft>
                          <a:spcPts val="800"/>
                        </a:spcAft>
                      </a:pPr>
                      <a:r>
                        <a:rPr lang="es-CO" sz="1050">
                          <a:effectLst/>
                        </a:rPr>
                        <a:t>C</a:t>
                      </a:r>
                      <a:r>
                        <a:rPr lang="es-CO" sz="1050" spc="-5">
                          <a:effectLst/>
                        </a:rPr>
                        <a:t>r</a:t>
                      </a:r>
                      <a:r>
                        <a:rPr lang="es-CO" sz="1050" spc="5">
                          <a:effectLst/>
                        </a:rPr>
                        <a:t>u</a:t>
                      </a:r>
                      <a:r>
                        <a:rPr lang="es-CO" sz="1050" spc="-5">
                          <a:effectLst/>
                        </a:rPr>
                        <a:t>z</a:t>
                      </a:r>
                      <a:r>
                        <a:rPr lang="es-CO" sz="1050">
                          <a:effectLst/>
                        </a:rPr>
                        <a:t>a</a:t>
                      </a:r>
                      <a:r>
                        <a:rPr lang="es-CO" sz="1050" spc="5">
                          <a:effectLst/>
                        </a:rPr>
                        <a:t>d</a:t>
                      </a:r>
                      <a:r>
                        <a:rPr lang="es-CO" sz="1050">
                          <a:effectLst/>
                        </a:rPr>
                        <a:t>as</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10160">
                        <a:lnSpc>
                          <a:spcPct val="107000"/>
                        </a:lnSpc>
                        <a:spcBef>
                          <a:spcPts val="25"/>
                        </a:spcBef>
                        <a:spcAft>
                          <a:spcPts val="800"/>
                        </a:spcAft>
                      </a:pPr>
                      <a:r>
                        <a:rPr lang="es-CO" sz="1050">
                          <a:effectLst/>
                        </a:rPr>
                        <a:t>C.</a:t>
                      </a:r>
                      <a:r>
                        <a:rPr lang="es-CO" sz="1050" spc="-5">
                          <a:effectLst/>
                        </a:rPr>
                        <a:t>U</a:t>
                      </a:r>
                      <a:r>
                        <a:rPr lang="es-CO" sz="1050">
                          <a:effectLst/>
                        </a:rPr>
                        <a:t>.</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gridSpan="2">
                  <a:txBody>
                    <a:bodyPr/>
                    <a:lstStyle/>
                    <a:p>
                      <a:pPr marL="10160" marR="80010">
                        <a:lnSpc>
                          <a:spcPct val="107000"/>
                        </a:lnSpc>
                        <a:spcBef>
                          <a:spcPts val="25"/>
                        </a:spcBef>
                        <a:spcAft>
                          <a:spcPts val="800"/>
                        </a:spcAft>
                      </a:pPr>
                      <a:r>
                        <a:rPr lang="es-CO" sz="1050" spc="-5">
                          <a:effectLst/>
                        </a:rPr>
                        <a:t>CU2</a:t>
                      </a:r>
                      <a:endParaRPr lang="es-CO" sz="1000">
                        <a:effectLst/>
                      </a:endParaRPr>
                    </a:p>
                    <a:p>
                      <a:pPr marL="10160" marR="80010">
                        <a:lnSpc>
                          <a:spcPct val="107000"/>
                        </a:lnSpc>
                        <a:spcBef>
                          <a:spcPts val="25"/>
                        </a:spcBef>
                        <a:spcAft>
                          <a:spcPts val="800"/>
                        </a:spcAft>
                      </a:pPr>
                      <a:r>
                        <a:rPr lang="es-CO" sz="1050" spc="-5">
                          <a:effectLst/>
                        </a:rPr>
                        <a:t>CU 2.1 – CU 2.2 – CU 2.3 – CU 2.4 – CU 2.5 – CU 2-7.</a:t>
                      </a:r>
                      <a:endParaRPr lang="es-CO" sz="1000">
                        <a:effectLst/>
                      </a:endParaRPr>
                    </a:p>
                    <a:p>
                      <a:pPr marL="10160" marR="80010">
                        <a:lnSpc>
                          <a:spcPct val="107000"/>
                        </a:lnSpc>
                        <a:spcBef>
                          <a:spcPts val="25"/>
                        </a:spcBef>
                        <a:spcAft>
                          <a:spcPts val="800"/>
                        </a:spcAft>
                      </a:pPr>
                      <a:r>
                        <a:rPr lang="es-CO" sz="1050">
                          <a:effectLst/>
                        </a:rPr>
                        <a:t> </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1468833959"/>
                  </a:ext>
                </a:extLst>
              </a:tr>
              <a:tr h="441564">
                <a:tc vMerge="1">
                  <a:txBody>
                    <a:bodyPr/>
                    <a:lstStyle/>
                    <a:p>
                      <a:endParaRPr lang="es-CO"/>
                    </a:p>
                  </a:txBody>
                  <a:tcPr/>
                </a:tc>
                <a:tc>
                  <a:txBody>
                    <a:bodyPr/>
                    <a:lstStyle/>
                    <a:p>
                      <a:pPr marL="10160">
                        <a:lnSpc>
                          <a:spcPct val="107000"/>
                        </a:lnSpc>
                        <a:spcBef>
                          <a:spcPts val="35"/>
                        </a:spcBef>
                        <a:spcAft>
                          <a:spcPts val="800"/>
                        </a:spcAft>
                      </a:pPr>
                      <a:r>
                        <a:rPr lang="es-CO" sz="1050">
                          <a:effectLst/>
                        </a:rPr>
                        <a:t>R.</a:t>
                      </a:r>
                      <a:r>
                        <a:rPr lang="es-CO" sz="1050" spc="-15">
                          <a:effectLst/>
                        </a:rPr>
                        <a:t>F</a:t>
                      </a:r>
                      <a:r>
                        <a:rPr lang="es-CO" sz="1050">
                          <a:effectLst/>
                        </a:rPr>
                        <a:t>.</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gridSpan="2">
                  <a:txBody>
                    <a:bodyPr/>
                    <a:lstStyle/>
                    <a:p>
                      <a:pPr marL="10160" marR="3810">
                        <a:lnSpc>
                          <a:spcPct val="107000"/>
                        </a:lnSpc>
                        <a:spcBef>
                          <a:spcPts val="35"/>
                        </a:spcBef>
                        <a:spcAft>
                          <a:spcPts val="800"/>
                        </a:spcAft>
                      </a:pPr>
                      <a:r>
                        <a:rPr lang="es-CO" sz="1050" dirty="0">
                          <a:effectLst/>
                        </a:rPr>
                        <a:t>RF02</a:t>
                      </a:r>
                      <a:endParaRPr lang="es-CO" sz="1000" dirty="0">
                        <a:effectLst/>
                      </a:endParaRPr>
                    </a:p>
                    <a:p>
                      <a:pPr marL="10160" marR="3810">
                        <a:lnSpc>
                          <a:spcPct val="107000"/>
                        </a:lnSpc>
                        <a:spcBef>
                          <a:spcPts val="35"/>
                        </a:spcBef>
                        <a:spcAft>
                          <a:spcPts val="800"/>
                        </a:spcAft>
                      </a:pPr>
                      <a:r>
                        <a:rPr lang="es-CO" sz="1050" dirty="0">
                          <a:effectLst/>
                        </a:rPr>
                        <a:t>RNF02</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3508946841"/>
                  </a:ext>
                </a:extLst>
              </a:tr>
              <a:tr h="251344">
                <a:tc gridSpan="2">
                  <a:txBody>
                    <a:bodyPr/>
                    <a:lstStyle/>
                    <a:p>
                      <a:pPr marL="11430">
                        <a:lnSpc>
                          <a:spcPct val="107000"/>
                        </a:lnSpc>
                        <a:spcBef>
                          <a:spcPts val="25"/>
                        </a:spcBef>
                        <a:spcAft>
                          <a:spcPts val="800"/>
                        </a:spcAft>
                      </a:pPr>
                      <a:r>
                        <a:rPr lang="es-CO" sz="1050" spc="-15">
                          <a:effectLst/>
                        </a:rPr>
                        <a:t>P</a:t>
                      </a:r>
                      <a:r>
                        <a:rPr lang="es-CO" sz="1050" spc="5">
                          <a:effectLst/>
                        </a:rPr>
                        <a:t>r</a:t>
                      </a:r>
                      <a:r>
                        <a:rPr lang="es-CO" sz="1050" spc="-5">
                          <a:effectLst/>
                        </a:rPr>
                        <a:t>ec</a:t>
                      </a:r>
                      <a:r>
                        <a:rPr lang="es-CO" sz="1050">
                          <a:effectLst/>
                        </a:rPr>
                        <a:t>o</a:t>
                      </a:r>
                      <a:r>
                        <a:rPr lang="es-CO" sz="1050" spc="5">
                          <a:effectLst/>
                        </a:rPr>
                        <a:t>nd</a:t>
                      </a:r>
                      <a:r>
                        <a:rPr lang="es-CO" sz="1050">
                          <a:effectLst/>
                        </a:rPr>
                        <a:t>ición</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gridSpan="2">
                  <a:txBody>
                    <a:bodyPr/>
                    <a:lstStyle/>
                    <a:p>
                      <a:pPr marL="10160" marR="194945">
                        <a:lnSpc>
                          <a:spcPct val="107000"/>
                        </a:lnSpc>
                        <a:spcBef>
                          <a:spcPts val="25"/>
                        </a:spcBef>
                        <a:spcAft>
                          <a:spcPts val="800"/>
                        </a:spcAft>
                      </a:pPr>
                      <a:r>
                        <a:rPr lang="es-CO" sz="1050">
                          <a:effectLst/>
                        </a:rPr>
                        <a:t>El usu</a:t>
                      </a:r>
                      <a:r>
                        <a:rPr lang="es-CO" sz="1050" spc="-5">
                          <a:effectLst/>
                        </a:rPr>
                        <a:t>a</a:t>
                      </a:r>
                      <a:r>
                        <a:rPr lang="es-CO" sz="1050">
                          <a:effectLst/>
                        </a:rPr>
                        <a:t>rio d</a:t>
                      </a:r>
                      <a:r>
                        <a:rPr lang="es-CO" sz="1050" spc="-5">
                          <a:effectLst/>
                        </a:rPr>
                        <a:t>e</a:t>
                      </a:r>
                      <a:r>
                        <a:rPr lang="es-CO" sz="1050">
                          <a:effectLst/>
                        </a:rPr>
                        <a:t>be</a:t>
                      </a:r>
                      <a:r>
                        <a:rPr lang="es-CO" sz="1050" spc="-5">
                          <a:effectLst/>
                        </a:rPr>
                        <a:t> querer utilizar el sistema.</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extLst>
                  <a:ext uri="{0D108BD9-81ED-4DB2-BD59-A6C34878D82A}">
                    <a16:rowId xmlns:a16="http://schemas.microsoft.com/office/drawing/2014/main" val="2642545139"/>
                  </a:ext>
                </a:extLst>
              </a:tr>
              <a:tr h="186082">
                <a:tc gridSpan="4">
                  <a:txBody>
                    <a:bodyPr/>
                    <a:lstStyle/>
                    <a:p>
                      <a:pPr marR="292100">
                        <a:lnSpc>
                          <a:spcPct val="107000"/>
                        </a:lnSpc>
                        <a:spcBef>
                          <a:spcPts val="90"/>
                        </a:spcBef>
                        <a:spcAft>
                          <a:spcPts val="800"/>
                        </a:spcAft>
                      </a:pPr>
                      <a:r>
                        <a:rPr lang="es-CO" sz="1050" spc="5">
                          <a:effectLst/>
                        </a:rPr>
                        <a:t>S</a:t>
                      </a:r>
                      <a:r>
                        <a:rPr lang="es-CO" sz="1050" spc="-5">
                          <a:effectLst/>
                        </a:rPr>
                        <a:t>ec</a:t>
                      </a:r>
                      <a:r>
                        <a:rPr lang="es-CO" sz="1050" spc="5">
                          <a:effectLst/>
                        </a:rPr>
                        <a:t>u</a:t>
                      </a:r>
                      <a:r>
                        <a:rPr lang="es-CO" sz="1050" spc="-5">
                          <a:effectLst/>
                        </a:rPr>
                        <a:t>e</a:t>
                      </a:r>
                      <a:r>
                        <a:rPr lang="es-CO" sz="1050" spc="5">
                          <a:effectLst/>
                        </a:rPr>
                        <a:t>n</a:t>
                      </a:r>
                      <a:r>
                        <a:rPr lang="es-CO" sz="1050" spc="-5">
                          <a:effectLst/>
                        </a:rPr>
                        <a:t>c</a:t>
                      </a:r>
                      <a:r>
                        <a:rPr lang="es-CO" sz="1050">
                          <a:effectLst/>
                        </a:rPr>
                        <a:t>ia: No</a:t>
                      </a:r>
                      <a:r>
                        <a:rPr lang="es-CO" sz="1050" spc="5">
                          <a:effectLst/>
                        </a:rPr>
                        <a:t>r</a:t>
                      </a:r>
                      <a:r>
                        <a:rPr lang="es-CO" sz="1050" spc="-15">
                          <a:effectLst/>
                        </a:rPr>
                        <a:t>m</a:t>
                      </a:r>
                      <a:r>
                        <a:rPr lang="es-CO" sz="1050">
                          <a:effectLst/>
                        </a:rPr>
                        <a:t>al </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9049080"/>
                  </a:ext>
                </a:extLst>
              </a:tr>
              <a:tr h="165522">
                <a:tc gridSpan="4">
                  <a:txBody>
                    <a:bodyPr/>
                    <a:lstStyle/>
                    <a:p>
                      <a:pPr marR="292100">
                        <a:lnSpc>
                          <a:spcPct val="107000"/>
                        </a:lnSpc>
                        <a:spcBef>
                          <a:spcPts val="90"/>
                        </a:spcBef>
                        <a:spcAft>
                          <a:spcPts val="800"/>
                        </a:spcAft>
                      </a:pPr>
                      <a:r>
                        <a:rPr lang="es-CO" sz="1050" spc="5">
                          <a:effectLst/>
                        </a:rPr>
                        <a:t> </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426897110"/>
                  </a:ext>
                </a:extLst>
              </a:tr>
              <a:tr h="165522">
                <a:tc gridSpan="4">
                  <a:txBody>
                    <a:bodyPr/>
                    <a:lstStyle/>
                    <a:p>
                      <a:pPr marR="292100">
                        <a:lnSpc>
                          <a:spcPct val="107000"/>
                        </a:lnSpc>
                        <a:spcBef>
                          <a:spcPts val="90"/>
                        </a:spcBef>
                        <a:spcAft>
                          <a:spcPts val="800"/>
                        </a:spcAft>
                      </a:pPr>
                      <a:r>
                        <a:rPr lang="es-CO" sz="1050" spc="5">
                          <a:effectLst/>
                        </a:rPr>
                        <a:t> </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888153612"/>
                  </a:ext>
                </a:extLst>
              </a:tr>
              <a:tr h="717606">
                <a:tc gridSpan="4">
                  <a:txBody>
                    <a:bodyPr/>
                    <a:lstStyle/>
                    <a:p>
                      <a:pPr marL="11430">
                        <a:lnSpc>
                          <a:spcPct val="107000"/>
                        </a:lnSpc>
                        <a:spcBef>
                          <a:spcPts val="115"/>
                        </a:spcBef>
                        <a:spcAft>
                          <a:spcPts val="800"/>
                        </a:spcAft>
                      </a:pPr>
                      <a:r>
                        <a:rPr lang="es-CO" sz="1050">
                          <a:effectLst/>
                        </a:rPr>
                        <a:t>E</a:t>
                      </a:r>
                      <a:r>
                        <a:rPr lang="es-CO" sz="1050" spc="5">
                          <a:effectLst/>
                        </a:rPr>
                        <a:t>S</a:t>
                      </a:r>
                      <a:r>
                        <a:rPr lang="es-CO" sz="1050">
                          <a:effectLst/>
                        </a:rPr>
                        <a:t>CEN</a:t>
                      </a:r>
                      <a:r>
                        <a:rPr lang="es-CO" sz="1050" spc="-5">
                          <a:effectLst/>
                        </a:rPr>
                        <a:t>A</a:t>
                      </a:r>
                      <a:r>
                        <a:rPr lang="es-CO" sz="1050">
                          <a:effectLst/>
                        </a:rPr>
                        <a:t>RIO Ingresar documento de identidad:</a:t>
                      </a:r>
                      <a:endParaRPr lang="es-CO" sz="1000">
                        <a:effectLst/>
                      </a:endParaRPr>
                    </a:p>
                    <a:p>
                      <a:pPr marL="342900" lvl="0" indent="-342900">
                        <a:lnSpc>
                          <a:spcPct val="107000"/>
                        </a:lnSpc>
                        <a:spcAft>
                          <a:spcPts val="800"/>
                        </a:spcAft>
                        <a:buFont typeface="+mj-lt"/>
                        <a:buAutoNum type="arabicPeriod"/>
                      </a:pPr>
                      <a:r>
                        <a:rPr lang="es-CO" sz="1050">
                          <a:effectLst/>
                        </a:rPr>
                        <a:t>Ingresar documento de identidad</a:t>
                      </a:r>
                      <a:endParaRPr lang="es-CO" sz="1000">
                        <a:effectLst/>
                      </a:endParaRPr>
                    </a:p>
                    <a:p>
                      <a:pPr>
                        <a:lnSpc>
                          <a:spcPct val="107000"/>
                        </a:lnSpc>
                        <a:spcAft>
                          <a:spcPts val="800"/>
                        </a:spcAft>
                      </a:pPr>
                      <a:r>
                        <a:rPr lang="es-CO" sz="1050">
                          <a:effectLst/>
                        </a:rPr>
                        <a:t> </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940530745"/>
                  </a:ext>
                </a:extLst>
              </a:tr>
              <a:tr h="198428">
                <a:tc gridSpan="3">
                  <a:txBody>
                    <a:bodyPr/>
                    <a:lstStyle/>
                    <a:p>
                      <a:pPr marL="11430">
                        <a:lnSpc>
                          <a:spcPct val="107000"/>
                        </a:lnSpc>
                        <a:spcBef>
                          <a:spcPts val="25"/>
                        </a:spcBef>
                        <a:spcAft>
                          <a:spcPts val="800"/>
                        </a:spcAft>
                      </a:pPr>
                      <a:r>
                        <a:rPr lang="es-CO" sz="1050" spc="-15">
                          <a:effectLst/>
                        </a:rPr>
                        <a:t>P</a:t>
                      </a:r>
                      <a:r>
                        <a:rPr lang="es-CO" sz="1050">
                          <a:effectLst/>
                        </a:rPr>
                        <a:t>os</a:t>
                      </a:r>
                      <a:r>
                        <a:rPr lang="es-CO" sz="1050" spc="10">
                          <a:effectLst/>
                        </a:rPr>
                        <a:t>t</a:t>
                      </a:r>
                      <a:r>
                        <a:rPr lang="es-CO" sz="1050" spc="-5">
                          <a:effectLst/>
                        </a:rPr>
                        <a:t>-c</a:t>
                      </a:r>
                      <a:r>
                        <a:rPr lang="es-CO" sz="1050">
                          <a:effectLst/>
                        </a:rPr>
                        <a:t>o</a:t>
                      </a:r>
                      <a:r>
                        <a:rPr lang="es-CO" sz="1050" spc="5">
                          <a:effectLst/>
                        </a:rPr>
                        <a:t>nd</a:t>
                      </a:r>
                      <a:r>
                        <a:rPr lang="es-CO" sz="1050">
                          <a:effectLst/>
                        </a:rPr>
                        <a:t>ición</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98120">
                        <a:lnSpc>
                          <a:spcPct val="107000"/>
                        </a:lnSpc>
                        <a:spcBef>
                          <a:spcPts val="25"/>
                        </a:spcBef>
                        <a:spcAft>
                          <a:spcPts val="800"/>
                        </a:spcAft>
                      </a:pPr>
                      <a:r>
                        <a:rPr lang="es-CO" sz="1050">
                          <a:effectLst/>
                        </a:rPr>
                        <a:t>El deberá ingresar su dirección.</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04885063"/>
                  </a:ext>
                </a:extLst>
              </a:tr>
              <a:tr h="441564">
                <a:tc gridSpan="4">
                  <a:txBody>
                    <a:bodyPr/>
                    <a:lstStyle/>
                    <a:p>
                      <a:pPr marR="397510">
                        <a:lnSpc>
                          <a:spcPct val="107000"/>
                        </a:lnSpc>
                        <a:spcAft>
                          <a:spcPts val="800"/>
                        </a:spcAft>
                      </a:pPr>
                      <a:r>
                        <a:rPr lang="es-CO" sz="1050">
                          <a:effectLst/>
                        </a:rPr>
                        <a:t>Ex</a:t>
                      </a:r>
                      <a:r>
                        <a:rPr lang="es-CO" sz="1050" spc="-5">
                          <a:effectLst/>
                        </a:rPr>
                        <a:t>ce</a:t>
                      </a:r>
                      <a:r>
                        <a:rPr lang="es-CO" sz="1050" spc="5">
                          <a:effectLst/>
                        </a:rPr>
                        <a:t>p</a:t>
                      </a:r>
                      <a:r>
                        <a:rPr lang="es-CO" sz="1050" spc="-5">
                          <a:effectLst/>
                        </a:rPr>
                        <a:t>c</a:t>
                      </a:r>
                      <a:r>
                        <a:rPr lang="es-CO" sz="1050">
                          <a:effectLst/>
                        </a:rPr>
                        <a:t>io</a:t>
                      </a:r>
                      <a:r>
                        <a:rPr lang="es-CO" sz="1050" spc="5">
                          <a:effectLst/>
                        </a:rPr>
                        <a:t>n</a:t>
                      </a:r>
                      <a:r>
                        <a:rPr lang="es-CO" sz="1050" spc="-5">
                          <a:effectLst/>
                        </a:rPr>
                        <a:t>e</a:t>
                      </a:r>
                      <a:r>
                        <a:rPr lang="es-CO" sz="1050">
                          <a:effectLst/>
                        </a:rPr>
                        <a:t>s                 </a:t>
                      </a:r>
                      <a:r>
                        <a:rPr lang="es-CO" sz="1050" spc="270">
                          <a:effectLst/>
                        </a:rPr>
                        <a:t> </a:t>
                      </a:r>
                      <a:endParaRPr lang="es-CO" sz="1000">
                        <a:effectLst/>
                      </a:endParaRPr>
                    </a:p>
                    <a:p>
                      <a:pPr marR="397510">
                        <a:lnSpc>
                          <a:spcPct val="107000"/>
                        </a:lnSpc>
                        <a:spcAft>
                          <a:spcPts val="800"/>
                        </a:spcAft>
                      </a:pPr>
                      <a:r>
                        <a:rPr lang="es-CO" sz="1050">
                          <a:effectLst/>
                        </a:rPr>
                        <a:t>1. </a:t>
                      </a:r>
                      <a:r>
                        <a:rPr lang="es-CO" sz="1050" spc="5">
                          <a:effectLst/>
                        </a:rPr>
                        <a:t>P</a:t>
                      </a:r>
                      <a:r>
                        <a:rPr lang="es-CO" sz="1050">
                          <a:effectLst/>
                        </a:rPr>
                        <a:t>r</a:t>
                      </a:r>
                      <a:r>
                        <a:rPr lang="es-CO" sz="1050" spc="-10">
                          <a:effectLst/>
                        </a:rPr>
                        <a:t>e</a:t>
                      </a:r>
                      <a:r>
                        <a:rPr lang="es-CO" sz="1050">
                          <a:effectLst/>
                        </a:rPr>
                        <a:t>s</a:t>
                      </a:r>
                      <a:r>
                        <a:rPr lang="es-CO" sz="1050" spc="-5">
                          <a:effectLst/>
                        </a:rPr>
                        <a:t>e</a:t>
                      </a:r>
                      <a:r>
                        <a:rPr lang="es-CO" sz="1050">
                          <a:effectLst/>
                        </a:rPr>
                        <a:t>nta un </a:t>
                      </a:r>
                      <a:r>
                        <a:rPr lang="es-CO" sz="1050" spc="5">
                          <a:effectLst/>
                        </a:rPr>
                        <a:t>e</a:t>
                      </a:r>
                      <a:r>
                        <a:rPr lang="es-CO" sz="1050">
                          <a:effectLst/>
                        </a:rPr>
                        <a:t>r</a:t>
                      </a:r>
                      <a:r>
                        <a:rPr lang="es-CO" sz="1050" spc="-5">
                          <a:effectLst/>
                        </a:rPr>
                        <a:t>r</a:t>
                      </a:r>
                      <a:r>
                        <a:rPr lang="es-CO" sz="1050">
                          <a:effectLst/>
                        </a:rPr>
                        <a:t>or</a:t>
                      </a:r>
                      <a:r>
                        <a:rPr lang="es-CO" sz="1050" spc="5">
                          <a:effectLst/>
                        </a:rPr>
                        <a:t> </a:t>
                      </a:r>
                      <a:r>
                        <a:rPr lang="es-CO" sz="1050">
                          <a:effectLst/>
                        </a:rPr>
                        <a:t>a</a:t>
                      </a:r>
                      <a:r>
                        <a:rPr lang="es-CO" sz="1050" spc="-5">
                          <a:effectLst/>
                        </a:rPr>
                        <a:t> c</a:t>
                      </a:r>
                      <a:r>
                        <a:rPr lang="es-CO" sz="1050" spc="5">
                          <a:effectLst/>
                        </a:rPr>
                        <a:t>a</a:t>
                      </a:r>
                      <a:r>
                        <a:rPr lang="es-CO" sz="1050">
                          <a:effectLst/>
                        </a:rPr>
                        <a:t>usa</a:t>
                      </a:r>
                      <a:r>
                        <a:rPr lang="es-CO" sz="1050" spc="-5">
                          <a:effectLst/>
                        </a:rPr>
                        <a:t> </a:t>
                      </a:r>
                      <a:r>
                        <a:rPr lang="es-CO" sz="1050">
                          <a:effectLst/>
                        </a:rPr>
                        <a:t>de</a:t>
                      </a:r>
                      <a:r>
                        <a:rPr lang="es-CO" sz="1050" spc="-5">
                          <a:effectLst/>
                        </a:rPr>
                        <a:t> </a:t>
                      </a:r>
                      <a:r>
                        <a:rPr lang="es-CO" sz="1050">
                          <a:effectLst/>
                        </a:rPr>
                        <a:t>los d</a:t>
                      </a:r>
                      <a:r>
                        <a:rPr lang="es-CO" sz="1050" spc="-5">
                          <a:effectLst/>
                        </a:rPr>
                        <a:t>a</a:t>
                      </a:r>
                      <a:r>
                        <a:rPr lang="es-CO" sz="1050">
                          <a:effectLst/>
                        </a:rPr>
                        <a:t>tos</a:t>
                      </a:r>
                      <a:r>
                        <a:rPr lang="es-CO" sz="1050" spc="10">
                          <a:effectLst/>
                        </a:rPr>
                        <a:t> </a:t>
                      </a:r>
                      <a:r>
                        <a:rPr lang="es-CO" sz="1050">
                          <a:effectLst/>
                        </a:rPr>
                        <a:t>di</a:t>
                      </a:r>
                      <a:r>
                        <a:rPr lang="es-CO" sz="1050" spc="5">
                          <a:effectLst/>
                        </a:rPr>
                        <a:t>l</a:t>
                      </a:r>
                      <a:r>
                        <a:rPr lang="es-CO" sz="1050">
                          <a:effectLst/>
                        </a:rPr>
                        <a:t>i</a:t>
                      </a:r>
                      <a:r>
                        <a:rPr lang="es-CO" sz="1050" spc="-10">
                          <a:effectLst/>
                        </a:rPr>
                        <a:t>g</a:t>
                      </a:r>
                      <a:r>
                        <a:rPr lang="es-CO" sz="1050" spc="-5">
                          <a:effectLst/>
                        </a:rPr>
                        <a:t>e</a:t>
                      </a:r>
                      <a:r>
                        <a:rPr lang="es-CO" sz="1050" spc="10">
                          <a:effectLst/>
                        </a:rPr>
                        <a:t>n</a:t>
                      </a:r>
                      <a:r>
                        <a:rPr lang="es-CO" sz="1050" spc="-5">
                          <a:effectLst/>
                        </a:rPr>
                        <a:t>c</a:t>
                      </a:r>
                      <a:r>
                        <a:rPr lang="es-CO" sz="1050">
                          <a:effectLst/>
                        </a:rPr>
                        <a:t>iados.</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979086550"/>
                  </a:ext>
                </a:extLst>
              </a:tr>
              <a:tr h="338755">
                <a:tc gridSpan="3">
                  <a:txBody>
                    <a:bodyPr/>
                    <a:lstStyle/>
                    <a:p>
                      <a:pPr marL="11430">
                        <a:lnSpc>
                          <a:spcPct val="107000"/>
                        </a:lnSpc>
                        <a:spcBef>
                          <a:spcPts val="35"/>
                        </a:spcBef>
                        <a:spcAft>
                          <a:spcPts val="800"/>
                        </a:spcAft>
                      </a:pPr>
                      <a:r>
                        <a:rPr lang="es-CO" sz="1050" spc="-15">
                          <a:effectLst/>
                        </a:rPr>
                        <a:t>F</a:t>
                      </a:r>
                      <a:r>
                        <a:rPr lang="es-CO" sz="1050" spc="5">
                          <a:effectLst/>
                        </a:rPr>
                        <a:t>r</a:t>
                      </a:r>
                      <a:r>
                        <a:rPr lang="es-CO" sz="1050" spc="-5">
                          <a:effectLst/>
                        </a:rPr>
                        <a:t>ec</a:t>
                      </a:r>
                      <a:r>
                        <a:rPr lang="es-CO" sz="1050" spc="5">
                          <a:effectLst/>
                        </a:rPr>
                        <a:t>u</a:t>
                      </a:r>
                      <a:r>
                        <a:rPr lang="es-CO" sz="1050" spc="-5">
                          <a:effectLst/>
                        </a:rPr>
                        <a:t>e</a:t>
                      </a:r>
                      <a:r>
                        <a:rPr lang="es-CO" sz="1050" spc="5">
                          <a:effectLst/>
                        </a:rPr>
                        <a:t>n</a:t>
                      </a:r>
                      <a:r>
                        <a:rPr lang="es-CO" sz="1050" spc="-5">
                          <a:effectLst/>
                        </a:rPr>
                        <a:t>c</a:t>
                      </a:r>
                      <a:r>
                        <a:rPr lang="es-CO" sz="1050">
                          <a:effectLst/>
                        </a:rPr>
                        <a:t>ia esp</a:t>
                      </a:r>
                      <a:r>
                        <a:rPr lang="es-CO" sz="1050" spc="10">
                          <a:effectLst/>
                        </a:rPr>
                        <a:t>e</a:t>
                      </a:r>
                      <a:r>
                        <a:rPr lang="es-CO" sz="1050" spc="-5">
                          <a:effectLst/>
                        </a:rPr>
                        <a:t>r</a:t>
                      </a:r>
                      <a:r>
                        <a:rPr lang="es-CO" sz="1050">
                          <a:effectLst/>
                        </a:rPr>
                        <a:t>a</a:t>
                      </a:r>
                      <a:r>
                        <a:rPr lang="es-CO" sz="1050" spc="5">
                          <a:effectLst/>
                        </a:rPr>
                        <a:t>d</a:t>
                      </a:r>
                      <a:r>
                        <a:rPr lang="es-CO" sz="1050">
                          <a:effectLst/>
                        </a:rPr>
                        <a:t>a</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25095">
                        <a:lnSpc>
                          <a:spcPct val="107000"/>
                        </a:lnSpc>
                        <a:spcBef>
                          <a:spcPts val="35"/>
                        </a:spcBef>
                        <a:spcAft>
                          <a:spcPts val="800"/>
                        </a:spcAft>
                      </a:pPr>
                      <a:r>
                        <a:rPr lang="es-CO" sz="1050" spc="-5">
                          <a:effectLst/>
                        </a:rPr>
                        <a:t>F</a:t>
                      </a:r>
                      <a:r>
                        <a:rPr lang="es-CO" sz="1050">
                          <a:effectLst/>
                        </a:rPr>
                        <a:t>re</a:t>
                      </a:r>
                      <a:r>
                        <a:rPr lang="es-CO" sz="1050" spc="-5">
                          <a:effectLst/>
                        </a:rPr>
                        <a:t>c</a:t>
                      </a:r>
                      <a:r>
                        <a:rPr lang="es-CO" sz="1050">
                          <a:effectLst/>
                        </a:rPr>
                        <a:t>u</a:t>
                      </a:r>
                      <a:r>
                        <a:rPr lang="es-CO" sz="1050" spc="-5">
                          <a:effectLst/>
                        </a:rPr>
                        <a:t>e</a:t>
                      </a:r>
                      <a:r>
                        <a:rPr lang="es-CO" sz="1050">
                          <a:effectLst/>
                        </a:rPr>
                        <a:t>nte Solo una vez, cuando el cliente quiera registrarse.</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91066692"/>
                  </a:ext>
                </a:extLst>
              </a:tr>
              <a:tr h="223264">
                <a:tc gridSpan="3">
                  <a:txBody>
                    <a:bodyPr/>
                    <a:lstStyle/>
                    <a:p>
                      <a:pPr marL="11430">
                        <a:lnSpc>
                          <a:spcPct val="107000"/>
                        </a:lnSpc>
                        <a:spcBef>
                          <a:spcPts val="25"/>
                        </a:spcBef>
                        <a:spcAft>
                          <a:spcPts val="800"/>
                        </a:spcAft>
                      </a:pPr>
                      <a:r>
                        <a:rPr lang="es-CO" sz="1050" spc="-15">
                          <a:effectLst/>
                        </a:rPr>
                        <a:t>P</a:t>
                      </a:r>
                      <a:r>
                        <a:rPr lang="es-CO" sz="1050" spc="-5">
                          <a:effectLst/>
                        </a:rPr>
                        <a:t>r</a:t>
                      </a:r>
                      <a:r>
                        <a:rPr lang="es-CO" sz="1050">
                          <a:effectLst/>
                        </a:rPr>
                        <a:t>i</a:t>
                      </a:r>
                      <a:r>
                        <a:rPr lang="es-CO" sz="1050" spc="15">
                          <a:effectLst/>
                        </a:rPr>
                        <a:t>o</a:t>
                      </a:r>
                      <a:r>
                        <a:rPr lang="es-CO" sz="1050" spc="-5">
                          <a:effectLst/>
                        </a:rPr>
                        <a:t>r</a:t>
                      </a:r>
                      <a:r>
                        <a:rPr lang="es-CO" sz="1050">
                          <a:effectLst/>
                        </a:rPr>
                        <a:t>i</a:t>
                      </a:r>
                      <a:r>
                        <a:rPr lang="es-CO" sz="1050" spc="5">
                          <a:effectLst/>
                        </a:rPr>
                        <a:t>d</a:t>
                      </a:r>
                      <a:r>
                        <a:rPr lang="es-CO" sz="1050">
                          <a:effectLst/>
                        </a:rPr>
                        <a:t>ad</a:t>
                      </a:r>
                      <a:endParaRPr lang="es-CO"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130175">
                        <a:lnSpc>
                          <a:spcPct val="107000"/>
                        </a:lnSpc>
                        <a:spcBef>
                          <a:spcPts val="25"/>
                        </a:spcBef>
                        <a:spcAft>
                          <a:spcPts val="800"/>
                        </a:spcAft>
                      </a:pPr>
                      <a:r>
                        <a:rPr lang="es-CO" sz="1050" dirty="0">
                          <a:effectLst/>
                        </a:rPr>
                        <a:t>Alta </a:t>
                      </a:r>
                      <a:endParaRPr lang="es-CO"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45233464"/>
                  </a:ext>
                </a:extLst>
              </a:tr>
              <a:tr h="130970">
                <a:tc gridSpan="3">
                  <a:txBody>
                    <a:bodyPr/>
                    <a:lstStyle/>
                    <a:p>
                      <a:pPr marL="11430">
                        <a:lnSpc>
                          <a:spcPct val="107000"/>
                        </a:lnSpc>
                        <a:spcBef>
                          <a:spcPts val="40"/>
                        </a:spcBef>
                        <a:spcAft>
                          <a:spcPts val="800"/>
                        </a:spcAft>
                      </a:pPr>
                      <a:r>
                        <a:rPr lang="es-CO" sz="700">
                          <a:effectLst/>
                        </a:rPr>
                        <a:t>C</a:t>
                      </a:r>
                      <a:r>
                        <a:rPr lang="es-CO" sz="700" spc="10">
                          <a:effectLst/>
                        </a:rPr>
                        <a:t>o</a:t>
                      </a:r>
                      <a:r>
                        <a:rPr lang="es-CO" sz="700" spc="-15">
                          <a:effectLst/>
                        </a:rPr>
                        <a:t>m</a:t>
                      </a:r>
                      <a:r>
                        <a:rPr lang="es-CO" sz="700" spc="-5">
                          <a:effectLst/>
                        </a:rPr>
                        <a:t>e</a:t>
                      </a:r>
                      <a:r>
                        <a:rPr lang="es-CO" sz="700" spc="5">
                          <a:effectLst/>
                        </a:rPr>
                        <a:t>n</a:t>
                      </a:r>
                      <a:r>
                        <a:rPr lang="es-CO" sz="700">
                          <a:effectLst/>
                        </a:rPr>
                        <a:t>ta</a:t>
                      </a:r>
                      <a:r>
                        <a:rPr lang="es-CO" sz="700" spc="-10">
                          <a:effectLst/>
                        </a:rPr>
                        <a:t>r</a:t>
                      </a:r>
                      <a:r>
                        <a:rPr lang="es-CO" sz="700">
                          <a:effectLst/>
                        </a:rPr>
                        <a:t>ios</a:t>
                      </a:r>
                      <a:endParaRPr lang="es-CO" sz="6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s-CO"/>
                    </a:p>
                  </a:txBody>
                  <a:tcPr/>
                </a:tc>
                <a:tc hMerge="1">
                  <a:txBody>
                    <a:bodyPr/>
                    <a:lstStyle/>
                    <a:p>
                      <a:endParaRPr lang="es-CO"/>
                    </a:p>
                  </a:txBody>
                  <a:tcPr/>
                </a:tc>
                <a:tc>
                  <a:txBody>
                    <a:bodyPr/>
                    <a:lstStyle/>
                    <a:p>
                      <a:pPr marL="11430" marR="281940">
                        <a:lnSpc>
                          <a:spcPct val="107000"/>
                        </a:lnSpc>
                        <a:spcBef>
                          <a:spcPts val="40"/>
                        </a:spcBef>
                        <a:spcAft>
                          <a:spcPts val="800"/>
                        </a:spcAft>
                      </a:pPr>
                      <a:r>
                        <a:rPr lang="es-CO" sz="700" spc="5" dirty="0">
                          <a:effectLst/>
                        </a:rPr>
                        <a:t>S</a:t>
                      </a:r>
                      <a:r>
                        <a:rPr lang="es-CO" sz="700" dirty="0">
                          <a:effectLst/>
                        </a:rPr>
                        <a:t>in com</a:t>
                      </a:r>
                      <a:r>
                        <a:rPr lang="es-CO" sz="700" spc="-5" dirty="0">
                          <a:effectLst/>
                        </a:rPr>
                        <a:t>e</a:t>
                      </a:r>
                      <a:r>
                        <a:rPr lang="es-CO" sz="700" dirty="0">
                          <a:effectLst/>
                        </a:rPr>
                        <a:t>nta</a:t>
                      </a:r>
                      <a:r>
                        <a:rPr lang="es-CO" sz="700" spc="-5" dirty="0">
                          <a:effectLst/>
                        </a:rPr>
                        <a:t>r</a:t>
                      </a:r>
                      <a:r>
                        <a:rPr lang="es-CO" sz="700" dirty="0">
                          <a:effectLst/>
                        </a:rPr>
                        <a:t>io. </a:t>
                      </a:r>
                      <a:endParaRPr lang="es-CO" sz="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20143095"/>
                  </a:ext>
                </a:extLst>
              </a:tr>
            </a:tbl>
          </a:graphicData>
        </a:graphic>
      </p:graphicFrame>
    </p:spTree>
    <p:extLst>
      <p:ext uri="{BB962C8B-B14F-4D97-AF65-F5344CB8AC3E}">
        <p14:creationId xmlns:p14="http://schemas.microsoft.com/office/powerpoint/2010/main" val="32155565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26D41D-4885-4BD5-B402-C294A95DDC14}"/>
              </a:ext>
            </a:extLst>
          </p:cNvPr>
          <p:cNvSpPr/>
          <p:nvPr/>
        </p:nvSpPr>
        <p:spPr>
          <a:xfrm>
            <a:off x="2411760" y="2780928"/>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gracias</a:t>
            </a:r>
          </a:p>
        </p:txBody>
      </p:sp>
    </p:spTree>
    <p:extLst>
      <p:ext uri="{BB962C8B-B14F-4D97-AF65-F5344CB8AC3E}">
        <p14:creationId xmlns:p14="http://schemas.microsoft.com/office/powerpoint/2010/main" val="32053377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1087" y="1773802"/>
            <a:ext cx="3744416" cy="2862322"/>
          </a:xfrm>
          <a:prstGeom prst="rect">
            <a:avLst/>
          </a:prstGeom>
        </p:spPr>
        <p:txBody>
          <a:bodyPr wrap="square">
            <a:spAutoFit/>
          </a:bodyPr>
          <a:lstStyle/>
          <a:p>
            <a:r>
              <a:rPr lang="es-CO" sz="2000" dirty="0">
                <a:solidFill>
                  <a:schemeClr val="bg1"/>
                </a:solidFill>
                <a:latin typeface="Georgia" panose="02040502050405020303" pitchFamily="18" charset="0"/>
              </a:rPr>
              <a:t>Uno de los mayores problemas que tiene la empresa Col mascotas LTDA. es que no hay un buen manejo de el registro de inventarios y por ende se dificulta saber la cantidad exacta mercancía que hay en las bodegas.</a:t>
            </a:r>
          </a:p>
          <a:p>
            <a:endParaRPr lang="es-CO" sz="2000" b="0" i="0" dirty="0">
              <a:solidFill>
                <a:schemeClr val="bg1"/>
              </a:solidFill>
              <a:effectLst/>
              <a:latin typeface="Georgia" panose="02040502050405020303" pitchFamily="18" charset="0"/>
            </a:endParaRPr>
          </a:p>
        </p:txBody>
      </p:sp>
      <p:sp>
        <p:nvSpPr>
          <p:cNvPr id="2" name="Rectángulo 1"/>
          <p:cNvSpPr/>
          <p:nvPr/>
        </p:nvSpPr>
        <p:spPr>
          <a:xfrm>
            <a:off x="4427984" y="3284984"/>
            <a:ext cx="4572000" cy="2246769"/>
          </a:xfrm>
          <a:prstGeom prst="rect">
            <a:avLst/>
          </a:prstGeom>
        </p:spPr>
        <p:txBody>
          <a:bodyPr>
            <a:spAutoFit/>
          </a:bodyPr>
          <a:lstStyle/>
          <a:p>
            <a:pPr algn="ctr"/>
            <a:r>
              <a:rPr lang="es-CO" sz="2000" dirty="0">
                <a:solidFill>
                  <a:schemeClr val="bg1"/>
                </a:solidFill>
                <a:latin typeface="Georgia" panose="02040502050405020303" pitchFamily="18" charset="0"/>
              </a:rPr>
              <a:t>Esto es un problema ya que no afecta a la empresa pero si afecta a los trabajadores y a su vez los procesos de inventarios se ven afectados de manera negativa porque se pierden o dañan productos haciendo el conteo mas complejo. </a:t>
            </a:r>
            <a:endParaRPr lang="es-ES" sz="2000" dirty="0">
              <a:solidFill>
                <a:schemeClr val="bg1"/>
              </a:solidFill>
              <a:latin typeface="Georgia" panose="02040502050405020303" pitchFamily="18" charset="0"/>
            </a:endParaRPr>
          </a:p>
        </p:txBody>
      </p:sp>
      <p:sp>
        <p:nvSpPr>
          <p:cNvPr id="6" name="Rectángulo 5"/>
          <p:cNvSpPr/>
          <p:nvPr/>
        </p:nvSpPr>
        <p:spPr>
          <a:xfrm>
            <a:off x="16141" y="332656"/>
            <a:ext cx="5426478" cy="1446550"/>
          </a:xfrm>
          <a:prstGeom prst="rect">
            <a:avLst/>
          </a:prstGeom>
        </p:spPr>
        <p:txBody>
          <a:bodyPr wrap="square">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PLANTEAMIENTO del problema</a:t>
            </a:r>
          </a:p>
        </p:txBody>
      </p:sp>
      <p:pic>
        <p:nvPicPr>
          <p:cNvPr id="1026" name="Picture 2" descr="Resultado de imagen para empresa">
            <a:extLst>
              <a:ext uri="{FF2B5EF4-FFF2-40B4-BE49-F238E27FC236}">
                <a16:creationId xmlns:a16="http://schemas.microsoft.com/office/drawing/2014/main" id="{C74BEE2C-7DFE-478C-9759-16AE07C3D64E}"/>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5556" y="4663444"/>
            <a:ext cx="2988332" cy="2194556"/>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4427984" y="1779206"/>
            <a:ext cx="4572000" cy="1323439"/>
          </a:xfrm>
          <a:prstGeom prst="rect">
            <a:avLst/>
          </a:prstGeom>
        </p:spPr>
        <p:txBody>
          <a:bodyPr>
            <a:spAutoFit/>
          </a:bodyPr>
          <a:lstStyle/>
          <a:p>
            <a:pPr lvl="0" algn="ctr"/>
            <a:r>
              <a:rPr lang="es-CO" sz="2000" dirty="0">
                <a:solidFill>
                  <a:prstClr val="white"/>
                </a:solidFill>
                <a:latin typeface="Georgia" pitchFamily="18" charset="0"/>
              </a:rPr>
              <a:t>El manejo del inventario por parte de la empresa no es eficiente ya que afecta a los trabajadores que manejan los productos.</a:t>
            </a:r>
            <a:endParaRPr lang="es-CO" dirty="0">
              <a:solidFill>
                <a:prstClr val="black"/>
              </a:solidFill>
            </a:endParaRPr>
          </a:p>
        </p:txBody>
      </p:sp>
      <p:sp>
        <p:nvSpPr>
          <p:cNvPr id="7" name="Rectángulo 6">
            <a:extLst>
              <a:ext uri="{FF2B5EF4-FFF2-40B4-BE49-F238E27FC236}">
                <a16:creationId xmlns:a16="http://schemas.microsoft.com/office/drawing/2014/main" id="{724A4A3D-7B03-4F39-8E8C-32A93FB31623}"/>
              </a:ext>
            </a:extLst>
          </p:cNvPr>
          <p:cNvSpPr/>
          <p:nvPr/>
        </p:nvSpPr>
        <p:spPr>
          <a:xfrm>
            <a:off x="4967536" y="275639"/>
            <a:ext cx="4032448" cy="1323439"/>
          </a:xfrm>
          <a:prstGeom prst="rect">
            <a:avLst/>
          </a:prstGeom>
        </p:spPr>
        <p:txBody>
          <a:bodyPr wrap="square">
            <a:spAutoFit/>
          </a:bodyPr>
          <a:lstStyle/>
          <a:p>
            <a:pPr algn="ctr"/>
            <a:r>
              <a:rPr lang="es-CO" sz="2000" dirty="0">
                <a:solidFill>
                  <a:prstClr val="white"/>
                </a:solidFill>
                <a:latin typeface="Georgia" pitchFamily="18" charset="0"/>
              </a:rPr>
              <a:t>¿Qué tipo de sistema podría ayudar al mejoramiento del sistema de inventario en la empresa Col mascotas?  </a:t>
            </a:r>
            <a:endParaRPr lang="es-CO" dirty="0"/>
          </a:p>
        </p:txBody>
      </p:sp>
    </p:spTree>
    <p:extLst>
      <p:ext uri="{BB962C8B-B14F-4D97-AF65-F5344CB8AC3E}">
        <p14:creationId xmlns:p14="http://schemas.microsoft.com/office/powerpoint/2010/main" val="14718477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391367" y="620688"/>
            <a:ext cx="6512910" cy="830997"/>
          </a:xfrm>
          <a:prstGeom prst="rect">
            <a:avLst/>
          </a:prstGeom>
          <a:noFill/>
        </p:spPr>
        <p:txBody>
          <a:bodyPr wrap="square" lIns="91440" tIns="45720" rIns="91440" bIns="45720">
            <a:spAutoFit/>
          </a:bodyPr>
          <a:lstStyle/>
          <a:p>
            <a:pPr algn="ctr"/>
            <a:r>
              <a:rPr lang="es-ES" sz="4800" b="1" cap="all" spc="0"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rPr>
              <a:t>Objetivo general</a:t>
            </a:r>
          </a:p>
        </p:txBody>
      </p:sp>
      <p:sp>
        <p:nvSpPr>
          <p:cNvPr id="5" name="4 CuadroTexto"/>
          <p:cNvSpPr txBox="1"/>
          <p:nvPr/>
        </p:nvSpPr>
        <p:spPr>
          <a:xfrm>
            <a:off x="2627784" y="1772816"/>
            <a:ext cx="4040077" cy="1569660"/>
          </a:xfrm>
          <a:prstGeom prst="rect">
            <a:avLst/>
          </a:prstGeom>
          <a:noFill/>
        </p:spPr>
        <p:txBody>
          <a:bodyPr wrap="square" rtlCol="0">
            <a:spAutoFit/>
          </a:bodyPr>
          <a:lstStyle/>
          <a:p>
            <a:pPr algn="ctr"/>
            <a:r>
              <a:rPr lang="es-CO" sz="2400" b="0" i="0" dirty="0">
                <a:solidFill>
                  <a:schemeClr val="bg1"/>
                </a:solidFill>
                <a:effectLst/>
                <a:latin typeface="Georgia"/>
              </a:rPr>
              <a:t>Diseñar un </a:t>
            </a:r>
            <a:r>
              <a:rPr lang="es-CO" sz="2400" dirty="0">
                <a:solidFill>
                  <a:schemeClr val="bg1"/>
                </a:solidFill>
                <a:latin typeface="Georgia"/>
              </a:rPr>
              <a:t>software para</a:t>
            </a:r>
            <a:r>
              <a:rPr lang="es-CO" sz="2400" b="0" i="0" dirty="0">
                <a:solidFill>
                  <a:schemeClr val="bg1"/>
                </a:solidFill>
                <a:effectLst/>
                <a:latin typeface="Georgia"/>
              </a:rPr>
              <a:t> la gestión de inventario para </a:t>
            </a:r>
            <a:r>
              <a:rPr lang="es-CO" sz="2400" dirty="0">
                <a:solidFill>
                  <a:schemeClr val="bg1"/>
                </a:solidFill>
                <a:latin typeface="Georgia"/>
              </a:rPr>
              <a:t>la bodega </a:t>
            </a:r>
            <a:r>
              <a:rPr lang="es-CO" sz="2400" b="0" i="0" dirty="0">
                <a:solidFill>
                  <a:schemeClr val="bg1"/>
                </a:solidFill>
                <a:effectLst/>
                <a:latin typeface="Georgia"/>
              </a:rPr>
              <a:t>de la empresa col mascotas Ltda. </a:t>
            </a:r>
            <a:endParaRPr lang="es-CO" sz="2400" dirty="0">
              <a:solidFill>
                <a:schemeClr val="bg1"/>
              </a:solidFill>
            </a:endParaRPr>
          </a:p>
        </p:txBody>
      </p:sp>
      <p:pic>
        <p:nvPicPr>
          <p:cNvPr id="6" name="Picture 2" descr="Resultado de imagen para colmascotas lt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493883"/>
            <a:ext cx="2651204" cy="21602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ultado de imagen para gatos y perros animados">
            <a:extLst>
              <a:ext uri="{FF2B5EF4-FFF2-40B4-BE49-F238E27FC236}">
                <a16:creationId xmlns:a16="http://schemas.microsoft.com/office/drawing/2014/main" id="{D93AF46A-AAF5-4C40-9AD8-587459427CA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01011" y="3678653"/>
            <a:ext cx="29337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4212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65165" y="582651"/>
            <a:ext cx="4248472" cy="1754326"/>
          </a:xfrm>
          <a:prstGeom prst="rect">
            <a:avLst/>
          </a:prstGeom>
        </p:spPr>
        <p:txBody>
          <a:bodyPr wrap="square">
            <a:spAutoFit/>
          </a:bodyPr>
          <a:lstStyle/>
          <a:p>
            <a:pPr lvl="0" algn="ctr"/>
            <a:r>
              <a:rPr lang="es-ES" sz="5400" b="1" cap="all" dirty="0">
                <a:ln w="9000" cmpd="sng">
                  <a:solidFill>
                    <a:prstClr val="black"/>
                  </a:solidFill>
                  <a:prstDash val="solid"/>
                </a:ln>
                <a:solidFill>
                  <a:schemeClr val="bg1"/>
                </a:solidFill>
                <a:effectLst>
                  <a:reflection blurRad="12700" stA="28000" endPos="45000" dist="1000" dir="5400000" sy="-100000" algn="bl" rotWithShape="0"/>
                </a:effectLst>
                <a:latin typeface="Algerian" pitchFamily="82" charset="0"/>
              </a:rPr>
              <a:t>Objetivos específicos</a:t>
            </a:r>
          </a:p>
        </p:txBody>
      </p:sp>
      <p:sp>
        <p:nvSpPr>
          <p:cNvPr id="5" name="4 CuadroTexto"/>
          <p:cNvSpPr txBox="1"/>
          <p:nvPr/>
        </p:nvSpPr>
        <p:spPr>
          <a:xfrm>
            <a:off x="596991" y="2492896"/>
            <a:ext cx="3306007" cy="2862322"/>
          </a:xfrm>
          <a:prstGeom prst="rect">
            <a:avLst/>
          </a:prstGeom>
          <a:noFill/>
        </p:spPr>
        <p:txBody>
          <a:bodyPr wrap="square" rtlCol="0">
            <a:spAutoFit/>
          </a:bodyPr>
          <a:lstStyle/>
          <a:p>
            <a:r>
              <a:rPr lang="es-CO" sz="2000" dirty="0">
                <a:solidFill>
                  <a:schemeClr val="bg1"/>
                </a:solidFill>
                <a:latin typeface="Georgia" panose="02040502050405020303" pitchFamily="18" charset="0"/>
              </a:rPr>
              <a:t>1.Analizar y reducir las falencias identificadas en los sistemas de inventarios.</a:t>
            </a:r>
          </a:p>
          <a:p>
            <a:endParaRPr lang="es-CO" sz="2000" dirty="0">
              <a:solidFill>
                <a:schemeClr val="bg1"/>
              </a:solidFill>
              <a:latin typeface="Georgia" panose="02040502050405020303" pitchFamily="18" charset="0"/>
            </a:endParaRPr>
          </a:p>
          <a:p>
            <a:r>
              <a:rPr lang="es-CO" sz="2000" dirty="0">
                <a:solidFill>
                  <a:schemeClr val="bg1"/>
                </a:solidFill>
                <a:latin typeface="Georgia" panose="02040502050405020303" pitchFamily="18" charset="0"/>
              </a:rPr>
              <a:t> 2.Clasificar la información necesaria para la realización de la base de datos y la interfaz del sistema</a:t>
            </a:r>
          </a:p>
        </p:txBody>
      </p:sp>
      <p:sp>
        <p:nvSpPr>
          <p:cNvPr id="6" name="5 Rectángulo"/>
          <p:cNvSpPr/>
          <p:nvPr/>
        </p:nvSpPr>
        <p:spPr>
          <a:xfrm>
            <a:off x="689929" y="3501008"/>
            <a:ext cx="4242111" cy="400110"/>
          </a:xfrm>
          <a:prstGeom prst="rect">
            <a:avLst/>
          </a:prstGeom>
        </p:spPr>
        <p:txBody>
          <a:bodyPr wrap="square">
            <a:spAutoFit/>
          </a:bodyPr>
          <a:lstStyle/>
          <a:p>
            <a:pPr lvl="0"/>
            <a:r>
              <a:rPr lang="es-CO" sz="2000" dirty="0">
                <a:solidFill>
                  <a:schemeClr val="bg1"/>
                </a:solidFill>
                <a:latin typeface="Georgia" panose="02040502050405020303" pitchFamily="18" charset="0"/>
              </a:rPr>
              <a:t> </a:t>
            </a:r>
          </a:p>
        </p:txBody>
      </p:sp>
      <p:sp>
        <p:nvSpPr>
          <p:cNvPr id="7" name="6 Rectángulo"/>
          <p:cNvSpPr/>
          <p:nvPr/>
        </p:nvSpPr>
        <p:spPr>
          <a:xfrm>
            <a:off x="596991" y="5355218"/>
            <a:ext cx="3398944" cy="1323439"/>
          </a:xfrm>
          <a:prstGeom prst="rect">
            <a:avLst/>
          </a:prstGeom>
        </p:spPr>
        <p:txBody>
          <a:bodyPr wrap="square">
            <a:spAutoFit/>
          </a:bodyPr>
          <a:lstStyle/>
          <a:p>
            <a:r>
              <a:rPr lang="es-CO" sz="2000" dirty="0">
                <a:solidFill>
                  <a:schemeClr val="bg1"/>
                </a:solidFill>
                <a:latin typeface="Georgia" panose="02040502050405020303" pitchFamily="18" charset="0"/>
              </a:rPr>
              <a:t>3.Generar reportes de las entradas y salidas de los inventarios en la empresa</a:t>
            </a:r>
          </a:p>
          <a:p>
            <a:endParaRPr lang="es-CO" sz="2000" dirty="0">
              <a:solidFill>
                <a:schemeClr val="bg1"/>
              </a:solidFill>
              <a:latin typeface="Georgia" panose="02040502050405020303" pitchFamily="18" charset="0"/>
            </a:endParaRPr>
          </a:p>
        </p:txBody>
      </p:sp>
      <p:pic>
        <p:nvPicPr>
          <p:cNvPr id="1026" name="Picture 2" descr="Resultado de imagen par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873" y="4311031"/>
            <a:ext cx="5540483" cy="254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462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5536" y="177861"/>
            <a:ext cx="4572000" cy="769441"/>
          </a:xfrm>
          <a:prstGeom prst="rect">
            <a:avLst/>
          </a:prstGeom>
        </p:spPr>
        <p:txBody>
          <a:bodyPr>
            <a:spAutoFit/>
          </a:bodyPr>
          <a:lstStyle/>
          <a:p>
            <a:pPr lvl="0" algn="ctr"/>
            <a:r>
              <a:rPr lang="es-ES" sz="4400"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Justificación</a:t>
            </a:r>
          </a:p>
        </p:txBody>
      </p:sp>
      <p:sp>
        <p:nvSpPr>
          <p:cNvPr id="2" name="1 Rectángulo"/>
          <p:cNvSpPr/>
          <p:nvPr/>
        </p:nvSpPr>
        <p:spPr>
          <a:xfrm>
            <a:off x="-396552" y="-2011881"/>
            <a:ext cx="4572000" cy="923330"/>
          </a:xfrm>
          <a:prstGeom prst="rect">
            <a:avLst/>
          </a:prstGeom>
        </p:spPr>
        <p:txBody>
          <a:bodyPr>
            <a:spAutoFit/>
          </a:bodyPr>
          <a:lstStyle/>
          <a:p>
            <a:br>
              <a:rPr lang="es-CO" dirty="0"/>
            </a:br>
            <a:br>
              <a:rPr lang="es-CO" dirty="0"/>
            </a:br>
            <a:endParaRPr lang="es-CO" dirty="0"/>
          </a:p>
        </p:txBody>
      </p:sp>
      <p:sp>
        <p:nvSpPr>
          <p:cNvPr id="6" name="5 Rectángulo"/>
          <p:cNvSpPr/>
          <p:nvPr/>
        </p:nvSpPr>
        <p:spPr>
          <a:xfrm>
            <a:off x="184690" y="950023"/>
            <a:ext cx="4572000" cy="2308324"/>
          </a:xfrm>
          <a:prstGeom prst="rect">
            <a:avLst/>
          </a:prstGeom>
        </p:spPr>
        <p:txBody>
          <a:bodyPr>
            <a:spAutoFit/>
          </a:bodyPr>
          <a:lstStyle/>
          <a:p>
            <a:pPr lvl="0" algn="ctr"/>
            <a:endParaRPr lang="es-CO" dirty="0">
              <a:solidFill>
                <a:schemeClr val="bg1"/>
              </a:solidFill>
              <a:latin typeface="Georgia" pitchFamily="18" charset="0"/>
            </a:endParaRPr>
          </a:p>
          <a:p>
            <a:pPr lvl="0" algn="ctr"/>
            <a:r>
              <a:rPr lang="es-CO" dirty="0">
                <a:solidFill>
                  <a:schemeClr val="bg1"/>
                </a:solidFill>
                <a:latin typeface="Georgia" pitchFamily="18" charset="0"/>
              </a:rPr>
              <a:t>Este proyecto es sumamente importante ya que nos permitirá analizar las falencias en los sistemas de inventarios los cuales nos permiten primeramente resolver los problemas identificados, de tal manera  mejorara remos  las condiciones de los sistemas de inventarios. </a:t>
            </a:r>
          </a:p>
        </p:txBody>
      </p:sp>
      <p:sp>
        <p:nvSpPr>
          <p:cNvPr id="7" name="6 Rectángulo"/>
          <p:cNvSpPr/>
          <p:nvPr/>
        </p:nvSpPr>
        <p:spPr>
          <a:xfrm>
            <a:off x="179448" y="3258347"/>
            <a:ext cx="4392552" cy="2308324"/>
          </a:xfrm>
          <a:prstGeom prst="rect">
            <a:avLst/>
          </a:prstGeom>
        </p:spPr>
        <p:txBody>
          <a:bodyPr wrap="square">
            <a:spAutoFit/>
          </a:bodyPr>
          <a:lstStyle/>
          <a:p>
            <a:pPr lvl="0" algn="ctr"/>
            <a:endParaRPr lang="es-CO" dirty="0">
              <a:solidFill>
                <a:schemeClr val="bg1"/>
              </a:solidFill>
              <a:latin typeface="Georgia" pitchFamily="18" charset="0"/>
            </a:endParaRPr>
          </a:p>
          <a:p>
            <a:pPr lvl="0" algn="ctr"/>
            <a:r>
              <a:rPr lang="es-CO" dirty="0">
                <a:solidFill>
                  <a:schemeClr val="bg1"/>
                </a:solidFill>
                <a:latin typeface="Georgia" pitchFamily="18" charset="0"/>
              </a:rPr>
              <a:t>Las problemáticas que se quieren  resolver con este proyecto son falta de eficiencia en el manejo de inventario, la perdida de productos por mal manejo de inventario,  ya que se presentan falencias en el sistema de inventarios de la empresa.</a:t>
            </a:r>
          </a:p>
        </p:txBody>
      </p:sp>
      <p:sp>
        <p:nvSpPr>
          <p:cNvPr id="8" name="7 Rectángulo"/>
          <p:cNvSpPr/>
          <p:nvPr/>
        </p:nvSpPr>
        <p:spPr>
          <a:xfrm>
            <a:off x="4823520" y="3266245"/>
            <a:ext cx="4320480" cy="2308324"/>
          </a:xfrm>
          <a:prstGeom prst="rect">
            <a:avLst/>
          </a:prstGeom>
        </p:spPr>
        <p:txBody>
          <a:bodyPr wrap="square">
            <a:spAutoFit/>
          </a:bodyPr>
          <a:lstStyle/>
          <a:p>
            <a:pPr lvl="0" algn="ctr"/>
            <a:br>
              <a:rPr lang="es-CO" dirty="0">
                <a:solidFill>
                  <a:schemeClr val="bg1"/>
                </a:solidFill>
                <a:latin typeface="Georgia" pitchFamily="18" charset="0"/>
              </a:rPr>
            </a:br>
            <a:r>
              <a:rPr lang="es-CO" dirty="0">
                <a:solidFill>
                  <a:schemeClr val="bg1"/>
                </a:solidFill>
                <a:latin typeface="Georgia" pitchFamily="18" charset="0"/>
              </a:rPr>
              <a:t>Durante la recolección de datos que se hace permanentemente a la empresa se encuentra nueva información que nos permitirá con más relevancia mejorar el software haciendo eficiente el manejo de las áreas afectadas dentro de la empresa Col Mascotas LTDA.</a:t>
            </a:r>
          </a:p>
        </p:txBody>
      </p:sp>
      <p:pic>
        <p:nvPicPr>
          <p:cNvPr id="3" name="Imagen 2">
            <a:extLst>
              <a:ext uri="{FF2B5EF4-FFF2-40B4-BE49-F238E27FC236}">
                <a16:creationId xmlns:a16="http://schemas.microsoft.com/office/drawing/2014/main" id="{7D544360-3656-4E44-A7AC-929C6D2384A9}"/>
              </a:ext>
            </a:extLst>
          </p:cNvPr>
          <p:cNvPicPr>
            <a:picLocks noChangeAspect="1"/>
          </p:cNvPicPr>
          <p:nvPr/>
        </p:nvPicPr>
        <p:blipFill>
          <a:blip r:embed="rId2"/>
          <a:stretch>
            <a:fillRect/>
          </a:stretch>
        </p:blipFill>
        <p:spPr>
          <a:xfrm>
            <a:off x="4793507" y="1160118"/>
            <a:ext cx="4320480" cy="2103406"/>
          </a:xfrm>
          <a:prstGeom prst="rect">
            <a:avLst/>
          </a:prstGeom>
        </p:spPr>
      </p:pic>
    </p:spTree>
    <p:extLst>
      <p:ext uri="{BB962C8B-B14F-4D97-AF65-F5344CB8AC3E}">
        <p14:creationId xmlns:p14="http://schemas.microsoft.com/office/powerpoint/2010/main" val="41300403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93A0DE9-D485-4D3A-8884-49705634EFEE}"/>
              </a:ext>
            </a:extLst>
          </p:cNvPr>
          <p:cNvSpPr/>
          <p:nvPr/>
        </p:nvSpPr>
        <p:spPr>
          <a:xfrm>
            <a:off x="0" y="499356"/>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alcance</a:t>
            </a:r>
          </a:p>
        </p:txBody>
      </p:sp>
      <p:sp>
        <p:nvSpPr>
          <p:cNvPr id="5" name="Rectángulo 4">
            <a:extLst>
              <a:ext uri="{FF2B5EF4-FFF2-40B4-BE49-F238E27FC236}">
                <a16:creationId xmlns:a16="http://schemas.microsoft.com/office/drawing/2014/main" id="{8B4B72D0-E9D3-4D5D-9660-9210D4C69194}"/>
              </a:ext>
            </a:extLst>
          </p:cNvPr>
          <p:cNvSpPr/>
          <p:nvPr/>
        </p:nvSpPr>
        <p:spPr>
          <a:xfrm>
            <a:off x="2286000" y="2321961"/>
            <a:ext cx="4572000" cy="1508105"/>
          </a:xfrm>
          <a:prstGeom prst="rect">
            <a:avLst/>
          </a:prstGeom>
        </p:spPr>
        <p:txBody>
          <a:bodyPr wrap="square">
            <a:spAutoFit/>
          </a:bodyPr>
          <a:lstStyle/>
          <a:p>
            <a:pPr lvl="0" algn="ctr"/>
            <a:r>
              <a:rPr lang="es-CO" dirty="0">
                <a:solidFill>
                  <a:schemeClr val="bg1"/>
                </a:solidFill>
                <a:latin typeface="Georgia" panose="02040502050405020303" pitchFamily="18" charset="0"/>
              </a:rPr>
              <a:t>1- Nuestro servicio es diseñar un software en la gestión de inventario.</a:t>
            </a:r>
          </a:p>
          <a:p>
            <a:pPr lvl="0" algn="ctr"/>
            <a:r>
              <a:rPr lang="es-CO" dirty="0">
                <a:solidFill>
                  <a:schemeClr val="bg1"/>
                </a:solidFill>
                <a:latin typeface="Georgia" panose="02040502050405020303" pitchFamily="18" charset="0"/>
              </a:rPr>
              <a:t>Con los aspectos anteriormente </a:t>
            </a:r>
            <a:r>
              <a:rPr lang="es-CO" dirty="0">
                <a:solidFill>
                  <a:prstClr val="white"/>
                </a:solidFill>
                <a:latin typeface="Georgia" panose="02040502050405020303" pitchFamily="18" charset="0"/>
              </a:rPr>
              <a:t>mencionados, buscamos que la empresa Col mascotas Ltda. </a:t>
            </a:r>
          </a:p>
        </p:txBody>
      </p:sp>
      <p:sp>
        <p:nvSpPr>
          <p:cNvPr id="7" name="Rectángulo 6">
            <a:extLst>
              <a:ext uri="{FF2B5EF4-FFF2-40B4-BE49-F238E27FC236}">
                <a16:creationId xmlns:a16="http://schemas.microsoft.com/office/drawing/2014/main" id="{623DCBD9-1705-416D-913B-A42AA6D02A99}"/>
              </a:ext>
            </a:extLst>
          </p:cNvPr>
          <p:cNvSpPr/>
          <p:nvPr/>
        </p:nvSpPr>
        <p:spPr>
          <a:xfrm>
            <a:off x="3929256" y="4063722"/>
            <a:ext cx="5220441" cy="3293209"/>
          </a:xfrm>
          <a:prstGeom prst="rect">
            <a:avLst/>
          </a:prstGeom>
        </p:spPr>
        <p:txBody>
          <a:bodyPr wrap="square">
            <a:spAutoFit/>
          </a:bodyPr>
          <a:lstStyle/>
          <a:p>
            <a:pPr lvl="0"/>
            <a:r>
              <a:rPr lang="es-CO" sz="1600" dirty="0">
                <a:solidFill>
                  <a:schemeClr val="bg1"/>
                </a:solidFill>
                <a:latin typeface="Georgia" panose="02040502050405020303" pitchFamily="18" charset="0"/>
              </a:rPr>
              <a:t>3-Se implementará un software el cual le permitirá analizar la información de los  inventarios que se crean dentro de la empresa Col Mascotas LTDA, garantizando la optimización del inventario, a su vez se organizara un control más eficaz de la gestión de facturación teniendo en cuenta que este proceso también será eficiente, según el tipo de red que posea Col Mascotas LTDA. Se deberá realizar una capacitación de cómo utilizar correctamente el programa que se le implementara a la empresa Col Mascotas LTDA, para garantizar el uso de este según su finalidad.</a:t>
            </a:r>
          </a:p>
          <a:p>
            <a:pPr lvl="0"/>
            <a:endParaRPr lang="es-CO" sz="1600" dirty="0">
              <a:solidFill>
                <a:schemeClr val="bg1"/>
              </a:solidFill>
              <a:latin typeface="Georgia" panose="02040502050405020303" pitchFamily="18" charset="0"/>
            </a:endParaRPr>
          </a:p>
          <a:p>
            <a:pPr lvl="0"/>
            <a:r>
              <a:rPr lang="es-CO" sz="1600" dirty="0">
                <a:solidFill>
                  <a:schemeClr val="bg1"/>
                </a:solidFill>
                <a:latin typeface="Georgia" panose="02040502050405020303" pitchFamily="18" charset="0"/>
              </a:rPr>
              <a:t> </a:t>
            </a:r>
          </a:p>
        </p:txBody>
      </p:sp>
      <p:sp>
        <p:nvSpPr>
          <p:cNvPr id="8" name="Rectángulo 7">
            <a:extLst>
              <a:ext uri="{FF2B5EF4-FFF2-40B4-BE49-F238E27FC236}">
                <a16:creationId xmlns:a16="http://schemas.microsoft.com/office/drawing/2014/main" id="{9D6670FF-6C8E-4234-86D6-AEC0AA18781A}"/>
              </a:ext>
            </a:extLst>
          </p:cNvPr>
          <p:cNvSpPr/>
          <p:nvPr/>
        </p:nvSpPr>
        <p:spPr>
          <a:xfrm>
            <a:off x="323528" y="4132889"/>
            <a:ext cx="3528392" cy="2031325"/>
          </a:xfrm>
          <a:prstGeom prst="rect">
            <a:avLst/>
          </a:prstGeom>
        </p:spPr>
        <p:txBody>
          <a:bodyPr wrap="square">
            <a:spAutoFit/>
          </a:bodyPr>
          <a:lstStyle/>
          <a:p>
            <a:r>
              <a:rPr lang="es-CO" dirty="0">
                <a:solidFill>
                  <a:schemeClr val="bg1"/>
                </a:solidFill>
                <a:latin typeface="Georgia" panose="02040502050405020303" pitchFamily="18" charset="0"/>
              </a:rPr>
              <a:t>2- Este sistema de inventarios lo vamos a aplicar a la bodega de la empresa Col mascotas Ltda., en el cual se guardan distintos implementos para mascotas, ya sea comida, elementos de aseo, juguetes, entre otros.</a:t>
            </a:r>
          </a:p>
        </p:txBody>
      </p:sp>
      <p:sp>
        <p:nvSpPr>
          <p:cNvPr id="9" name="Rectángulo 8">
            <a:extLst>
              <a:ext uri="{FF2B5EF4-FFF2-40B4-BE49-F238E27FC236}">
                <a16:creationId xmlns:a16="http://schemas.microsoft.com/office/drawing/2014/main" id="{5CBBB7C0-308D-411F-B8C8-CF98F79588E6}"/>
              </a:ext>
            </a:extLst>
          </p:cNvPr>
          <p:cNvSpPr/>
          <p:nvPr/>
        </p:nvSpPr>
        <p:spPr>
          <a:xfrm>
            <a:off x="539552" y="1664890"/>
            <a:ext cx="8748464" cy="338554"/>
          </a:xfrm>
          <a:prstGeom prst="rect">
            <a:avLst/>
          </a:prstGeom>
        </p:spPr>
        <p:txBody>
          <a:bodyPr wrap="square">
            <a:spAutoFit/>
          </a:bodyPr>
          <a:lstStyle/>
          <a:p>
            <a:r>
              <a:rPr lang="es-CO" sz="1600" dirty="0">
                <a:solidFill>
                  <a:schemeClr val="bg1"/>
                </a:solidFill>
                <a:latin typeface="Georgia" panose="02040502050405020303" pitchFamily="18" charset="0"/>
              </a:rPr>
              <a:t>Para definir el alcance de nuestro proyecto primero determinamos los siguientes aspectos:</a:t>
            </a:r>
          </a:p>
        </p:txBody>
      </p:sp>
      <p:pic>
        <p:nvPicPr>
          <p:cNvPr id="3076" name="Picture 4" descr="Resultado de imagen para inventario">
            <a:extLst>
              <a:ext uri="{FF2B5EF4-FFF2-40B4-BE49-F238E27FC236}">
                <a16:creationId xmlns:a16="http://schemas.microsoft.com/office/drawing/2014/main" id="{2225638F-941A-4015-A91D-DFB8C5446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360" y="2003444"/>
            <a:ext cx="2214361" cy="1948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inventario">
            <a:extLst>
              <a:ext uri="{FF2B5EF4-FFF2-40B4-BE49-F238E27FC236}">
                <a16:creationId xmlns:a16="http://schemas.microsoft.com/office/drawing/2014/main" id="{21B85E29-02B6-4016-AD25-EE127D414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33753"/>
            <a:ext cx="2214361" cy="194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59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sena">
            <a:hlinkClick r:id="rId3" action="ppaction://hlinkfile"/>
            <a:extLst>
              <a:ext uri="{FF2B5EF4-FFF2-40B4-BE49-F238E27FC236}">
                <a16:creationId xmlns:a16="http://schemas.microsoft.com/office/drawing/2014/main" id="{9D057549-2163-491E-AB11-1BCF6CF96487}"/>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23528" y="4241531"/>
            <a:ext cx="1962472" cy="192158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6468A4D2-E47F-46F1-97BF-0591C78B7765}"/>
              </a:ext>
            </a:extLst>
          </p:cNvPr>
          <p:cNvSpPr/>
          <p:nvPr/>
        </p:nvSpPr>
        <p:spPr>
          <a:xfrm>
            <a:off x="2699792" y="427644"/>
            <a:ext cx="4799500" cy="1384995"/>
          </a:xfrm>
          <a:prstGeom prst="rect">
            <a:avLst/>
          </a:prstGeom>
        </p:spPr>
        <p:txBody>
          <a:bodyPr wrap="square">
            <a:spAutoFit/>
          </a:bodyPr>
          <a:lstStyle/>
          <a:p>
            <a:pPr lvl="0" algn="ctr"/>
            <a:r>
              <a:rPr lang="es-CO"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Técnicas de levantamiento de información</a:t>
            </a:r>
            <a:endPar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endParaRPr>
          </a:p>
        </p:txBody>
      </p:sp>
      <p:sp>
        <p:nvSpPr>
          <p:cNvPr id="5" name="Rectángulo 4">
            <a:extLst>
              <a:ext uri="{FF2B5EF4-FFF2-40B4-BE49-F238E27FC236}">
                <a16:creationId xmlns:a16="http://schemas.microsoft.com/office/drawing/2014/main" id="{5D680F2F-4F78-4E73-A0D0-A516C94D43F1}"/>
              </a:ext>
            </a:extLst>
          </p:cNvPr>
          <p:cNvSpPr/>
          <p:nvPr/>
        </p:nvSpPr>
        <p:spPr>
          <a:xfrm>
            <a:off x="2483596" y="1997839"/>
            <a:ext cx="4572000" cy="2862322"/>
          </a:xfrm>
          <a:prstGeom prst="rect">
            <a:avLst/>
          </a:prstGeom>
        </p:spPr>
        <p:txBody>
          <a:bodyPr>
            <a:spAutoFit/>
          </a:bodyPr>
          <a:lstStyle/>
          <a:p>
            <a:pPr lvl="0" algn="ctr"/>
            <a:r>
              <a:rPr lang="es-CO" sz="2000" dirty="0">
                <a:solidFill>
                  <a:schemeClr val="bg1"/>
                </a:solidFill>
                <a:latin typeface="Georgia" panose="02040502050405020303" pitchFamily="18" charset="0"/>
              </a:rPr>
              <a:t>Realizamos el levantamiento de la  información usando la técnicas de recoleccion de datos como lo es la entrevista, se  realizo una encuesta que fue  dirigida a la directora de la empresa y al gerente general que consistían en 21 preguntas enfocadas hacia los inventarios y a como se compone la empresa.</a:t>
            </a:r>
          </a:p>
        </p:txBody>
      </p:sp>
      <p:pic>
        <p:nvPicPr>
          <p:cNvPr id="1028" name="Picture 4" descr="Resultado de imagen para RECOLECCION DE DA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9480" y="4005064"/>
            <a:ext cx="2394520" cy="2394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RECOLECCION DE DAT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46" y="1665973"/>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entrevist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0" y="1916832"/>
            <a:ext cx="2140968" cy="189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75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21145" y="1668329"/>
            <a:ext cx="5504356" cy="2246769"/>
          </a:xfrm>
          <a:prstGeom prst="rect">
            <a:avLst/>
          </a:prstGeom>
          <a:noFill/>
        </p:spPr>
        <p:txBody>
          <a:bodyPr wrap="square" rtlCol="0">
            <a:spAutoFit/>
          </a:bodyPr>
          <a:lstStyle/>
          <a:p>
            <a:pPr algn="ctr"/>
            <a:r>
              <a:rPr lang="es-CO" sz="2000" dirty="0">
                <a:solidFill>
                  <a:schemeClr val="bg1"/>
                </a:solidFill>
                <a:latin typeface="Georgia" panose="02040502050405020303" pitchFamily="18" charset="0"/>
              </a:rPr>
              <a:t>Pudimos analizar que Col mascotas cuenta con mas de 3500 productos lo cual hace imposible el conteo total de los productos se observaron falencias en los procesos de conteo y entrada de los inventarios, afectando a los empleados y mostrando que no hay un proceso claro de inventarios en la empresa.  </a:t>
            </a:r>
          </a:p>
        </p:txBody>
      </p:sp>
      <p:sp>
        <p:nvSpPr>
          <p:cNvPr id="4" name="3 Rectángulo"/>
          <p:cNvSpPr/>
          <p:nvPr/>
        </p:nvSpPr>
        <p:spPr>
          <a:xfrm>
            <a:off x="1331640" y="404664"/>
            <a:ext cx="6107345" cy="954107"/>
          </a:xfrm>
          <a:prstGeom prst="rect">
            <a:avLst/>
          </a:prstGeom>
        </p:spPr>
        <p:txBody>
          <a:bodyPr wrap="square">
            <a:spAutoFit/>
          </a:bodyPr>
          <a:lstStyle/>
          <a:p>
            <a:pPr lvl="0" algn="ctr"/>
            <a:r>
              <a:rPr lang="es-CO"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ANALISIS de levantamiento de información</a:t>
            </a:r>
            <a:endPar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endParaRPr>
          </a:p>
        </p:txBody>
      </p:sp>
      <p:pic>
        <p:nvPicPr>
          <p:cNvPr id="2050" name="Picture 2" descr="Resultado de imagen para RECOLECCION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59" y="4293096"/>
            <a:ext cx="5760640" cy="11357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animales domesticos animados">
            <a:extLst>
              <a:ext uri="{FF2B5EF4-FFF2-40B4-BE49-F238E27FC236}">
                <a16:creationId xmlns:a16="http://schemas.microsoft.com/office/drawing/2014/main" id="{3A285EB2-5DC8-4CB0-AEA3-57CD223EE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341" y="4077072"/>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394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23728" y="188640"/>
            <a:ext cx="4572000" cy="954107"/>
          </a:xfrm>
          <a:prstGeom prst="rect">
            <a:avLst/>
          </a:prstGeom>
        </p:spPr>
        <p:txBody>
          <a:bodyPr>
            <a:spAutoFit/>
          </a:bodyPr>
          <a:lstStyle/>
          <a:p>
            <a:pPr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Requerimientos funcionales </a:t>
            </a:r>
            <a:endParaRPr lang="es-CO" dirty="0"/>
          </a:p>
        </p:txBody>
      </p:sp>
      <p:graphicFrame>
        <p:nvGraphicFramePr>
          <p:cNvPr id="5" name="Tabla 4">
            <a:extLst>
              <a:ext uri="{FF2B5EF4-FFF2-40B4-BE49-F238E27FC236}">
                <a16:creationId xmlns:a16="http://schemas.microsoft.com/office/drawing/2014/main" id="{AAD431C4-835B-497E-9B15-8B5E5E7E8822}"/>
              </a:ext>
            </a:extLst>
          </p:cNvPr>
          <p:cNvGraphicFramePr>
            <a:graphicFrameLocks noGrp="1"/>
          </p:cNvGraphicFramePr>
          <p:nvPr>
            <p:extLst>
              <p:ext uri="{D42A27DB-BD31-4B8C-83A1-F6EECF244321}">
                <p14:modId xmlns:p14="http://schemas.microsoft.com/office/powerpoint/2010/main" val="1190157945"/>
              </p:ext>
            </p:extLst>
          </p:nvPr>
        </p:nvGraphicFramePr>
        <p:xfrm>
          <a:off x="755576" y="1277719"/>
          <a:ext cx="5488940" cy="1593469"/>
        </p:xfrm>
        <a:graphic>
          <a:graphicData uri="http://schemas.openxmlformats.org/drawingml/2006/table">
            <a:tbl>
              <a:tblPr firstRow="1" firstCol="1" bandRow="1">
                <a:tableStyleId>{7DF18680-E054-41AD-8BC1-D1AEF772440D}</a:tableStyleId>
              </a:tblPr>
              <a:tblGrid>
                <a:gridCol w="1238885">
                  <a:extLst>
                    <a:ext uri="{9D8B030D-6E8A-4147-A177-3AD203B41FA5}">
                      <a16:colId xmlns:a16="http://schemas.microsoft.com/office/drawing/2014/main" val="4146516556"/>
                    </a:ext>
                  </a:extLst>
                </a:gridCol>
                <a:gridCol w="4250055">
                  <a:extLst>
                    <a:ext uri="{9D8B030D-6E8A-4147-A177-3AD203B41FA5}">
                      <a16:colId xmlns:a16="http://schemas.microsoft.com/office/drawing/2014/main" val="2333356545"/>
                    </a:ext>
                  </a:extLst>
                </a:gridCol>
              </a:tblGrid>
              <a:tr h="0">
                <a:tc>
                  <a:txBody>
                    <a:bodyPr/>
                    <a:lstStyle/>
                    <a:p>
                      <a:pPr>
                        <a:lnSpc>
                          <a:spcPct val="107000"/>
                        </a:lnSpc>
                        <a:spcAft>
                          <a:spcPts val="0"/>
                        </a:spcAft>
                      </a:pPr>
                      <a:r>
                        <a:rPr lang="es-ES_tradnl" sz="1000" kern="1200">
                          <a:effectLst/>
                        </a:rPr>
                        <a:t>Identificación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RF02</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91698"/>
                  </a:ext>
                </a:extLst>
              </a:tr>
              <a:tr h="0">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Registro de clientes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5785439"/>
                  </a:ext>
                </a:extLst>
              </a:tr>
              <a:tr h="88604">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Los clientes deberán registrarse (deberán ingresar sus datos personales) para la identificación y proporcionarles un buen servicio.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720759"/>
                  </a:ext>
                </a:extLst>
              </a:tr>
              <a:tr h="0">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Los clientes podrán ser identificados.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3006922"/>
                  </a:ext>
                </a:extLst>
              </a:tr>
              <a:tr h="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854265367"/>
                  </a:ext>
                </a:extLst>
              </a:tr>
            </a:tbl>
          </a:graphicData>
        </a:graphic>
      </p:graphicFrame>
      <p:graphicFrame>
        <p:nvGraphicFramePr>
          <p:cNvPr id="6" name="Tabla 5">
            <a:extLst>
              <a:ext uri="{FF2B5EF4-FFF2-40B4-BE49-F238E27FC236}">
                <a16:creationId xmlns:a16="http://schemas.microsoft.com/office/drawing/2014/main" id="{917F7407-D001-41E0-9A66-11A81B8E1740}"/>
              </a:ext>
            </a:extLst>
          </p:cNvPr>
          <p:cNvGraphicFramePr>
            <a:graphicFrameLocks noGrp="1"/>
          </p:cNvGraphicFramePr>
          <p:nvPr>
            <p:extLst>
              <p:ext uri="{D42A27DB-BD31-4B8C-83A1-F6EECF244321}">
                <p14:modId xmlns:p14="http://schemas.microsoft.com/office/powerpoint/2010/main" val="4073804036"/>
              </p:ext>
            </p:extLst>
          </p:nvPr>
        </p:nvGraphicFramePr>
        <p:xfrm>
          <a:off x="3532605" y="3195508"/>
          <a:ext cx="5488940" cy="1593469"/>
        </p:xfrm>
        <a:graphic>
          <a:graphicData uri="http://schemas.openxmlformats.org/drawingml/2006/table">
            <a:tbl>
              <a:tblPr firstRow="1" firstCol="1" bandRow="1">
                <a:tableStyleId>{7DF18680-E054-41AD-8BC1-D1AEF772440D}</a:tableStyleId>
              </a:tblPr>
              <a:tblGrid>
                <a:gridCol w="1238885">
                  <a:extLst>
                    <a:ext uri="{9D8B030D-6E8A-4147-A177-3AD203B41FA5}">
                      <a16:colId xmlns:a16="http://schemas.microsoft.com/office/drawing/2014/main" val="2905787758"/>
                    </a:ext>
                  </a:extLst>
                </a:gridCol>
                <a:gridCol w="4250055">
                  <a:extLst>
                    <a:ext uri="{9D8B030D-6E8A-4147-A177-3AD203B41FA5}">
                      <a16:colId xmlns:a16="http://schemas.microsoft.com/office/drawing/2014/main" val="4125822779"/>
                    </a:ext>
                  </a:extLst>
                </a:gridCol>
              </a:tblGrid>
              <a:tr h="71759">
                <a:tc>
                  <a:txBody>
                    <a:bodyPr/>
                    <a:lstStyle/>
                    <a:p>
                      <a:pPr>
                        <a:lnSpc>
                          <a:spcPct val="107000"/>
                        </a:lnSpc>
                        <a:spcAft>
                          <a:spcPts val="0"/>
                        </a:spcAft>
                      </a:pPr>
                      <a:r>
                        <a:rPr lang="es-ES_tradnl" sz="1000" kern="1200">
                          <a:effectLst/>
                        </a:rPr>
                        <a:t>Identificación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RF03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8964802"/>
                  </a:ext>
                </a:extLst>
              </a:tr>
              <a:tr h="0">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Inventario de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9971938"/>
                  </a:ext>
                </a:extLst>
              </a:tr>
              <a:tr h="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Al ingresar los datos de los productos (Nombre, descripción, tipo, cantidad, precio, fecha de vencimiento) podrán ser almacenados correctamente.</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2259348"/>
                  </a:ext>
                </a:extLst>
              </a:tr>
              <a:tr h="0">
                <a:tc>
                  <a:txBody>
                    <a:bodyPr/>
                    <a:lstStyle/>
                    <a:p>
                      <a:pPr>
                        <a:lnSpc>
                          <a:spcPct val="107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Se podrá realizar el control de entrada y salida de los productos y que se entreguen en buen estado.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8071522"/>
                  </a:ext>
                </a:extLst>
              </a:tr>
              <a:tr h="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0"/>
                        </a:spcAft>
                      </a:pPr>
                      <a:r>
                        <a:rPr lang="es-ES_tradnl" sz="1000" dirty="0">
                          <a:effectLst/>
                        </a:rPr>
                        <a:t>Alta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820316749"/>
                  </a:ext>
                </a:extLst>
              </a:tr>
            </a:tbl>
          </a:graphicData>
        </a:graphic>
      </p:graphicFrame>
      <p:graphicFrame>
        <p:nvGraphicFramePr>
          <p:cNvPr id="7" name="Tabla 6">
            <a:extLst>
              <a:ext uri="{FF2B5EF4-FFF2-40B4-BE49-F238E27FC236}">
                <a16:creationId xmlns:a16="http://schemas.microsoft.com/office/drawing/2014/main" id="{96D0693C-C886-4747-BEC2-A9CB1C5B08B9}"/>
              </a:ext>
            </a:extLst>
          </p:cNvPr>
          <p:cNvGraphicFramePr>
            <a:graphicFrameLocks noGrp="1"/>
          </p:cNvGraphicFramePr>
          <p:nvPr>
            <p:extLst>
              <p:ext uri="{D42A27DB-BD31-4B8C-83A1-F6EECF244321}">
                <p14:modId xmlns:p14="http://schemas.microsoft.com/office/powerpoint/2010/main" val="1134252470"/>
              </p:ext>
            </p:extLst>
          </p:nvPr>
        </p:nvGraphicFramePr>
        <p:xfrm>
          <a:off x="315045" y="5113297"/>
          <a:ext cx="5488940" cy="1430401"/>
        </p:xfrm>
        <a:graphic>
          <a:graphicData uri="http://schemas.openxmlformats.org/drawingml/2006/table">
            <a:tbl>
              <a:tblPr firstRow="1" firstCol="1" bandRow="1">
                <a:tableStyleId>{7DF18680-E054-41AD-8BC1-D1AEF772440D}</a:tableStyleId>
              </a:tblPr>
              <a:tblGrid>
                <a:gridCol w="1238885">
                  <a:extLst>
                    <a:ext uri="{9D8B030D-6E8A-4147-A177-3AD203B41FA5}">
                      <a16:colId xmlns:a16="http://schemas.microsoft.com/office/drawing/2014/main" val="507264521"/>
                    </a:ext>
                  </a:extLst>
                </a:gridCol>
                <a:gridCol w="4250055">
                  <a:extLst>
                    <a:ext uri="{9D8B030D-6E8A-4147-A177-3AD203B41FA5}">
                      <a16:colId xmlns:a16="http://schemas.microsoft.com/office/drawing/2014/main" val="1877485005"/>
                    </a:ext>
                  </a:extLst>
                </a:gridCol>
              </a:tblGrid>
              <a:tr h="0">
                <a:tc>
                  <a:txBody>
                    <a:bodyPr/>
                    <a:lstStyle/>
                    <a:p>
                      <a:pPr>
                        <a:lnSpc>
                          <a:spcPct val="107000"/>
                        </a:lnSpc>
                        <a:spcAft>
                          <a:spcPts val="0"/>
                        </a:spcAft>
                      </a:pPr>
                      <a:r>
                        <a:rPr lang="es-ES_tradnl" sz="1000" kern="1200">
                          <a:effectLst/>
                        </a:rPr>
                        <a:t>Identificación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RF04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008187"/>
                  </a:ext>
                </a:extLst>
              </a:tr>
              <a:tr h="0">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Actualización de datos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8501097"/>
                  </a:ext>
                </a:extLst>
              </a:tr>
              <a:tr h="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Los clientes deberán realizar una actualización de datos cuando sea necesario.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6442620"/>
                  </a:ext>
                </a:extLst>
              </a:tr>
              <a:tr h="0">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Los clientes serán identificados aún cuando cambien de datos.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886363"/>
                  </a:ext>
                </a:extLst>
              </a:tr>
              <a:tr h="188133">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0"/>
                        </a:spcAft>
                      </a:pPr>
                      <a:r>
                        <a:rPr lang="es-ES_tradnl" sz="1000" dirty="0">
                          <a:effectLst/>
                        </a:rPr>
                        <a:t>Media</a:t>
                      </a:r>
                      <a:endParaRPr lang="es-CO"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val="1819662611"/>
                  </a:ext>
                </a:extLst>
              </a:tr>
            </a:tbl>
          </a:graphicData>
        </a:graphic>
      </p:graphicFrame>
      <p:sp>
        <p:nvSpPr>
          <p:cNvPr id="8" name="Rectangle 1">
            <a:extLst>
              <a:ext uri="{FF2B5EF4-FFF2-40B4-BE49-F238E27FC236}">
                <a16:creationId xmlns:a16="http://schemas.microsoft.com/office/drawing/2014/main" id="{80D98A39-8B96-43E2-909B-FD95DE46937C}"/>
              </a:ext>
            </a:extLst>
          </p:cNvPr>
          <p:cNvSpPr>
            <a:spLocks noChangeArrowheads="1"/>
          </p:cNvSpPr>
          <p:nvPr/>
        </p:nvSpPr>
        <p:spPr bwMode="auto">
          <a:xfrm>
            <a:off x="3059515" y="80229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568749238"/>
      </p:ext>
    </p:extLst>
  </p:cSld>
  <p:clrMapOvr>
    <a:masterClrMapping/>
  </p:clrMapOvr>
  <p:transition spd="slow">
    <p:pull/>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2034</TotalTime>
  <Words>1359</Words>
  <Application>Microsoft Office PowerPoint</Application>
  <PresentationFormat>Presentación en pantalla (4:3)</PresentationFormat>
  <Paragraphs>246</Paragraphs>
  <Slides>16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Algerian</vt:lpstr>
      <vt:lpstr>Arial</vt:lpstr>
      <vt:lpstr>Calibri</vt:lpstr>
      <vt:lpstr>Georgia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COMPAQ</dc:creator>
  <cp:lastModifiedBy>DIANA O</cp:lastModifiedBy>
  <cp:revision>93</cp:revision>
  <dcterms:created xsi:type="dcterms:W3CDTF">2019-05-30T13:24:14Z</dcterms:created>
  <dcterms:modified xsi:type="dcterms:W3CDTF">2019-06-25T20:34:09Z</dcterms:modified>
</cp:coreProperties>
</file>