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0" r:id="rId4"/>
    <p:sldId id="261" r:id="rId5"/>
    <p:sldId id="263" r:id="rId6"/>
    <p:sldId id="258" r:id="rId7"/>
    <p:sldId id="259" r:id="rId8"/>
    <p:sldId id="264" r:id="rId9"/>
    <p:sldId id="265" r:id="rId10"/>
    <p:sldId id="266" r:id="rId11"/>
    <p:sldId id="267" r:id="rId12"/>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44" autoAdjust="0"/>
    <p:restoredTop sz="94660"/>
  </p:normalViewPr>
  <p:slideViewPr>
    <p:cSldViewPr>
      <p:cViewPr varScale="1">
        <p:scale>
          <a:sx n="108" d="100"/>
          <a:sy n="108" d="100"/>
        </p:scale>
        <p:origin x="141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4" name="3 Marcador de fecha"/>
          <p:cNvSpPr>
            <a:spLocks noGrp="1"/>
          </p:cNvSpPr>
          <p:nvPr>
            <p:ph type="dt" sz="half" idx="10"/>
          </p:nvPr>
        </p:nvSpPr>
        <p:spPr/>
        <p:txBody>
          <a:bodyPr/>
          <a:lstStyle/>
          <a:p>
            <a:fld id="{783ECA81-15F1-4A99-BB50-3A968145D6FB}" type="datetimeFigureOut">
              <a:rPr lang="es-CO" smtClean="0"/>
              <a:t>7/06/2019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3967328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783ECA81-15F1-4A99-BB50-3A968145D6FB}" type="datetimeFigureOut">
              <a:rPr lang="es-CO" smtClean="0"/>
              <a:t>7/06/2019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411488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783ECA81-15F1-4A99-BB50-3A968145D6FB}" type="datetimeFigureOut">
              <a:rPr lang="es-CO" smtClean="0"/>
              <a:t>7/06/2019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113407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783ECA81-15F1-4A99-BB50-3A968145D6FB}" type="datetimeFigureOut">
              <a:rPr lang="es-CO" smtClean="0"/>
              <a:t>7/06/2019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2514223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83ECA81-15F1-4A99-BB50-3A968145D6FB}" type="datetimeFigureOut">
              <a:rPr lang="es-CO" smtClean="0"/>
              <a:t>7/06/2019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334483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fecha"/>
          <p:cNvSpPr>
            <a:spLocks noGrp="1"/>
          </p:cNvSpPr>
          <p:nvPr>
            <p:ph type="dt" sz="half" idx="10"/>
          </p:nvPr>
        </p:nvSpPr>
        <p:spPr/>
        <p:txBody>
          <a:bodyPr/>
          <a:lstStyle/>
          <a:p>
            <a:fld id="{783ECA81-15F1-4A99-BB50-3A968145D6FB}" type="datetimeFigureOut">
              <a:rPr lang="es-CO" smtClean="0"/>
              <a:t>7/06/2019</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202399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6 Marcador de fecha"/>
          <p:cNvSpPr>
            <a:spLocks noGrp="1"/>
          </p:cNvSpPr>
          <p:nvPr>
            <p:ph type="dt" sz="half" idx="10"/>
          </p:nvPr>
        </p:nvSpPr>
        <p:spPr/>
        <p:txBody>
          <a:bodyPr/>
          <a:lstStyle/>
          <a:p>
            <a:fld id="{783ECA81-15F1-4A99-BB50-3A968145D6FB}" type="datetimeFigureOut">
              <a:rPr lang="es-CO" smtClean="0"/>
              <a:t>7/06/2019</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1586499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fecha"/>
          <p:cNvSpPr>
            <a:spLocks noGrp="1"/>
          </p:cNvSpPr>
          <p:nvPr>
            <p:ph type="dt" sz="half" idx="10"/>
          </p:nvPr>
        </p:nvSpPr>
        <p:spPr/>
        <p:txBody>
          <a:bodyPr/>
          <a:lstStyle/>
          <a:p>
            <a:fld id="{783ECA81-15F1-4A99-BB50-3A968145D6FB}" type="datetimeFigureOut">
              <a:rPr lang="es-CO" smtClean="0"/>
              <a:t>7/06/2019</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1644766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83ECA81-15F1-4A99-BB50-3A968145D6FB}" type="datetimeFigureOut">
              <a:rPr lang="es-CO" smtClean="0"/>
              <a:t>7/06/2019</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425262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83ECA81-15F1-4A99-BB50-3A968145D6FB}" type="datetimeFigureOut">
              <a:rPr lang="es-CO" smtClean="0"/>
              <a:t>7/06/2019</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127852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83ECA81-15F1-4A99-BB50-3A968145D6FB}" type="datetimeFigureOut">
              <a:rPr lang="es-CO" smtClean="0"/>
              <a:t>7/06/2019</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8EF366D1-E340-4B74-A693-403E218001BE}" type="slidenum">
              <a:rPr lang="es-CO" smtClean="0"/>
              <a:t>‹Nº›</a:t>
            </a:fld>
            <a:endParaRPr lang="es-CO"/>
          </a:p>
        </p:txBody>
      </p:sp>
    </p:spTree>
    <p:extLst>
      <p:ext uri="{BB962C8B-B14F-4D97-AF65-F5344CB8AC3E}">
        <p14:creationId xmlns:p14="http://schemas.microsoft.com/office/powerpoint/2010/main" val="105718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ECA81-15F1-4A99-BB50-3A968145D6FB}" type="datetimeFigureOut">
              <a:rPr lang="es-CO" smtClean="0"/>
              <a:t>7/06/2019</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366D1-E340-4B74-A693-403E218001BE}" type="slidenum">
              <a:rPr lang="es-CO" smtClean="0"/>
              <a:t>‹Nº›</a:t>
            </a:fld>
            <a:endParaRPr lang="es-CO"/>
          </a:p>
        </p:txBody>
      </p:sp>
    </p:spTree>
    <p:extLst>
      <p:ext uri="{BB962C8B-B14F-4D97-AF65-F5344CB8AC3E}">
        <p14:creationId xmlns:p14="http://schemas.microsoft.com/office/powerpoint/2010/main" val="72132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691680" y="225807"/>
            <a:ext cx="5760640" cy="1077218"/>
          </a:xfrm>
          <a:prstGeom prst="rect">
            <a:avLst/>
          </a:prstGeom>
          <a:noFill/>
        </p:spPr>
        <p:txBody>
          <a:bodyPr wrap="square" lIns="91440" tIns="45720" rIns="91440" bIns="45720">
            <a:spAutoFit/>
          </a:bodyPr>
          <a:lstStyle/>
          <a:p>
            <a:pPr algn="ctr"/>
            <a:r>
              <a:rPr lang="es-ES" sz="3200" b="1" cap="all" spc="0" dirty="0">
                <a:ln w="9000" cmpd="sng">
                  <a:solidFill>
                    <a:schemeClr val="accent4">
                      <a:shade val="50000"/>
                      <a:satMod val="120000"/>
                    </a:schemeClr>
                  </a:solidFill>
                  <a:prstDash val="solid"/>
                </a:ln>
                <a:solidFill>
                  <a:schemeClr val="bg1"/>
                </a:solidFill>
                <a:effectLst>
                  <a:reflection blurRad="12700" stA="28000" endPos="45000" dist="1000" dir="5400000" sy="-100000" algn="bl" rotWithShape="0"/>
                </a:effectLst>
                <a:latin typeface="Algerian" pitchFamily="82" charset="0"/>
              </a:rPr>
              <a:t>Sistema  operativo de inventarios </a:t>
            </a:r>
            <a:r>
              <a:rPr lang="es-ES" sz="3200" b="1" cap="all" dirty="0" err="1">
                <a:ln w="9000" cmpd="sng">
                  <a:solidFill>
                    <a:schemeClr val="accent4">
                      <a:shade val="50000"/>
                      <a:satMod val="120000"/>
                    </a:schemeClr>
                  </a:solidFill>
                  <a:prstDash val="solid"/>
                </a:ln>
                <a:solidFill>
                  <a:schemeClr val="bg1"/>
                </a:solidFill>
                <a:effectLst>
                  <a:reflection blurRad="12700" stA="28000" endPos="45000" dist="1000" dir="5400000" sy="-100000" algn="bl" rotWithShape="0"/>
                </a:effectLst>
                <a:latin typeface="Algerian" pitchFamily="82" charset="0"/>
              </a:rPr>
              <a:t>k</a:t>
            </a:r>
            <a:r>
              <a:rPr lang="es-ES" sz="3200" b="1" cap="all" spc="0" dirty="0" err="1">
                <a:ln w="9000" cmpd="sng">
                  <a:solidFill>
                    <a:schemeClr val="accent4">
                      <a:shade val="50000"/>
                      <a:satMod val="120000"/>
                    </a:schemeClr>
                  </a:solidFill>
                  <a:prstDash val="solid"/>
                </a:ln>
                <a:solidFill>
                  <a:schemeClr val="bg1"/>
                </a:solidFill>
                <a:effectLst>
                  <a:reflection blurRad="12700" stA="28000" endPos="45000" dist="1000" dir="5400000" sy="-100000" algn="bl" rotWithShape="0"/>
                </a:effectLst>
                <a:latin typeface="Algerian" pitchFamily="82" charset="0"/>
              </a:rPr>
              <a:t>ronos</a:t>
            </a:r>
            <a:endParaRPr lang="es-ES" sz="3200" b="1" cap="all" spc="0" dirty="0">
              <a:ln w="9000" cmpd="sng">
                <a:solidFill>
                  <a:schemeClr val="accent4">
                    <a:shade val="50000"/>
                    <a:satMod val="120000"/>
                  </a:schemeClr>
                </a:solidFill>
                <a:prstDash val="solid"/>
              </a:ln>
              <a:solidFill>
                <a:schemeClr val="bg1"/>
              </a:solidFill>
              <a:effectLst>
                <a:reflection blurRad="12700" stA="28000" endPos="45000" dist="1000" dir="5400000" sy="-100000" algn="bl" rotWithShape="0"/>
              </a:effectLst>
              <a:latin typeface="Algerian" pitchFamily="82" charset="0"/>
            </a:endParaRPr>
          </a:p>
        </p:txBody>
      </p:sp>
      <p:sp>
        <p:nvSpPr>
          <p:cNvPr id="6" name="5 Rectángulo"/>
          <p:cNvSpPr/>
          <p:nvPr/>
        </p:nvSpPr>
        <p:spPr>
          <a:xfrm>
            <a:off x="827584" y="1700808"/>
            <a:ext cx="3546163" cy="2554545"/>
          </a:xfrm>
          <a:prstGeom prst="rect">
            <a:avLst/>
          </a:prstGeom>
        </p:spPr>
        <p:txBody>
          <a:bodyPr wrap="none">
            <a:spAutoFit/>
          </a:bodyPr>
          <a:lstStyle/>
          <a:p>
            <a:pPr algn="ctr"/>
            <a:r>
              <a:rPr lang="es-ES" sz="3200" b="1" cap="all" dirty="0">
                <a:ln w="9000" cmpd="sng">
                  <a:solidFill>
                    <a:srgbClr val="8064A2">
                      <a:shade val="50000"/>
                      <a:satMod val="120000"/>
                    </a:srgbClr>
                  </a:solidFill>
                  <a:prstDash val="solid"/>
                </a:ln>
                <a:solidFill>
                  <a:srgbClr val="FFFF00"/>
                </a:solidFill>
                <a:effectLst>
                  <a:reflection blurRad="12700" stA="28000" endPos="45000" dist="1000" dir="5400000" sy="-100000" algn="bl" rotWithShape="0"/>
                </a:effectLst>
                <a:latin typeface="Algerian" pitchFamily="82" charset="0"/>
              </a:rPr>
              <a:t>Brahiam culma </a:t>
            </a:r>
          </a:p>
          <a:p>
            <a:pPr algn="ctr"/>
            <a:r>
              <a:rPr lang="es-ES" sz="3200" b="1" cap="all" dirty="0">
                <a:ln w="9000" cmpd="sng">
                  <a:solidFill>
                    <a:srgbClr val="8064A2">
                      <a:shade val="50000"/>
                      <a:satMod val="120000"/>
                    </a:srgbClr>
                  </a:solidFill>
                  <a:prstDash val="solid"/>
                </a:ln>
                <a:solidFill>
                  <a:srgbClr val="FFFF00"/>
                </a:solidFill>
                <a:effectLst>
                  <a:reflection blurRad="12700" stA="28000" endPos="45000" dist="1000" dir="5400000" sy="-100000" algn="bl" rotWithShape="0"/>
                </a:effectLst>
                <a:latin typeface="Algerian" pitchFamily="82" charset="0"/>
              </a:rPr>
              <a:t>Kevin arias </a:t>
            </a:r>
          </a:p>
          <a:p>
            <a:pPr algn="ctr"/>
            <a:r>
              <a:rPr lang="es-ES" sz="3200" b="1" cap="all" dirty="0">
                <a:ln w="9000" cmpd="sng">
                  <a:solidFill>
                    <a:srgbClr val="8064A2">
                      <a:shade val="50000"/>
                      <a:satMod val="120000"/>
                    </a:srgbClr>
                  </a:solidFill>
                  <a:prstDash val="solid"/>
                </a:ln>
                <a:solidFill>
                  <a:srgbClr val="FFFF00"/>
                </a:solidFill>
                <a:effectLst>
                  <a:reflection blurRad="12700" stA="28000" endPos="45000" dist="1000" dir="5400000" sy="-100000" algn="bl" rotWithShape="0"/>
                </a:effectLst>
                <a:latin typeface="Algerian" pitchFamily="82" charset="0"/>
              </a:rPr>
              <a:t>Luis cuasquer</a:t>
            </a:r>
          </a:p>
          <a:p>
            <a:pPr algn="ctr"/>
            <a:r>
              <a:rPr lang="es-ES" sz="3200" b="1" cap="all" dirty="0">
                <a:ln w="9000" cmpd="sng">
                  <a:solidFill>
                    <a:srgbClr val="8064A2">
                      <a:shade val="50000"/>
                      <a:satMod val="120000"/>
                    </a:srgbClr>
                  </a:solidFill>
                  <a:prstDash val="solid"/>
                </a:ln>
                <a:solidFill>
                  <a:srgbClr val="FFFF00"/>
                </a:solidFill>
                <a:effectLst>
                  <a:reflection blurRad="12700" stA="28000" endPos="45000" dist="1000" dir="5400000" sy="-100000" algn="bl" rotWithShape="0"/>
                </a:effectLst>
                <a:latin typeface="Algerian" pitchFamily="82" charset="0"/>
              </a:rPr>
              <a:t>Juan huertas </a:t>
            </a:r>
          </a:p>
          <a:p>
            <a:pPr algn="ctr"/>
            <a:r>
              <a:rPr lang="es-ES" sz="3200" b="1" cap="all" dirty="0">
                <a:ln w="9000" cmpd="sng">
                  <a:solidFill>
                    <a:srgbClr val="8064A2">
                      <a:shade val="50000"/>
                      <a:satMod val="120000"/>
                    </a:srgbClr>
                  </a:solidFill>
                  <a:prstDash val="solid"/>
                </a:ln>
                <a:solidFill>
                  <a:srgbClr val="FFFF00"/>
                </a:solidFill>
                <a:effectLst>
                  <a:reflection blurRad="12700" stA="28000" endPos="45000" dist="1000" dir="5400000" sy="-100000" algn="bl" rotWithShape="0"/>
                </a:effectLst>
                <a:latin typeface="Algerian" pitchFamily="82" charset="0"/>
              </a:rPr>
              <a:t> mateo vega</a:t>
            </a:r>
            <a:endParaRPr lang="es-CO" sz="1050" dirty="0">
              <a:solidFill>
                <a:srgbClr val="FFFF00"/>
              </a:solidFill>
              <a:latin typeface="Algerian" pitchFamily="82" charset="0"/>
            </a:endParaRPr>
          </a:p>
        </p:txBody>
      </p:sp>
      <p:sp>
        <p:nvSpPr>
          <p:cNvPr id="2" name="Rectángulo 1"/>
          <p:cNvSpPr/>
          <p:nvPr/>
        </p:nvSpPr>
        <p:spPr>
          <a:xfrm>
            <a:off x="1763688" y="4653136"/>
            <a:ext cx="1944216" cy="1569660"/>
          </a:xfrm>
          <a:prstGeom prst="rect">
            <a:avLst/>
          </a:prstGeom>
        </p:spPr>
        <p:txBody>
          <a:bodyPr wrap="square">
            <a:spAutoFit/>
          </a:bodyPr>
          <a:lstStyle/>
          <a:p>
            <a:pPr lvl="0" algn="ctr"/>
            <a:r>
              <a:rPr lang="es-ES" sz="3200" b="1" cap="all" dirty="0">
                <a:ln w="9000" cmpd="sng">
                  <a:solidFill>
                    <a:srgbClr val="8064A2">
                      <a:shade val="50000"/>
                      <a:satMod val="120000"/>
                    </a:srgbClr>
                  </a:solidFill>
                  <a:prstDash val="solid"/>
                </a:ln>
                <a:solidFill>
                  <a:srgbClr val="FFFF00"/>
                </a:solidFill>
                <a:effectLst>
                  <a:reflection blurRad="12700" stA="28000" endPos="45000" dist="1000" dir="5400000" sy="-100000" algn="bl" rotWithShape="0"/>
                </a:effectLst>
                <a:latin typeface="Algerian" pitchFamily="82" charset="0"/>
              </a:rPr>
              <a:t>Grupo 6</a:t>
            </a:r>
          </a:p>
          <a:p>
            <a:pPr lvl="0" algn="ctr"/>
            <a:endParaRPr lang="es-ES" sz="3200" b="1" cap="all" dirty="0">
              <a:ln w="9000" cmpd="sng">
                <a:solidFill>
                  <a:srgbClr val="8064A2">
                    <a:shade val="50000"/>
                    <a:satMod val="120000"/>
                  </a:srgbClr>
                </a:solidFill>
                <a:prstDash val="solid"/>
              </a:ln>
              <a:solidFill>
                <a:srgbClr val="FFFF00"/>
              </a:solidFill>
              <a:effectLst>
                <a:reflection blurRad="12700" stA="28000" endPos="45000" dist="1000" dir="5400000" sy="-100000" algn="bl" rotWithShape="0"/>
              </a:effectLst>
              <a:latin typeface="Algerian" pitchFamily="82" charset="0"/>
            </a:endParaRPr>
          </a:p>
          <a:p>
            <a:pPr lvl="0" algn="ctr"/>
            <a:r>
              <a:rPr lang="es-ES" sz="3200" b="1" cap="all" dirty="0">
                <a:ln w="9000" cmpd="sng">
                  <a:solidFill>
                    <a:srgbClr val="8064A2">
                      <a:shade val="50000"/>
                      <a:satMod val="120000"/>
                    </a:srgbClr>
                  </a:solidFill>
                  <a:prstDash val="solid"/>
                </a:ln>
                <a:solidFill>
                  <a:srgbClr val="FFFF00"/>
                </a:solidFill>
                <a:effectLst>
                  <a:reflection blurRad="12700" stA="28000" endPos="45000" dist="1000" dir="5400000" sy="-100000" algn="bl" rotWithShape="0"/>
                </a:effectLst>
                <a:latin typeface="Algerian" pitchFamily="82" charset="0"/>
              </a:rPr>
              <a:t>1834732</a:t>
            </a:r>
          </a:p>
        </p:txBody>
      </p:sp>
      <p:pic>
        <p:nvPicPr>
          <p:cNvPr id="8" name="Picture 2" descr="Resultado de imagen para colmascotas lt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677108"/>
            <a:ext cx="3528392" cy="3586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3670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5"/>
                                        </p:tgtEl>
                                        <p:attrNameLst>
                                          <p:attrName>style.color</p:attrName>
                                        </p:attrNameLst>
                                      </p:cBhvr>
                                      <p:to>
                                        <a:srgbClr val="FFFFFF"/>
                                      </p:to>
                                    </p:animClr>
                                  </p:childTnLst>
                                </p:cTn>
                              </p:par>
                            </p:childTnLst>
                          </p:cTn>
                        </p:par>
                      </p:childTnLst>
                    </p:cTn>
                  </p:par>
                  <p:par>
                    <p:cTn id="7" fill="hold">
                      <p:stCondLst>
                        <p:cond delay="indefinite"/>
                      </p:stCondLst>
                      <p:childTnLst>
                        <p:par>
                          <p:cTn id="8" fill="hold">
                            <p:stCondLst>
                              <p:cond delay="0"/>
                            </p:stCondLst>
                            <p:childTnLst>
                              <p:par>
                                <p:cTn id="9" presetID="16" presetClass="emph" presetSubtype="0" fill="hold" grpId="0" nodeType="clickEffect">
                                  <p:stCondLst>
                                    <p:cond delay="0"/>
                                  </p:stCondLst>
                                  <p:iterate type="lt">
                                    <p:tmPct val="4000"/>
                                  </p:iterate>
                                  <p:childTnLst>
                                    <p:set>
                                      <p:cBhvr override="childStyle">
                                        <p:cTn id="10" dur="500" fill="hold"/>
                                        <p:tgtEl>
                                          <p:spTgt spid="6"/>
                                        </p:tgtEl>
                                        <p:attrNameLst>
                                          <p:attrName>style.color</p:attrName>
                                        </p:attrNameLst>
                                      </p:cBhvr>
                                      <p:to>
                                        <p:clrVal>
                                          <a:srgbClr val="FFFFFF"/>
                                        </p:clrVal>
                                      </p:to>
                                    </p:set>
                                    <p:set>
                                      <p:cBhvr>
                                        <p:cTn id="11" dur="500" fill="hold"/>
                                        <p:tgtEl>
                                          <p:spTgt spid="6"/>
                                        </p:tgtEl>
                                        <p:attrNameLst>
                                          <p:attrName>fillcolor</p:attrName>
                                        </p:attrNameLst>
                                      </p:cBhvr>
                                      <p:to>
                                        <p:clrVal>
                                          <a:srgbClr val="FFFFFF"/>
                                        </p:clrVal>
                                      </p:to>
                                    </p:set>
                                    <p:set>
                                      <p:cBhvr>
                                        <p:cTn id="12" dur="500" fill="hold"/>
                                        <p:tgtEl>
                                          <p:spTgt spid="6"/>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16" presetClass="emph" presetSubtype="0" fill="hold" grpId="0" nodeType="clickEffect">
                                  <p:stCondLst>
                                    <p:cond delay="0"/>
                                  </p:stCondLst>
                                  <p:iterate type="lt">
                                    <p:tmPct val="4000"/>
                                  </p:iterate>
                                  <p:childTnLst>
                                    <p:set>
                                      <p:cBhvr override="childStyle">
                                        <p:cTn id="16" dur="500" fill="hold"/>
                                        <p:tgtEl>
                                          <p:spTgt spid="2"/>
                                        </p:tgtEl>
                                        <p:attrNameLst>
                                          <p:attrName>style.color</p:attrName>
                                        </p:attrNameLst>
                                      </p:cBhvr>
                                      <p:to>
                                        <p:clrVal>
                                          <a:srgbClr val="FFFFFF"/>
                                        </p:clrVal>
                                      </p:to>
                                    </p:set>
                                    <p:set>
                                      <p:cBhvr>
                                        <p:cTn id="17" dur="500" fill="hold"/>
                                        <p:tgtEl>
                                          <p:spTgt spid="2"/>
                                        </p:tgtEl>
                                        <p:attrNameLst>
                                          <p:attrName>fillcolor</p:attrName>
                                        </p:attrNameLst>
                                      </p:cBhvr>
                                      <p:to>
                                        <p:clrVal>
                                          <a:srgbClr val="FFFFFF"/>
                                        </p:clrVal>
                                      </p:to>
                                    </p:set>
                                    <p:set>
                                      <p:cBhvr>
                                        <p:cTn id="18"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C63C22B-0A0E-4DA0-862B-95F765D0E157}"/>
              </a:ext>
            </a:extLst>
          </p:cNvPr>
          <p:cNvSpPr/>
          <p:nvPr/>
        </p:nvSpPr>
        <p:spPr>
          <a:xfrm>
            <a:off x="395536" y="1196752"/>
            <a:ext cx="4572000" cy="923330"/>
          </a:xfrm>
          <a:prstGeom prst="rect">
            <a:avLst/>
          </a:prstGeom>
        </p:spPr>
        <p:txBody>
          <a:bodyPr>
            <a:spAutoFit/>
          </a:bodyPr>
          <a:lstStyle/>
          <a:p>
            <a:pPr lvl="0" algn="ctr"/>
            <a:r>
              <a:rPr lang="es-ES" sz="54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WEB GRAFIA</a:t>
            </a:r>
          </a:p>
        </p:txBody>
      </p:sp>
      <p:sp>
        <p:nvSpPr>
          <p:cNvPr id="7" name="CuadroTexto 6">
            <a:extLst>
              <a:ext uri="{FF2B5EF4-FFF2-40B4-BE49-F238E27FC236}">
                <a16:creationId xmlns:a16="http://schemas.microsoft.com/office/drawing/2014/main" id="{509F9F31-359F-4E8C-A3AE-5860D636987F}"/>
              </a:ext>
            </a:extLst>
          </p:cNvPr>
          <p:cNvSpPr txBox="1"/>
          <p:nvPr/>
        </p:nvSpPr>
        <p:spPr>
          <a:xfrm>
            <a:off x="755576" y="2313746"/>
            <a:ext cx="4032448" cy="1200329"/>
          </a:xfrm>
          <a:prstGeom prst="rect">
            <a:avLst/>
          </a:prstGeom>
          <a:noFill/>
        </p:spPr>
        <p:txBody>
          <a:bodyPr wrap="square" rtlCol="0">
            <a:spAutoFit/>
          </a:bodyPr>
          <a:lstStyle/>
          <a:p>
            <a:r>
              <a:rPr lang="es-ES" dirty="0">
                <a:solidFill>
                  <a:schemeClr val="bg1"/>
                </a:solidFill>
                <a:latin typeface="Georgia" panose="02040502050405020303" pitchFamily="18" charset="0"/>
              </a:rPr>
              <a:t>‘’Eugenia Alfonso (2010-2011) noray.com:https://www.noray.com/blog/la-importancia-de-realizar-inventarios-en-nuestra-empresa/ ‘’</a:t>
            </a:r>
            <a:endParaRPr lang="es-CO" dirty="0">
              <a:solidFill>
                <a:schemeClr val="bg1"/>
              </a:solidFill>
              <a:latin typeface="Georgia" panose="02040502050405020303" pitchFamily="18" charset="0"/>
            </a:endParaRPr>
          </a:p>
        </p:txBody>
      </p:sp>
    </p:spTree>
    <p:extLst>
      <p:ext uri="{BB962C8B-B14F-4D97-AF65-F5344CB8AC3E}">
        <p14:creationId xmlns:p14="http://schemas.microsoft.com/office/powerpoint/2010/main" val="3384458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A26D41D-4885-4BD5-B402-C294A95DDC14}"/>
              </a:ext>
            </a:extLst>
          </p:cNvPr>
          <p:cNvSpPr/>
          <p:nvPr/>
        </p:nvSpPr>
        <p:spPr>
          <a:xfrm>
            <a:off x="2411760" y="2780928"/>
            <a:ext cx="4572000" cy="923330"/>
          </a:xfrm>
          <a:prstGeom prst="rect">
            <a:avLst/>
          </a:prstGeom>
        </p:spPr>
        <p:txBody>
          <a:bodyPr>
            <a:spAutoFit/>
          </a:bodyPr>
          <a:lstStyle/>
          <a:p>
            <a:pPr lvl="0" algn="ctr"/>
            <a:r>
              <a:rPr lang="es-ES" sz="54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gracias</a:t>
            </a:r>
          </a:p>
        </p:txBody>
      </p:sp>
    </p:spTree>
    <p:extLst>
      <p:ext uri="{BB962C8B-B14F-4D97-AF65-F5344CB8AC3E}">
        <p14:creationId xmlns:p14="http://schemas.microsoft.com/office/powerpoint/2010/main" val="3205337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sena">
            <a:extLst>
              <a:ext uri="{FF2B5EF4-FFF2-40B4-BE49-F238E27FC236}">
                <a16:creationId xmlns:a16="http://schemas.microsoft.com/office/drawing/2014/main" id="{9D057549-2163-491E-AB11-1BCF6CF96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312" y="188641"/>
            <a:ext cx="1544342" cy="151216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6468A4D2-E47F-46F1-97BF-0591C78B7765}"/>
              </a:ext>
            </a:extLst>
          </p:cNvPr>
          <p:cNvSpPr/>
          <p:nvPr/>
        </p:nvSpPr>
        <p:spPr>
          <a:xfrm>
            <a:off x="2172250" y="188641"/>
            <a:ext cx="4799500" cy="954107"/>
          </a:xfrm>
          <a:prstGeom prst="rect">
            <a:avLst/>
          </a:prstGeom>
        </p:spPr>
        <p:txBody>
          <a:bodyPr wrap="square">
            <a:spAutoFit/>
          </a:bodyPr>
          <a:lstStyle/>
          <a:p>
            <a:pPr lvl="0" algn="ctr"/>
            <a:r>
              <a:rPr lang="es-ES" sz="28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Técnicas E instrumentos de recolección de datos</a:t>
            </a:r>
          </a:p>
        </p:txBody>
      </p:sp>
      <p:sp>
        <p:nvSpPr>
          <p:cNvPr id="5" name="Rectángulo 4">
            <a:extLst>
              <a:ext uri="{FF2B5EF4-FFF2-40B4-BE49-F238E27FC236}">
                <a16:creationId xmlns:a16="http://schemas.microsoft.com/office/drawing/2014/main" id="{5D680F2F-4F78-4E73-A0D0-A516C94D43F1}"/>
              </a:ext>
            </a:extLst>
          </p:cNvPr>
          <p:cNvSpPr/>
          <p:nvPr/>
        </p:nvSpPr>
        <p:spPr>
          <a:xfrm>
            <a:off x="184384" y="1309047"/>
            <a:ext cx="4572000" cy="2031325"/>
          </a:xfrm>
          <a:prstGeom prst="rect">
            <a:avLst/>
          </a:prstGeom>
        </p:spPr>
        <p:txBody>
          <a:bodyPr>
            <a:spAutoFit/>
          </a:bodyPr>
          <a:lstStyle/>
          <a:p>
            <a:pPr lvl="0"/>
            <a:r>
              <a:rPr lang="es-CO" dirty="0">
                <a:solidFill>
                  <a:schemeClr val="bg1"/>
                </a:solidFill>
                <a:latin typeface="Georgia" panose="02040502050405020303" pitchFamily="18" charset="0"/>
              </a:rPr>
              <a:t>Realizamos el levantamiento de la  información por medio del instrumento de la encuesta, que la realizamos hacia el jefe de la empresa y el gerente general que consistían en 21 preguntas enfocadas hacia los inventarios y a como se compone la empresa</a:t>
            </a:r>
          </a:p>
        </p:txBody>
      </p:sp>
      <p:pic>
        <p:nvPicPr>
          <p:cNvPr id="1028" name="Picture 4" descr="Resultado de imagen para mision">
            <a:extLst>
              <a:ext uri="{FF2B5EF4-FFF2-40B4-BE49-F238E27FC236}">
                <a16:creationId xmlns:a16="http://schemas.microsoft.com/office/drawing/2014/main" id="{BE2B4DD2-DDE1-41CA-A1F6-EE0C88D7F1EB}"/>
              </a:ext>
            </a:extLst>
          </p:cNvPr>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6228184" y="2889965"/>
            <a:ext cx="2731432" cy="17944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vision">
            <a:extLst>
              <a:ext uri="{FF2B5EF4-FFF2-40B4-BE49-F238E27FC236}">
                <a16:creationId xmlns:a16="http://schemas.microsoft.com/office/drawing/2014/main" id="{186E7389-594A-4456-AEB2-6D375715D4E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7325" y="4968750"/>
            <a:ext cx="1774425" cy="170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9754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91579" y="260648"/>
            <a:ext cx="4644517" cy="1446550"/>
          </a:xfrm>
          <a:prstGeom prst="rect">
            <a:avLst/>
          </a:prstGeom>
          <a:noFill/>
        </p:spPr>
        <p:txBody>
          <a:bodyPr wrap="square" lIns="91440" tIns="45720" rIns="91440" bIns="45720">
            <a:spAutoFit/>
          </a:bodyPr>
          <a:lstStyle/>
          <a:p>
            <a:pPr algn="ctr"/>
            <a:r>
              <a:rPr lang="es-ES" sz="4400" b="1" cap="all" dirty="0">
                <a:ln w="9000" cmpd="sng">
                  <a:solidFill>
                    <a:schemeClr val="tx1"/>
                  </a:solidFill>
                  <a:prstDash val="solid"/>
                </a:ln>
                <a:solidFill>
                  <a:schemeClr val="bg1"/>
                </a:solidFill>
                <a:effectLst>
                  <a:reflection blurRad="12700" stA="28000" endPos="45000" dist="1000" dir="5400000" sy="-100000" algn="bl" rotWithShape="0"/>
                </a:effectLst>
                <a:latin typeface="Algerian" pitchFamily="82" charset="0"/>
              </a:rPr>
              <a:t>Planteamiento del problema </a:t>
            </a:r>
            <a:endParaRPr lang="es-ES" sz="4400" b="1" cap="all" spc="0" dirty="0">
              <a:ln w="9000" cmpd="sng">
                <a:solidFill>
                  <a:schemeClr val="tx1"/>
                </a:solidFill>
                <a:prstDash val="solid"/>
              </a:ln>
              <a:solidFill>
                <a:schemeClr val="bg1"/>
              </a:solidFill>
              <a:effectLst>
                <a:reflection blurRad="12700" stA="28000" endPos="45000" dist="1000" dir="5400000" sy="-100000" algn="bl" rotWithShape="0"/>
              </a:effectLst>
              <a:latin typeface="Algerian" pitchFamily="82" charset="0"/>
            </a:endParaRPr>
          </a:p>
        </p:txBody>
      </p:sp>
      <p:sp>
        <p:nvSpPr>
          <p:cNvPr id="3" name="2 CuadroTexto"/>
          <p:cNvSpPr txBox="1"/>
          <p:nvPr/>
        </p:nvSpPr>
        <p:spPr>
          <a:xfrm>
            <a:off x="971600" y="1916832"/>
            <a:ext cx="4104458" cy="5016758"/>
          </a:xfrm>
          <a:prstGeom prst="rect">
            <a:avLst/>
          </a:prstGeom>
          <a:noFill/>
        </p:spPr>
        <p:txBody>
          <a:bodyPr wrap="square" rtlCol="0">
            <a:spAutoFit/>
          </a:bodyPr>
          <a:lstStyle/>
          <a:p>
            <a:r>
              <a:rPr lang="es-CO" sz="2000" dirty="0">
                <a:solidFill>
                  <a:schemeClr val="bg1"/>
                </a:solidFill>
                <a:latin typeface="Georgia" panose="02040502050405020303" pitchFamily="18" charset="0"/>
              </a:rPr>
              <a:t>Pudimos analizar que Col mascotas Ltda. es una empresa dedicada a la distribución de productos para  mascotas al por mayor para su venta por parte de las pet shops. Col mascotas cuenta con mas de 3500 productos lo cual hace imposible el conteo total de los productos  y  no cuenta cuenta con el personal y tiempo suficiente para el conteo total de los productos actualmente lo cual genera una deficiencia y perdida de tiempo al quedar expuestos a no cumplir con los requerimientos necesarios. </a:t>
            </a:r>
          </a:p>
        </p:txBody>
      </p:sp>
      <p:pic>
        <p:nvPicPr>
          <p:cNvPr id="5" name="Picture 8" descr="Resultado de imagen para casas de perr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3762" y="4338959"/>
            <a:ext cx="3348371" cy="2032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439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467544" y="2276872"/>
            <a:ext cx="3744416" cy="2554545"/>
          </a:xfrm>
          <a:prstGeom prst="rect">
            <a:avLst/>
          </a:prstGeom>
        </p:spPr>
        <p:txBody>
          <a:bodyPr wrap="square">
            <a:spAutoFit/>
          </a:bodyPr>
          <a:lstStyle/>
          <a:p>
            <a:r>
              <a:rPr lang="es-CO" sz="2000" b="0" i="0" dirty="0">
                <a:solidFill>
                  <a:schemeClr val="bg1"/>
                </a:solidFill>
                <a:effectLst/>
                <a:latin typeface="Georgia" panose="02040502050405020303" pitchFamily="18" charset="0"/>
              </a:rPr>
              <a:t>La planeación y estimación de la demanda esperada es un dato fundamental que debes conocer para evitar tanto desabasto como inventario en exceso los cuales en ambos casos te generarán costos extras</a:t>
            </a:r>
          </a:p>
        </p:txBody>
      </p:sp>
      <p:sp>
        <p:nvSpPr>
          <p:cNvPr id="2" name="Rectángulo 1"/>
          <p:cNvSpPr/>
          <p:nvPr/>
        </p:nvSpPr>
        <p:spPr>
          <a:xfrm>
            <a:off x="4716016" y="3861048"/>
            <a:ext cx="4572000" cy="2862322"/>
          </a:xfrm>
          <a:prstGeom prst="rect">
            <a:avLst/>
          </a:prstGeom>
        </p:spPr>
        <p:txBody>
          <a:bodyPr>
            <a:spAutoFit/>
          </a:bodyPr>
          <a:lstStyle/>
          <a:p>
            <a:r>
              <a:rPr lang="es-ES" sz="2000" dirty="0">
                <a:solidFill>
                  <a:schemeClr val="bg1"/>
                </a:solidFill>
                <a:latin typeface="Georgia" panose="02040502050405020303" pitchFamily="18" charset="0"/>
              </a:rPr>
              <a:t>El almacén es un área de tu empresa que requiere de un monitoreo y control constante ya que los errores que se generan en éste, la mayoría de las veces reditúan en un gasto o pérdida para la empresa, para esto es fundamental que la empresa con un control eficiente tanto de los procesos como de los indicadores clave.</a:t>
            </a:r>
          </a:p>
        </p:txBody>
      </p:sp>
      <p:sp>
        <p:nvSpPr>
          <p:cNvPr id="6" name="Rectángulo 5"/>
          <p:cNvSpPr/>
          <p:nvPr/>
        </p:nvSpPr>
        <p:spPr>
          <a:xfrm>
            <a:off x="441666" y="332656"/>
            <a:ext cx="4572000" cy="1446550"/>
          </a:xfrm>
          <a:prstGeom prst="rect">
            <a:avLst/>
          </a:prstGeom>
        </p:spPr>
        <p:txBody>
          <a:bodyPr>
            <a:spAutoFit/>
          </a:bodyPr>
          <a:lstStyle/>
          <a:p>
            <a:pPr lvl="0" algn="ctr"/>
            <a:r>
              <a:rPr lang="es-ES" sz="44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Justificación del problema</a:t>
            </a:r>
          </a:p>
        </p:txBody>
      </p:sp>
      <p:pic>
        <p:nvPicPr>
          <p:cNvPr id="1026" name="Picture 2" descr="Resultado de imagen para empresa">
            <a:extLst>
              <a:ext uri="{FF2B5EF4-FFF2-40B4-BE49-F238E27FC236}">
                <a16:creationId xmlns:a16="http://schemas.microsoft.com/office/drawing/2014/main" id="{C74BEE2C-7DFE-478C-9759-16AE07C3D64E}"/>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5556" y="4266837"/>
            <a:ext cx="3528392" cy="25911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inventario">
            <a:extLst>
              <a:ext uri="{FF2B5EF4-FFF2-40B4-BE49-F238E27FC236}">
                <a16:creationId xmlns:a16="http://schemas.microsoft.com/office/drawing/2014/main" id="{FE73B876-3A36-4B48-8DD4-3ED0CEF1F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3113" y="332656"/>
            <a:ext cx="3837806" cy="3837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8477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1560" y="2399728"/>
            <a:ext cx="3968606" cy="2873222"/>
          </a:xfrm>
          <a:prstGeom prst="rect">
            <a:avLst/>
          </a:prstGeom>
        </p:spPr>
        <p:txBody>
          <a:bodyPr wrap="square">
            <a:spAutoFit/>
          </a:bodyPr>
          <a:lstStyle/>
          <a:p>
            <a:r>
              <a:rPr lang="es-ES" sz="2000" dirty="0">
                <a:solidFill>
                  <a:prstClr val="white"/>
                </a:solidFill>
                <a:latin typeface="Georgia" panose="02040502050405020303" pitchFamily="18" charset="0"/>
              </a:rPr>
              <a:t>El control del inventario es un aspecto esencial para el buen funcionamiento de tu empresa, dado que su manejo se </a:t>
            </a:r>
            <a:r>
              <a:rPr lang="es-ES" sz="2000" dirty="0">
                <a:solidFill>
                  <a:schemeClr val="bg1"/>
                </a:solidFill>
                <a:latin typeface="Georgia" panose="02040502050405020303" pitchFamily="18" charset="0"/>
              </a:rPr>
              <a:t>puede</a:t>
            </a:r>
            <a:r>
              <a:rPr lang="es-ES" sz="2000" dirty="0">
                <a:solidFill>
                  <a:prstClr val="white"/>
                </a:solidFill>
                <a:latin typeface="Georgia" panose="02040502050405020303" pitchFamily="18" charset="0"/>
              </a:rPr>
              <a:t> prestar a robos, mermas y </a:t>
            </a:r>
            <a:r>
              <a:rPr lang="es-ES" sz="2071" dirty="0">
                <a:solidFill>
                  <a:schemeClr val="bg1"/>
                </a:solidFill>
                <a:latin typeface="Georgia" panose="02040502050405020303" pitchFamily="18" charset="0"/>
              </a:rPr>
              <a:t>desperdicios</a:t>
            </a:r>
            <a:r>
              <a:rPr lang="es-ES" sz="2000" dirty="0">
                <a:solidFill>
                  <a:prstClr val="white"/>
                </a:solidFill>
                <a:latin typeface="Georgia" panose="02040502050405020303" pitchFamily="18" charset="0"/>
              </a:rPr>
              <a:t> lo que puede tener un fuerte impacto sobre la productividad y por tanto las ganancias de tu compañía. </a:t>
            </a:r>
            <a:endParaRPr lang="en-US" dirty="0">
              <a:latin typeface="Georgia" panose="02040502050405020303" pitchFamily="18" charset="0"/>
            </a:endParaRPr>
          </a:p>
        </p:txBody>
      </p:sp>
      <p:sp>
        <p:nvSpPr>
          <p:cNvPr id="3" name="Rectángulo 2"/>
          <p:cNvSpPr/>
          <p:nvPr/>
        </p:nvSpPr>
        <p:spPr>
          <a:xfrm>
            <a:off x="4522005" y="3573016"/>
            <a:ext cx="4608512" cy="3170099"/>
          </a:xfrm>
          <a:prstGeom prst="rect">
            <a:avLst/>
          </a:prstGeom>
        </p:spPr>
        <p:txBody>
          <a:bodyPr wrap="square">
            <a:spAutoFit/>
          </a:bodyPr>
          <a:lstStyle/>
          <a:p>
            <a:pPr lvl="0" algn="r"/>
            <a:r>
              <a:rPr lang="es-ES" sz="2000" dirty="0">
                <a:solidFill>
                  <a:prstClr val="white"/>
                </a:solidFill>
                <a:latin typeface="Georgia" panose="02040502050405020303" pitchFamily="18" charset="0"/>
              </a:rPr>
              <a:t>De igual manera es primordial la buena organización dentro del almacén en cuanto a productos y personal así como asegurarte de contar con la infraestructura necesaria porque eso facilitará llevar una gestión más controlada y eficiente, podrás detectar de manera más rápida necesidades, áreas de oportunidad y acciones a tomar. </a:t>
            </a:r>
          </a:p>
        </p:txBody>
      </p:sp>
      <p:sp>
        <p:nvSpPr>
          <p:cNvPr id="4" name="Rectángulo 3"/>
          <p:cNvSpPr/>
          <p:nvPr/>
        </p:nvSpPr>
        <p:spPr>
          <a:xfrm>
            <a:off x="441666" y="332656"/>
            <a:ext cx="4572000" cy="1446550"/>
          </a:xfrm>
          <a:prstGeom prst="rect">
            <a:avLst/>
          </a:prstGeom>
        </p:spPr>
        <p:txBody>
          <a:bodyPr>
            <a:spAutoFit/>
          </a:bodyPr>
          <a:lstStyle/>
          <a:p>
            <a:pPr lvl="0" algn="ctr"/>
            <a:r>
              <a:rPr lang="es-ES" sz="44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Justificación del problema</a:t>
            </a:r>
          </a:p>
        </p:txBody>
      </p:sp>
      <p:pic>
        <p:nvPicPr>
          <p:cNvPr id="2050" name="Picture 2" descr="Resultado de imagen para inventario">
            <a:extLst>
              <a:ext uri="{FF2B5EF4-FFF2-40B4-BE49-F238E27FC236}">
                <a16:creationId xmlns:a16="http://schemas.microsoft.com/office/drawing/2014/main" id="{691201E8-229C-4DF9-A15E-DB95091BA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188801"/>
            <a:ext cx="3883254" cy="179757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inventario">
            <a:extLst>
              <a:ext uri="{FF2B5EF4-FFF2-40B4-BE49-F238E27FC236}">
                <a16:creationId xmlns:a16="http://schemas.microsoft.com/office/drawing/2014/main" id="{A6186630-C7B5-4C9B-A7C1-969FB7B34B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5425802"/>
            <a:ext cx="2334522" cy="1250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04034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1098628"/>
            <a:ext cx="6512910" cy="830997"/>
          </a:xfrm>
          <a:prstGeom prst="rect">
            <a:avLst/>
          </a:prstGeom>
          <a:noFill/>
        </p:spPr>
        <p:txBody>
          <a:bodyPr wrap="square" lIns="91440" tIns="45720" rIns="91440" bIns="45720">
            <a:spAutoFit/>
          </a:bodyPr>
          <a:lstStyle/>
          <a:p>
            <a:pPr algn="ctr"/>
            <a:r>
              <a:rPr lang="es-ES" sz="4800" b="1" cap="all" spc="0" dirty="0">
                <a:ln w="9000" cmpd="sng">
                  <a:solidFill>
                    <a:schemeClr val="tx1"/>
                  </a:solidFill>
                  <a:prstDash val="solid"/>
                </a:ln>
                <a:solidFill>
                  <a:schemeClr val="bg1"/>
                </a:solidFill>
                <a:effectLst>
                  <a:reflection blurRad="12700" stA="28000" endPos="45000" dist="1000" dir="5400000" sy="-100000" algn="bl" rotWithShape="0"/>
                </a:effectLst>
                <a:latin typeface="Algerian" pitchFamily="82" charset="0"/>
              </a:rPr>
              <a:t>Objeto general</a:t>
            </a:r>
          </a:p>
        </p:txBody>
      </p:sp>
      <p:sp>
        <p:nvSpPr>
          <p:cNvPr id="5" name="4 CuadroTexto"/>
          <p:cNvSpPr txBox="1"/>
          <p:nvPr/>
        </p:nvSpPr>
        <p:spPr>
          <a:xfrm>
            <a:off x="1115616" y="2075437"/>
            <a:ext cx="4040077" cy="1569660"/>
          </a:xfrm>
          <a:prstGeom prst="rect">
            <a:avLst/>
          </a:prstGeom>
          <a:noFill/>
        </p:spPr>
        <p:txBody>
          <a:bodyPr wrap="square" rtlCol="0">
            <a:spAutoFit/>
          </a:bodyPr>
          <a:lstStyle/>
          <a:p>
            <a:pPr algn="ctr"/>
            <a:r>
              <a:rPr lang="es-CO" sz="2400" b="0" i="0" dirty="0">
                <a:solidFill>
                  <a:schemeClr val="bg1"/>
                </a:solidFill>
                <a:effectLst/>
                <a:latin typeface="Georgia"/>
              </a:rPr>
              <a:t>Diseñar un plan de mejora en la gestión de inventario para el almacén  de la empresa col mascotas Ltda. </a:t>
            </a:r>
            <a:endParaRPr lang="es-CO" sz="2400" dirty="0">
              <a:solidFill>
                <a:schemeClr val="bg1"/>
              </a:solidFill>
            </a:endParaRPr>
          </a:p>
        </p:txBody>
      </p:sp>
      <p:pic>
        <p:nvPicPr>
          <p:cNvPr id="6" name="Picture 2" descr="Resultado de imagen para colmascotas lt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149080"/>
            <a:ext cx="2651204" cy="21602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sultado de imagen para productos para animal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4581128"/>
            <a:ext cx="4794339" cy="1728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84212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65165" y="582651"/>
            <a:ext cx="4248472" cy="1754326"/>
          </a:xfrm>
          <a:prstGeom prst="rect">
            <a:avLst/>
          </a:prstGeom>
        </p:spPr>
        <p:txBody>
          <a:bodyPr wrap="square">
            <a:spAutoFit/>
          </a:bodyPr>
          <a:lstStyle/>
          <a:p>
            <a:pPr lvl="0" algn="ctr"/>
            <a:r>
              <a:rPr lang="es-ES" sz="5400" b="1" cap="all" dirty="0">
                <a:ln w="9000" cmpd="sng">
                  <a:solidFill>
                    <a:prstClr val="black"/>
                  </a:solidFill>
                  <a:prstDash val="solid"/>
                </a:ln>
                <a:solidFill>
                  <a:schemeClr val="bg1"/>
                </a:solidFill>
                <a:effectLst>
                  <a:reflection blurRad="12700" stA="28000" endPos="45000" dist="1000" dir="5400000" sy="-100000" algn="bl" rotWithShape="0"/>
                </a:effectLst>
                <a:latin typeface="Algerian" pitchFamily="82" charset="0"/>
              </a:rPr>
              <a:t>Objetivos específicos</a:t>
            </a:r>
          </a:p>
        </p:txBody>
      </p:sp>
      <p:sp>
        <p:nvSpPr>
          <p:cNvPr id="5" name="4 CuadroTexto"/>
          <p:cNvSpPr txBox="1"/>
          <p:nvPr/>
        </p:nvSpPr>
        <p:spPr>
          <a:xfrm>
            <a:off x="689928" y="2492896"/>
            <a:ext cx="3306007" cy="1015663"/>
          </a:xfrm>
          <a:prstGeom prst="rect">
            <a:avLst/>
          </a:prstGeom>
          <a:noFill/>
        </p:spPr>
        <p:txBody>
          <a:bodyPr wrap="square" rtlCol="0">
            <a:spAutoFit/>
          </a:bodyPr>
          <a:lstStyle/>
          <a:p>
            <a:r>
              <a:rPr lang="es-CO" sz="2000" dirty="0">
                <a:solidFill>
                  <a:schemeClr val="bg1"/>
                </a:solidFill>
                <a:latin typeface="Georgia" panose="02040502050405020303" pitchFamily="18" charset="0"/>
              </a:rPr>
              <a:t>1.Mejorar la eficiencia con la que se realizan los inventarios de la empresa.</a:t>
            </a:r>
          </a:p>
        </p:txBody>
      </p:sp>
      <p:sp>
        <p:nvSpPr>
          <p:cNvPr id="6" name="5 Rectángulo"/>
          <p:cNvSpPr/>
          <p:nvPr/>
        </p:nvSpPr>
        <p:spPr>
          <a:xfrm>
            <a:off x="689929" y="3501008"/>
            <a:ext cx="4242111" cy="1323439"/>
          </a:xfrm>
          <a:prstGeom prst="rect">
            <a:avLst/>
          </a:prstGeom>
        </p:spPr>
        <p:txBody>
          <a:bodyPr wrap="square">
            <a:spAutoFit/>
          </a:bodyPr>
          <a:lstStyle/>
          <a:p>
            <a:pPr lvl="0"/>
            <a:r>
              <a:rPr lang="es-CO" sz="2000" dirty="0">
                <a:solidFill>
                  <a:schemeClr val="bg1"/>
                </a:solidFill>
                <a:latin typeface="Georgia" panose="02040502050405020303" pitchFamily="18" charset="0"/>
              </a:rPr>
              <a:t>2. Establecer una estructura de procedimientos que permitan el mejoramiento en cada proceso de inventariado de la empresa.</a:t>
            </a:r>
          </a:p>
        </p:txBody>
      </p:sp>
      <p:sp>
        <p:nvSpPr>
          <p:cNvPr id="7" name="6 Rectángulo"/>
          <p:cNvSpPr/>
          <p:nvPr/>
        </p:nvSpPr>
        <p:spPr>
          <a:xfrm>
            <a:off x="689929" y="5013175"/>
            <a:ext cx="3398944" cy="1323439"/>
          </a:xfrm>
          <a:prstGeom prst="rect">
            <a:avLst/>
          </a:prstGeom>
        </p:spPr>
        <p:txBody>
          <a:bodyPr wrap="square">
            <a:spAutoFit/>
          </a:bodyPr>
          <a:lstStyle/>
          <a:p>
            <a:r>
              <a:rPr lang="es-CO" sz="2000" dirty="0">
                <a:solidFill>
                  <a:schemeClr val="bg1"/>
                </a:solidFill>
                <a:latin typeface="Georgia" panose="02040502050405020303" pitchFamily="18" charset="0"/>
              </a:rPr>
              <a:t>3.Verificar la correcta clasificación de los productos por medio de un sistema de información</a:t>
            </a:r>
          </a:p>
        </p:txBody>
      </p:sp>
      <p:pic>
        <p:nvPicPr>
          <p:cNvPr id="1026" name="Picture 2" descr="Resultado de imagen para empre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8873" y="4311031"/>
            <a:ext cx="5540483" cy="2546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84628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93A0DE9-D485-4D3A-8884-49705634EFEE}"/>
              </a:ext>
            </a:extLst>
          </p:cNvPr>
          <p:cNvSpPr/>
          <p:nvPr/>
        </p:nvSpPr>
        <p:spPr>
          <a:xfrm>
            <a:off x="0" y="499356"/>
            <a:ext cx="4572000" cy="923330"/>
          </a:xfrm>
          <a:prstGeom prst="rect">
            <a:avLst/>
          </a:prstGeom>
        </p:spPr>
        <p:txBody>
          <a:bodyPr>
            <a:spAutoFit/>
          </a:bodyPr>
          <a:lstStyle/>
          <a:p>
            <a:pPr lvl="0" algn="ctr"/>
            <a:r>
              <a:rPr lang="es-ES" sz="54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alcance</a:t>
            </a:r>
          </a:p>
        </p:txBody>
      </p:sp>
      <p:sp>
        <p:nvSpPr>
          <p:cNvPr id="5" name="Rectángulo 4">
            <a:extLst>
              <a:ext uri="{FF2B5EF4-FFF2-40B4-BE49-F238E27FC236}">
                <a16:creationId xmlns:a16="http://schemas.microsoft.com/office/drawing/2014/main" id="{8B4B72D0-E9D3-4D5D-9660-9210D4C69194}"/>
              </a:ext>
            </a:extLst>
          </p:cNvPr>
          <p:cNvSpPr/>
          <p:nvPr/>
        </p:nvSpPr>
        <p:spPr>
          <a:xfrm>
            <a:off x="2286000" y="2271642"/>
            <a:ext cx="4572000" cy="1508105"/>
          </a:xfrm>
          <a:prstGeom prst="rect">
            <a:avLst/>
          </a:prstGeom>
        </p:spPr>
        <p:txBody>
          <a:bodyPr wrap="square">
            <a:spAutoFit/>
          </a:bodyPr>
          <a:lstStyle/>
          <a:p>
            <a:pPr lvl="0" algn="ctr"/>
            <a:r>
              <a:rPr lang="es-CO" dirty="0">
                <a:solidFill>
                  <a:schemeClr val="bg1"/>
                </a:solidFill>
                <a:latin typeface="Georgia" panose="02040502050405020303" pitchFamily="18" charset="0"/>
              </a:rPr>
              <a:t>1- Nuestro servicio es diseñar un plan de mejora en la gestión </a:t>
            </a:r>
            <a:r>
              <a:rPr lang="es-CO" dirty="0">
                <a:latin typeface="Georgia" panose="02040502050405020303" pitchFamily="18" charset="0"/>
              </a:rPr>
              <a:t>de inventario.</a:t>
            </a:r>
          </a:p>
          <a:p>
            <a:pPr lvl="0" algn="ctr"/>
            <a:r>
              <a:rPr lang="es-CO" dirty="0">
                <a:solidFill>
                  <a:prstClr val="white"/>
                </a:solidFill>
                <a:latin typeface="Georgia" panose="02040502050405020303" pitchFamily="18" charset="0"/>
              </a:rPr>
              <a:t>Con los aspectos </a:t>
            </a:r>
            <a:r>
              <a:rPr lang="es-CO" dirty="0">
                <a:latin typeface="Georgia" panose="02040502050405020303" pitchFamily="18" charset="0"/>
              </a:rPr>
              <a:t>anteriormente</a:t>
            </a:r>
            <a:r>
              <a:rPr lang="es-CO" dirty="0">
                <a:solidFill>
                  <a:prstClr val="white"/>
                </a:solidFill>
                <a:latin typeface="Georgia" panose="02040502050405020303" pitchFamily="18" charset="0"/>
              </a:rPr>
              <a:t> mencionados, buscamos que la empresa Col mascotas Ltda. sea</a:t>
            </a:r>
          </a:p>
        </p:txBody>
      </p:sp>
      <p:sp>
        <p:nvSpPr>
          <p:cNvPr id="7" name="Rectángulo 6">
            <a:extLst>
              <a:ext uri="{FF2B5EF4-FFF2-40B4-BE49-F238E27FC236}">
                <a16:creationId xmlns:a16="http://schemas.microsoft.com/office/drawing/2014/main" id="{623DCBD9-1705-416D-913B-A42AA6D02A99}"/>
              </a:ext>
            </a:extLst>
          </p:cNvPr>
          <p:cNvSpPr/>
          <p:nvPr/>
        </p:nvSpPr>
        <p:spPr>
          <a:xfrm>
            <a:off x="4716016" y="4403242"/>
            <a:ext cx="4572000" cy="2369880"/>
          </a:xfrm>
          <a:prstGeom prst="rect">
            <a:avLst/>
          </a:prstGeom>
        </p:spPr>
        <p:txBody>
          <a:bodyPr>
            <a:spAutoFit/>
          </a:bodyPr>
          <a:lstStyle/>
          <a:p>
            <a:pPr lvl="0"/>
            <a:r>
              <a:rPr lang="es-CO" sz="1600" dirty="0">
                <a:solidFill>
                  <a:schemeClr val="bg1"/>
                </a:solidFill>
                <a:latin typeface="Georgia" panose="02040502050405020303" pitchFamily="18" charset="0"/>
              </a:rPr>
              <a:t>3- Buscamos realizar de una forma eficaz el manejo adecuado del registro y la evaluación del inventario. Pretendemos determinar la cantidad de productos, la fecha de los pedidos y las cantidades y/o unidades a ordenar.</a:t>
            </a:r>
          </a:p>
          <a:p>
            <a:pPr lvl="0"/>
            <a:r>
              <a:rPr lang="es-CO" sz="1600" dirty="0">
                <a:solidFill>
                  <a:schemeClr val="bg1"/>
                </a:solidFill>
                <a:latin typeface="Georgia" panose="02040502050405020303" pitchFamily="18" charset="0"/>
              </a:rPr>
              <a:t>Con la gestión que vamos a realizar queremos minimizar la inversión en inventarios y</a:t>
            </a:r>
          </a:p>
          <a:p>
            <a:pPr lvl="0"/>
            <a:r>
              <a:rPr lang="es-CO" sz="1600" dirty="0">
                <a:solidFill>
                  <a:schemeClr val="bg1"/>
                </a:solidFill>
                <a:latin typeface="Georgia" panose="02040502050405020303" pitchFamily="18" charset="0"/>
              </a:rPr>
              <a:t>afrontar la demanda de productos de una forma ordenada y capaz.</a:t>
            </a:r>
          </a:p>
        </p:txBody>
      </p:sp>
      <p:sp>
        <p:nvSpPr>
          <p:cNvPr id="8" name="Rectángulo 7">
            <a:extLst>
              <a:ext uri="{FF2B5EF4-FFF2-40B4-BE49-F238E27FC236}">
                <a16:creationId xmlns:a16="http://schemas.microsoft.com/office/drawing/2014/main" id="{9D6670FF-6C8E-4234-86D6-AEC0AA18781A}"/>
              </a:ext>
            </a:extLst>
          </p:cNvPr>
          <p:cNvSpPr/>
          <p:nvPr/>
        </p:nvSpPr>
        <p:spPr>
          <a:xfrm>
            <a:off x="323528" y="4149080"/>
            <a:ext cx="3024336" cy="2585323"/>
          </a:xfrm>
          <a:prstGeom prst="rect">
            <a:avLst/>
          </a:prstGeom>
        </p:spPr>
        <p:txBody>
          <a:bodyPr wrap="square">
            <a:spAutoFit/>
          </a:bodyPr>
          <a:lstStyle/>
          <a:p>
            <a:r>
              <a:rPr lang="es-CO" dirty="0">
                <a:solidFill>
                  <a:schemeClr val="bg1"/>
                </a:solidFill>
                <a:latin typeface="Georgia" panose="02040502050405020303" pitchFamily="18" charset="0"/>
              </a:rPr>
              <a:t>2- Este sistema de gestión lo vamos a aplicar en el almacén de la empresa Col mascotas Ltda., en el cual se guardan distintos implementos para mascotas, ya sea comida, elementos de aseo, juguetes, entre otros.</a:t>
            </a:r>
          </a:p>
        </p:txBody>
      </p:sp>
      <p:sp>
        <p:nvSpPr>
          <p:cNvPr id="9" name="Rectángulo 8">
            <a:extLst>
              <a:ext uri="{FF2B5EF4-FFF2-40B4-BE49-F238E27FC236}">
                <a16:creationId xmlns:a16="http://schemas.microsoft.com/office/drawing/2014/main" id="{5CBBB7C0-308D-411F-B8C8-CF98F79588E6}"/>
              </a:ext>
            </a:extLst>
          </p:cNvPr>
          <p:cNvSpPr/>
          <p:nvPr/>
        </p:nvSpPr>
        <p:spPr>
          <a:xfrm>
            <a:off x="539552" y="1664890"/>
            <a:ext cx="8748464" cy="338554"/>
          </a:xfrm>
          <a:prstGeom prst="rect">
            <a:avLst/>
          </a:prstGeom>
        </p:spPr>
        <p:txBody>
          <a:bodyPr wrap="square">
            <a:spAutoFit/>
          </a:bodyPr>
          <a:lstStyle/>
          <a:p>
            <a:r>
              <a:rPr lang="es-CO" sz="1600" dirty="0">
                <a:solidFill>
                  <a:schemeClr val="bg1"/>
                </a:solidFill>
                <a:latin typeface="Georgia" panose="02040502050405020303" pitchFamily="18" charset="0"/>
              </a:rPr>
              <a:t>Para definir el alcance de nu</a:t>
            </a:r>
            <a:r>
              <a:rPr lang="es-CO" sz="1600" dirty="0">
                <a:latin typeface="Georgia" panose="02040502050405020303" pitchFamily="18" charset="0"/>
              </a:rPr>
              <a:t>estro</a:t>
            </a:r>
            <a:r>
              <a:rPr lang="es-CO" sz="1600" dirty="0">
                <a:solidFill>
                  <a:schemeClr val="bg1"/>
                </a:solidFill>
                <a:latin typeface="Georgia" panose="02040502050405020303" pitchFamily="18" charset="0"/>
              </a:rPr>
              <a:t> proyecto </a:t>
            </a:r>
            <a:r>
              <a:rPr lang="es-CO" sz="1600" dirty="0">
                <a:latin typeface="Georgia" panose="02040502050405020303" pitchFamily="18" charset="0"/>
              </a:rPr>
              <a:t>primero</a:t>
            </a:r>
            <a:r>
              <a:rPr lang="es-CO" sz="1600" dirty="0">
                <a:solidFill>
                  <a:schemeClr val="bg1"/>
                </a:solidFill>
                <a:latin typeface="Georgia" panose="02040502050405020303" pitchFamily="18" charset="0"/>
              </a:rPr>
              <a:t> determinamos los siguientes aspectos:</a:t>
            </a:r>
          </a:p>
        </p:txBody>
      </p:sp>
      <p:pic>
        <p:nvPicPr>
          <p:cNvPr id="3076" name="Picture 4" descr="Resultado de imagen para inventario">
            <a:extLst>
              <a:ext uri="{FF2B5EF4-FFF2-40B4-BE49-F238E27FC236}">
                <a16:creationId xmlns:a16="http://schemas.microsoft.com/office/drawing/2014/main" id="{2225638F-941A-4015-A91D-DFB8C5446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245648"/>
            <a:ext cx="2214361" cy="194863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para inventario">
            <a:extLst>
              <a:ext uri="{FF2B5EF4-FFF2-40B4-BE49-F238E27FC236}">
                <a16:creationId xmlns:a16="http://schemas.microsoft.com/office/drawing/2014/main" id="{21B85E29-02B6-4016-AD25-EE127D414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133753"/>
            <a:ext cx="2214361" cy="194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5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8222680-2F81-4CEB-A1E6-0226E7F4C323}"/>
              </a:ext>
            </a:extLst>
          </p:cNvPr>
          <p:cNvPicPr>
            <a:picLocks noChangeAspect="1"/>
          </p:cNvPicPr>
          <p:nvPr/>
        </p:nvPicPr>
        <p:blipFill rotWithShape="1">
          <a:blip r:embed="rId2"/>
          <a:srcRect l="23226" t="19201" r="22438" b="20600"/>
          <a:stretch/>
        </p:blipFill>
        <p:spPr>
          <a:xfrm>
            <a:off x="542901" y="1628800"/>
            <a:ext cx="8058198" cy="5021775"/>
          </a:xfrm>
          <a:prstGeom prst="rect">
            <a:avLst/>
          </a:prstGeom>
        </p:spPr>
      </p:pic>
      <p:sp>
        <p:nvSpPr>
          <p:cNvPr id="5" name="Rectángulo 4">
            <a:extLst>
              <a:ext uri="{FF2B5EF4-FFF2-40B4-BE49-F238E27FC236}">
                <a16:creationId xmlns:a16="http://schemas.microsoft.com/office/drawing/2014/main" id="{9DDD9BF1-660F-45A3-85E9-AB9B44232E05}"/>
              </a:ext>
            </a:extLst>
          </p:cNvPr>
          <p:cNvSpPr/>
          <p:nvPr/>
        </p:nvSpPr>
        <p:spPr>
          <a:xfrm>
            <a:off x="0" y="499356"/>
            <a:ext cx="6732240" cy="923330"/>
          </a:xfrm>
          <a:prstGeom prst="rect">
            <a:avLst/>
          </a:prstGeom>
        </p:spPr>
        <p:txBody>
          <a:bodyPr wrap="square">
            <a:spAutoFit/>
          </a:bodyPr>
          <a:lstStyle/>
          <a:p>
            <a:pPr lvl="0" algn="ctr"/>
            <a:r>
              <a:rPr lang="es-ES" sz="5400" b="1" cap="all" dirty="0">
                <a:ln w="9000" cmpd="sng">
                  <a:solidFill>
                    <a:prstClr val="black"/>
                  </a:solidFill>
                  <a:prstDash val="solid"/>
                </a:ln>
                <a:solidFill>
                  <a:prstClr val="white"/>
                </a:solidFill>
                <a:effectLst>
                  <a:reflection blurRad="12700" stA="28000" endPos="45000" dist="1000" dir="5400000" sy="-100000" algn="bl" rotWithShape="0"/>
                </a:effectLst>
                <a:latin typeface="Algerian" pitchFamily="82" charset="0"/>
              </a:rPr>
              <a:t>MODELO ALEMAN</a:t>
            </a:r>
          </a:p>
        </p:txBody>
      </p:sp>
    </p:spTree>
    <p:extLst>
      <p:ext uri="{BB962C8B-B14F-4D97-AF65-F5344CB8AC3E}">
        <p14:creationId xmlns:p14="http://schemas.microsoft.com/office/powerpoint/2010/main" val="509678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902</TotalTime>
  <Words>616</Words>
  <Application>Microsoft Office PowerPoint</Application>
  <PresentationFormat>Presentación en pantalla (4:3)</PresentationFormat>
  <Paragraphs>37</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Algerian</vt:lpstr>
      <vt:lpstr>Arial</vt:lpstr>
      <vt:lpstr>Calibri</vt:lpstr>
      <vt:lpstr>Georgia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COMPAQ</dc:creator>
  <cp:lastModifiedBy>APRENDIZ</cp:lastModifiedBy>
  <cp:revision>36</cp:revision>
  <dcterms:created xsi:type="dcterms:W3CDTF">2019-05-30T13:24:14Z</dcterms:created>
  <dcterms:modified xsi:type="dcterms:W3CDTF">2019-06-07T22:02:02Z</dcterms:modified>
</cp:coreProperties>
</file>