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3" r:id="rId2"/>
    <p:sldId id="339" r:id="rId3"/>
    <p:sldId id="337" r:id="rId4"/>
    <p:sldId id="338" r:id="rId5"/>
    <p:sldId id="336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5" r:id="rId22"/>
    <p:sldId id="355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ARIAS" initials="KA" lastIdx="1" clrIdx="0">
    <p:extLst>
      <p:ext uri="{19B8F6BF-5375-455C-9EA6-DF929625EA0E}">
        <p15:presenceInfo xmlns:p15="http://schemas.microsoft.com/office/powerpoint/2012/main" userId="d14abd9e051497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89550" autoAdjust="0"/>
  </p:normalViewPr>
  <p:slideViewPr>
    <p:cSldViewPr snapToGrid="0" snapToObjects="1">
      <p:cViewPr varScale="1">
        <p:scale>
          <a:sx n="72" d="100"/>
          <a:sy n="72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F:\Entrevista.doc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file:///F:\REQUERIMIENTOS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file:///F:\Bpmn%20sistema.vp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ENTRADAS,%20REGISTROS%20Y%20SALIDAS.v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file:///F:\(FORMATO%20CASOS%20DE%20USO%20EXTENDIDO)%20(1).rt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806735"/>
            <a:ext cx="594099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Tecnólogo Análisis y Desarrollo de Sistemas de Información</a:t>
            </a:r>
          </a:p>
        </p:txBody>
      </p:sp>
      <p:sp>
        <p:nvSpPr>
          <p:cNvPr id="3" name="CuadroTexto 2"/>
          <p:cNvSpPr txBox="1"/>
          <p:nvPr/>
        </p:nvSpPr>
        <p:spPr>
          <a:xfrm rot="20360604">
            <a:off x="-108915" y="2031414"/>
            <a:ext cx="9592517" cy="51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CENTRO DE ELECTRICIDAD, ELECTRÓNICA Y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Técnicas de levantamiento</a:t>
            </a:r>
          </a:p>
          <a:p>
            <a:pPr algn="ctr"/>
            <a:r>
              <a:rPr lang="es-ES" sz="4800" b="1" dirty="0">
                <a:solidFill>
                  <a:schemeClr val="bg1"/>
                </a:solidFill>
              </a:rPr>
              <a:t>De información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063545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El equipo de desarrollo del sistema de información Kronos,</a:t>
            </a:r>
          </a:p>
          <a:p>
            <a:pPr algn="l"/>
            <a:r>
              <a:rPr lang="es-ES" sz="2800" b="1" dirty="0"/>
              <a:t>optó por realizar el levantamiento de información a través</a:t>
            </a:r>
          </a:p>
          <a:p>
            <a:pPr algn="l"/>
            <a:r>
              <a:rPr lang="es-ES" sz="2800" b="1" dirty="0"/>
              <a:t>de la entrevista.</a:t>
            </a:r>
          </a:p>
          <a:p>
            <a:pPr algn="l"/>
            <a:r>
              <a:rPr lang="es-ES" sz="2800" b="1" dirty="0"/>
              <a:t>Se realizó una encuesta, la cual estuvo dirigida al gerente </a:t>
            </a:r>
          </a:p>
          <a:p>
            <a:pPr algn="l"/>
            <a:r>
              <a:rPr lang="es-ES" sz="2800" b="1" dirty="0"/>
              <a:t>general y a la directora de la empresa.</a:t>
            </a:r>
          </a:p>
          <a:p>
            <a:pPr algn="l"/>
            <a:r>
              <a:rPr lang="es-ES" sz="2800" b="1" dirty="0"/>
              <a:t>Dicha encuesta consiste en 19 preguntas, que están </a:t>
            </a:r>
          </a:p>
          <a:p>
            <a:pPr algn="l"/>
            <a:r>
              <a:rPr lang="es-ES" sz="2800" b="1" dirty="0"/>
              <a:t>enfocadas en conocer acerca del proceso de inventario y</a:t>
            </a:r>
          </a:p>
          <a:p>
            <a:pPr algn="l"/>
            <a:r>
              <a:rPr lang="es-ES" sz="2800" b="1" dirty="0"/>
              <a:t>la composición de la empresa.</a:t>
            </a:r>
          </a:p>
          <a:p>
            <a:pPr algn="l"/>
            <a:endParaRPr lang="es-ES" sz="2800" b="1" dirty="0"/>
          </a:p>
        </p:txBody>
      </p:sp>
      <p:pic>
        <p:nvPicPr>
          <p:cNvPr id="2054" name="Picture 6" descr="Resultado de imagen para encuesta png">
            <a:hlinkClick r:id="rId2" action="ppaction://hlinkfile"/>
            <a:extLst>
              <a:ext uri="{FF2B5EF4-FFF2-40B4-BE49-F238E27FC236}">
                <a16:creationId xmlns:a16="http://schemas.microsoft.com/office/drawing/2014/main" id="{9FBBA4FB-15C0-4254-BD24-2F79735A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44" y="4844910"/>
            <a:ext cx="3167037" cy="184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Análisis del levantamiento</a:t>
            </a:r>
          </a:p>
          <a:p>
            <a:pPr algn="ctr"/>
            <a:r>
              <a:rPr lang="es-ES" sz="4800" b="1" dirty="0">
                <a:solidFill>
                  <a:schemeClr val="bg1"/>
                </a:solidFill>
              </a:rPr>
              <a:t>De información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2800" b="1" dirty="0"/>
              <a:t>Una vez recolectada la información, logramos concluir que</a:t>
            </a:r>
          </a:p>
          <a:p>
            <a:r>
              <a:rPr lang="es-ES" sz="2800" b="1" dirty="0"/>
              <a:t>la empresa cuenta con más de 3.500 productos, los cuales</a:t>
            </a:r>
          </a:p>
          <a:p>
            <a:r>
              <a:rPr lang="es-ES" sz="2800" b="1" dirty="0"/>
              <a:t>se distribuyen al por mayor.</a:t>
            </a:r>
          </a:p>
          <a:p>
            <a:r>
              <a:rPr lang="es-ES" sz="2800" b="1" dirty="0"/>
              <a:t>Se observaron falencias en el proceso de registro de  </a:t>
            </a:r>
          </a:p>
          <a:p>
            <a:r>
              <a:rPr lang="es-ES" sz="2800" b="1" dirty="0"/>
              <a:t>entrada en los inventarios y conteo de los productos.</a:t>
            </a:r>
          </a:p>
        </p:txBody>
      </p:sp>
      <p:pic>
        <p:nvPicPr>
          <p:cNvPr id="12290" name="Picture 2" descr="Resultado de imagen para ojo png">
            <a:extLst>
              <a:ext uri="{FF2B5EF4-FFF2-40B4-BE49-F238E27FC236}">
                <a16:creationId xmlns:a16="http://schemas.microsoft.com/office/drawing/2014/main" id="{9610C487-B27F-4247-97B1-247AFE6E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07" y="77525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9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Requerimientos funcionales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pic>
        <p:nvPicPr>
          <p:cNvPr id="5" name="Imagen 4">
            <a:hlinkClick r:id="rId2" action="ppaction://hlinkfile"/>
            <a:extLst>
              <a:ext uri="{FF2B5EF4-FFF2-40B4-BE49-F238E27FC236}">
                <a16:creationId xmlns:a16="http://schemas.microsoft.com/office/drawing/2014/main" id="{D7732A8D-32AB-48A0-8900-E4F9AE95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4" y="1870213"/>
            <a:ext cx="7929349" cy="20954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DF7E28-4018-4563-98BC-5C2537907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4" y="4316674"/>
            <a:ext cx="7929349" cy="2095499"/>
          </a:xfrm>
          <a:prstGeom prst="rect">
            <a:avLst/>
          </a:prstGeom>
        </p:spPr>
      </p:pic>
      <p:pic>
        <p:nvPicPr>
          <p:cNvPr id="14338" name="Picture 2" descr="Resultado de imagen para check png">
            <a:extLst>
              <a:ext uri="{FF2B5EF4-FFF2-40B4-BE49-F238E27FC236}">
                <a16:creationId xmlns:a16="http://schemas.microsoft.com/office/drawing/2014/main" id="{9F0DAD5D-A71B-43FF-8A3C-BB53320F5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74" y="567691"/>
            <a:ext cx="1440953" cy="14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Requerimientos funcionales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ACB527-7F7C-4249-9D50-2D31149D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4" y="2849217"/>
            <a:ext cx="7929349" cy="2409929"/>
          </a:xfrm>
          <a:prstGeom prst="rect">
            <a:avLst/>
          </a:prstGeom>
        </p:spPr>
      </p:pic>
      <p:pic>
        <p:nvPicPr>
          <p:cNvPr id="9" name="Picture 2" descr="Resultado de imagen para check png">
            <a:extLst>
              <a:ext uri="{FF2B5EF4-FFF2-40B4-BE49-F238E27FC236}">
                <a16:creationId xmlns:a16="http://schemas.microsoft.com/office/drawing/2014/main" id="{38273A27-AC48-4C9C-9372-4B3E6DDC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74" y="567691"/>
            <a:ext cx="1440953" cy="14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0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Requerimientos No funcionales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D4763-13FA-4220-B454-DAA0F7EA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4" y="1929332"/>
            <a:ext cx="7929349" cy="19693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611E45-E7B6-4863-9541-FEE403B5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4" y="4368456"/>
            <a:ext cx="7929349" cy="2178118"/>
          </a:xfrm>
          <a:prstGeom prst="rect">
            <a:avLst/>
          </a:prstGeom>
        </p:spPr>
      </p:pic>
      <p:pic>
        <p:nvPicPr>
          <p:cNvPr id="9" name="Picture 2" descr="Resultado de imagen para check png">
            <a:extLst>
              <a:ext uri="{FF2B5EF4-FFF2-40B4-BE49-F238E27FC236}">
                <a16:creationId xmlns:a16="http://schemas.microsoft.com/office/drawing/2014/main" id="{48EC2437-51C9-40EC-AF6E-6DCAB434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47" y="645748"/>
            <a:ext cx="1440953" cy="14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5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Requerimientos No funcionales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CF9B21-A6F4-49C9-BCA7-7D3DA0D3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3" y="2933492"/>
            <a:ext cx="7929349" cy="2137327"/>
          </a:xfrm>
          <a:prstGeom prst="rect">
            <a:avLst/>
          </a:prstGeom>
        </p:spPr>
      </p:pic>
      <p:pic>
        <p:nvPicPr>
          <p:cNvPr id="8" name="Picture 2" descr="Resultado de imagen para check png">
            <a:extLst>
              <a:ext uri="{FF2B5EF4-FFF2-40B4-BE49-F238E27FC236}">
                <a16:creationId xmlns:a16="http://schemas.microsoft.com/office/drawing/2014/main" id="{78AB9EDD-DC9A-4F61-973C-A4A0CBE3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45" y="816777"/>
            <a:ext cx="1440953" cy="14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9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Bpmn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pic>
        <p:nvPicPr>
          <p:cNvPr id="1026" name="Picture 2" descr="Resultado de imagen para visual paradigm logo png">
            <a:hlinkClick r:id="rId2" action="ppaction://hlinkfile"/>
            <a:extLst>
              <a:ext uri="{FF2B5EF4-FFF2-40B4-BE49-F238E27FC236}">
                <a16:creationId xmlns:a16="http://schemas.microsoft.com/office/drawing/2014/main" id="{D400581C-BCA9-4892-9994-C77CD3D1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31" y="2186604"/>
            <a:ext cx="3134142" cy="31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visual paradigm logo png">
            <a:hlinkClick r:id="rId4" action="ppaction://hlinkfile"/>
            <a:extLst>
              <a:ext uri="{FF2B5EF4-FFF2-40B4-BE49-F238E27FC236}">
                <a16:creationId xmlns:a16="http://schemas.microsoft.com/office/drawing/2014/main" id="{7E1989D8-E028-4F58-BAF9-714D54E1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8" y="2186604"/>
            <a:ext cx="3134142" cy="31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DDDBB9-F094-4D8A-86BE-91C3BAC9D9BF}"/>
              </a:ext>
            </a:extLst>
          </p:cNvPr>
          <p:cNvSpPr txBox="1"/>
          <p:nvPr/>
        </p:nvSpPr>
        <p:spPr>
          <a:xfrm>
            <a:off x="607324" y="5332119"/>
            <a:ext cx="313414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6600" b="1" dirty="0">
                <a:solidFill>
                  <a:srgbClr val="92D050"/>
                </a:solidFill>
              </a:rPr>
              <a:t>Registro</a:t>
            </a:r>
            <a:endParaRPr lang="es-CO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05D9F0-28EF-40F2-B6AB-B9D0BFD54EE4}"/>
              </a:ext>
            </a:extLst>
          </p:cNvPr>
          <p:cNvSpPr txBox="1"/>
          <p:nvPr/>
        </p:nvSpPr>
        <p:spPr>
          <a:xfrm>
            <a:off x="5284398" y="5356742"/>
            <a:ext cx="33704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6600" b="1" dirty="0">
                <a:solidFill>
                  <a:srgbClr val="92D050"/>
                </a:solidFill>
              </a:rPr>
              <a:t>Sistema</a:t>
            </a:r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6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Casos de uso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DDBB9-F094-4D8A-86BE-91C3BAC9D9BF}"/>
              </a:ext>
            </a:extLst>
          </p:cNvPr>
          <p:cNvSpPr txBox="1"/>
          <p:nvPr/>
        </p:nvSpPr>
        <p:spPr>
          <a:xfrm>
            <a:off x="607324" y="5332119"/>
            <a:ext cx="313414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05D9F0-28EF-40F2-B6AB-B9D0BFD54EE4}"/>
              </a:ext>
            </a:extLst>
          </p:cNvPr>
          <p:cNvSpPr txBox="1"/>
          <p:nvPr/>
        </p:nvSpPr>
        <p:spPr>
          <a:xfrm>
            <a:off x="5284398" y="5356742"/>
            <a:ext cx="33704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rgbClr val="92D050"/>
              </a:solidFill>
            </a:endParaRPr>
          </a:p>
        </p:txBody>
      </p:sp>
      <p:pic>
        <p:nvPicPr>
          <p:cNvPr id="9" name="Imagen 8">
            <a:hlinkClick r:id="rId2" action="ppaction://hlinkfile"/>
            <a:extLst>
              <a:ext uri="{FF2B5EF4-FFF2-40B4-BE49-F238E27FC236}">
                <a16:creationId xmlns:a16="http://schemas.microsoft.com/office/drawing/2014/main" id="{1D146BFC-17EB-41D7-AF13-3AAEFF24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54"/>
            <a:ext cx="9144000" cy="5141843"/>
          </a:xfrm>
          <a:prstGeom prst="rect">
            <a:avLst/>
          </a:prstGeom>
        </p:spPr>
      </p:pic>
      <p:pic>
        <p:nvPicPr>
          <p:cNvPr id="6146" name="Picture 2" descr="Resultado de imagen para stickman png">
            <a:extLst>
              <a:ext uri="{FF2B5EF4-FFF2-40B4-BE49-F238E27FC236}">
                <a16:creationId xmlns:a16="http://schemas.microsoft.com/office/drawing/2014/main" id="{E374C65B-4B32-48AA-B840-9B0CBDA9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806" y="326557"/>
            <a:ext cx="1152939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0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2" y="-45935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Casos de uso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DDBB9-F094-4D8A-86BE-91C3BAC9D9BF}"/>
              </a:ext>
            </a:extLst>
          </p:cNvPr>
          <p:cNvSpPr txBox="1"/>
          <p:nvPr/>
        </p:nvSpPr>
        <p:spPr>
          <a:xfrm>
            <a:off x="607324" y="5332119"/>
            <a:ext cx="313414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05D9F0-28EF-40F2-B6AB-B9D0BFD54EE4}"/>
              </a:ext>
            </a:extLst>
          </p:cNvPr>
          <p:cNvSpPr txBox="1"/>
          <p:nvPr/>
        </p:nvSpPr>
        <p:spPr>
          <a:xfrm>
            <a:off x="5284398" y="5356742"/>
            <a:ext cx="33704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rgbClr val="92D05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95B26E-03E5-4714-BCE7-30E70B50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1" y="728870"/>
            <a:ext cx="5433391" cy="6143625"/>
          </a:xfrm>
          <a:prstGeom prst="rect">
            <a:avLst/>
          </a:prstGeom>
        </p:spPr>
      </p:pic>
      <p:pic>
        <p:nvPicPr>
          <p:cNvPr id="10" name="Picture 2" descr="Resultado de imagen para stickman png">
            <a:extLst>
              <a:ext uri="{FF2B5EF4-FFF2-40B4-BE49-F238E27FC236}">
                <a16:creationId xmlns:a16="http://schemas.microsoft.com/office/drawing/2014/main" id="{669EC750-FD5D-4388-B476-0B93F0F3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41" y="338380"/>
            <a:ext cx="1152939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0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2" y="-45935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Casos de uso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DDBB9-F094-4D8A-86BE-91C3BAC9D9BF}"/>
              </a:ext>
            </a:extLst>
          </p:cNvPr>
          <p:cNvSpPr txBox="1"/>
          <p:nvPr/>
        </p:nvSpPr>
        <p:spPr>
          <a:xfrm>
            <a:off x="607324" y="5332119"/>
            <a:ext cx="313414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05D9F0-28EF-40F2-B6AB-B9D0BFD54EE4}"/>
              </a:ext>
            </a:extLst>
          </p:cNvPr>
          <p:cNvSpPr txBox="1"/>
          <p:nvPr/>
        </p:nvSpPr>
        <p:spPr>
          <a:xfrm>
            <a:off x="5284398" y="5356742"/>
            <a:ext cx="33704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rgbClr val="92D05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95B26E-03E5-4714-BCE7-30E70B50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1" y="728870"/>
            <a:ext cx="5433391" cy="6143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C8F7137-6301-4E42-9A18-6B568842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1" y="728869"/>
            <a:ext cx="5433391" cy="6129131"/>
          </a:xfrm>
          <a:prstGeom prst="rect">
            <a:avLst/>
          </a:prstGeom>
        </p:spPr>
      </p:pic>
      <p:pic>
        <p:nvPicPr>
          <p:cNvPr id="9" name="Picture 2" descr="Resultado de imagen para stickman png">
            <a:extLst>
              <a:ext uri="{FF2B5EF4-FFF2-40B4-BE49-F238E27FC236}">
                <a16:creationId xmlns:a16="http://schemas.microsoft.com/office/drawing/2014/main" id="{06559D9A-2850-4F78-831C-B34060DA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45" y="326557"/>
            <a:ext cx="1152939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7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52A8A6-7734-4D2A-AB68-B15709F3517A}"/>
              </a:ext>
            </a:extLst>
          </p:cNvPr>
          <p:cNvSpPr txBox="1"/>
          <p:nvPr/>
        </p:nvSpPr>
        <p:spPr>
          <a:xfrm>
            <a:off x="709684" y="3521765"/>
            <a:ext cx="7724632" cy="281143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400" b="1" dirty="0"/>
              <a:t>Luis Cuasquer</a:t>
            </a:r>
          </a:p>
          <a:p>
            <a:pPr algn="ctr"/>
            <a:r>
              <a:rPr lang="es-ES" sz="4400" b="1" dirty="0"/>
              <a:t>Brahiam Culma</a:t>
            </a:r>
          </a:p>
          <a:p>
            <a:pPr algn="ctr"/>
            <a:r>
              <a:rPr lang="es-ES" sz="4400" b="1" dirty="0"/>
              <a:t>Juan Huertas</a:t>
            </a:r>
          </a:p>
          <a:p>
            <a:pPr algn="ctr"/>
            <a:r>
              <a:rPr lang="es-ES" sz="4400" b="1" dirty="0"/>
              <a:t>Mateo Vega</a:t>
            </a:r>
          </a:p>
          <a:p>
            <a:pPr algn="ctr"/>
            <a:r>
              <a:rPr lang="es-ES" sz="4400" b="1" dirty="0"/>
              <a:t>Kevin Arias</a:t>
            </a:r>
          </a:p>
          <a:p>
            <a:pPr algn="ctr"/>
            <a:endParaRPr lang="es-ES" sz="3600" b="1" dirty="0"/>
          </a:p>
          <a:p>
            <a:pPr algn="ctr"/>
            <a:r>
              <a:rPr lang="es-ES" sz="3600" b="1" dirty="0"/>
              <a:t>Bogotá</a:t>
            </a:r>
          </a:p>
          <a:p>
            <a:pPr algn="ctr"/>
            <a:r>
              <a:rPr lang="es-ES" sz="3600" b="1" dirty="0"/>
              <a:t>2019</a:t>
            </a: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D271BA-050B-4597-97EA-44AD8A328246}"/>
              </a:ext>
            </a:extLst>
          </p:cNvPr>
          <p:cNvSpPr txBox="1"/>
          <p:nvPr/>
        </p:nvSpPr>
        <p:spPr>
          <a:xfrm>
            <a:off x="2081283" y="334370"/>
            <a:ext cx="498143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Integrantes</a:t>
            </a:r>
            <a:endParaRPr lang="es-CO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0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2" y="-45935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Casos de uso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DDBB9-F094-4D8A-86BE-91C3BAC9D9BF}"/>
              </a:ext>
            </a:extLst>
          </p:cNvPr>
          <p:cNvSpPr txBox="1"/>
          <p:nvPr/>
        </p:nvSpPr>
        <p:spPr>
          <a:xfrm>
            <a:off x="607324" y="5332119"/>
            <a:ext cx="3134142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6600" b="1" dirty="0">
              <a:solidFill>
                <a:srgbClr val="92D05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05D9F0-28EF-40F2-B6AB-B9D0BFD54EE4}"/>
              </a:ext>
            </a:extLst>
          </p:cNvPr>
          <p:cNvSpPr txBox="1"/>
          <p:nvPr/>
        </p:nvSpPr>
        <p:spPr>
          <a:xfrm>
            <a:off x="5284398" y="5356742"/>
            <a:ext cx="3370408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rgbClr val="92D05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95B26E-03E5-4714-BCE7-30E70B50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1" y="728870"/>
            <a:ext cx="5433391" cy="61436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B960E4-592E-4683-AAFF-FEB17492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1" y="728869"/>
            <a:ext cx="5433391" cy="6143625"/>
          </a:xfrm>
          <a:prstGeom prst="rect">
            <a:avLst/>
          </a:prstGeom>
        </p:spPr>
      </p:pic>
      <p:pic>
        <p:nvPicPr>
          <p:cNvPr id="9" name="Picture 2" descr="Resultado de imagen para stickman png">
            <a:extLst>
              <a:ext uri="{FF2B5EF4-FFF2-40B4-BE49-F238E27FC236}">
                <a16:creationId xmlns:a16="http://schemas.microsoft.com/office/drawing/2014/main" id="{7695DC5F-68F9-47C9-909A-53CDFEB2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41" y="384315"/>
            <a:ext cx="1152939" cy="11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9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85490" y="166656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PRIMER TRIMESTRE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85490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Diurno</a:t>
            </a:r>
          </a:p>
        </p:txBody>
      </p:sp>
    </p:spTree>
    <p:extLst>
      <p:ext uri="{BB962C8B-B14F-4D97-AF65-F5344CB8AC3E}">
        <p14:creationId xmlns:p14="http://schemas.microsoft.com/office/powerpoint/2010/main" val="214904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Modelo Alemán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251789" y="3429000"/>
            <a:ext cx="8640418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28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FA768C-F550-4616-B2DE-F9ED99AE2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t="19201" r="22438" b="20600"/>
          <a:stretch/>
        </p:blipFill>
        <p:spPr>
          <a:xfrm>
            <a:off x="0" y="1360227"/>
            <a:ext cx="9143999" cy="54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Contexto de la empresa</a:t>
            </a:r>
            <a:endParaRPr lang="es-CO" sz="48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Resultado de imagen para edificio png">
            <a:extLst>
              <a:ext uri="{FF2B5EF4-FFF2-40B4-BE49-F238E27FC236}">
                <a16:creationId xmlns:a16="http://schemas.microsoft.com/office/drawing/2014/main" id="{48F08E46-A2AF-4B84-9B14-E3E9E2B3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45" y="94644"/>
            <a:ext cx="1616765" cy="16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53CF5A-FBC5-4EFE-864E-29479DFB8E1C}"/>
              </a:ext>
            </a:extLst>
          </p:cNvPr>
          <p:cNvSpPr txBox="1"/>
          <p:nvPr/>
        </p:nvSpPr>
        <p:spPr>
          <a:xfrm>
            <a:off x="277306" y="1711409"/>
            <a:ext cx="8217337" cy="13716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Col. Mascotas Ltda es una distribuidora al por mayor de </a:t>
            </a:r>
          </a:p>
          <a:p>
            <a:pPr algn="l"/>
            <a:r>
              <a:rPr lang="es-ES" sz="2800" b="1" dirty="0"/>
              <a:t>productos para mascotas, tales como, perros, gatos,</a:t>
            </a:r>
          </a:p>
          <a:p>
            <a:pPr algn="l"/>
            <a:r>
              <a:rPr lang="es-ES" sz="2800" b="1" dirty="0"/>
              <a:t>hámster, peces y aves.</a:t>
            </a:r>
          </a:p>
        </p:txBody>
      </p:sp>
      <p:pic>
        <p:nvPicPr>
          <p:cNvPr id="5" name="Picture 2" descr="Resultado de imagen para colmascotas ltda">
            <a:extLst>
              <a:ext uri="{FF2B5EF4-FFF2-40B4-BE49-F238E27FC236}">
                <a16:creationId xmlns:a16="http://schemas.microsoft.com/office/drawing/2014/main" id="{228AEC04-095C-46D9-8E25-9EB27118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7" y="2820910"/>
            <a:ext cx="4611756" cy="375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A74A32-B914-4DE7-8196-9499A53C65AF}"/>
              </a:ext>
            </a:extLst>
          </p:cNvPr>
          <p:cNvSpPr txBox="1"/>
          <p:nvPr/>
        </p:nvSpPr>
        <p:spPr>
          <a:xfrm>
            <a:off x="357809" y="83488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4C2792-549B-4B87-BF3C-FCECB95EF147}"/>
              </a:ext>
            </a:extLst>
          </p:cNvPr>
          <p:cNvSpPr/>
          <p:nvPr/>
        </p:nvSpPr>
        <p:spPr>
          <a:xfrm>
            <a:off x="-353129" y="199480"/>
            <a:ext cx="98502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Sistema de </a:t>
            </a:r>
            <a:r>
              <a:rPr lang="es-ES" sz="4800" b="1" dirty="0">
                <a:solidFill>
                  <a:schemeClr val="bg1"/>
                </a:solidFill>
                <a:latin typeface="Calibri titulos"/>
              </a:rPr>
              <a:t>información</a:t>
            </a:r>
            <a:r>
              <a:rPr lang="es-ES" sz="4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sz="4800" b="1" dirty="0">
                <a:solidFill>
                  <a:schemeClr val="bg1"/>
                </a:solidFill>
              </a:rPr>
              <a:t>de inventarios Kronos</a:t>
            </a:r>
          </a:p>
          <a:p>
            <a:endParaRPr lang="es-CO" sz="4000" b="1" dirty="0">
              <a:solidFill>
                <a:srgbClr val="92D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32EAEE-4DEB-4349-9816-1D0529EE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71" y="2158326"/>
            <a:ext cx="6816658" cy="44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3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A88DE8-DE0F-4D55-AEBA-27A26AAF744E}"/>
              </a:ext>
            </a:extLst>
          </p:cNvPr>
          <p:cNvSpPr txBox="1"/>
          <p:nvPr/>
        </p:nvSpPr>
        <p:spPr>
          <a:xfrm>
            <a:off x="866630" y="444245"/>
            <a:ext cx="7410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Planteamiento del problema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0A4707-B119-4816-9760-373C320116FC}"/>
              </a:ext>
            </a:extLst>
          </p:cNvPr>
          <p:cNvSpPr txBox="1"/>
          <p:nvPr/>
        </p:nvSpPr>
        <p:spPr>
          <a:xfrm>
            <a:off x="450573" y="2504661"/>
            <a:ext cx="8468139" cy="39090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6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88F85A-C750-4413-90BA-B91C71C0113B}"/>
              </a:ext>
            </a:extLst>
          </p:cNvPr>
          <p:cNvSpPr txBox="1"/>
          <p:nvPr/>
        </p:nvSpPr>
        <p:spPr>
          <a:xfrm>
            <a:off x="530083" y="2796209"/>
            <a:ext cx="8083827" cy="23986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A partir del levantamiento de información realizado</a:t>
            </a:r>
          </a:p>
          <a:p>
            <a:pPr algn="l"/>
            <a:r>
              <a:rPr lang="es-ES" sz="2800" b="1" dirty="0"/>
              <a:t>en la empresa, logramos identificar que su problemática</a:t>
            </a:r>
          </a:p>
          <a:p>
            <a:pPr algn="l"/>
            <a:r>
              <a:rPr lang="es-ES" sz="2800" b="1" dirty="0"/>
              <a:t>es el mal manejo del registro de productos, debido a la </a:t>
            </a:r>
          </a:p>
          <a:p>
            <a:pPr algn="l"/>
            <a:r>
              <a:rPr lang="es-ES" sz="2800" b="1" dirty="0"/>
              <a:t>cantidad de estos. Por lo general no se realiza el conteo</a:t>
            </a:r>
          </a:p>
          <a:p>
            <a:pPr algn="l"/>
            <a:r>
              <a:rPr lang="es-ES" sz="2800" b="1" dirty="0"/>
              <a:t>total de productos, algunos se pierden y otros se </a:t>
            </a:r>
          </a:p>
          <a:p>
            <a:pPr algn="l"/>
            <a:r>
              <a:rPr lang="es-ES" sz="2800" b="1" dirty="0"/>
              <a:t>encuentran en mal estado.</a:t>
            </a:r>
          </a:p>
          <a:p>
            <a:pPr algn="l"/>
            <a:endParaRPr lang="es-ES" sz="2800" b="1" dirty="0"/>
          </a:p>
          <a:p>
            <a:pPr algn="l"/>
            <a:r>
              <a:rPr lang="es-ES" sz="2800" b="1" dirty="0">
                <a:solidFill>
                  <a:srgbClr val="FF0000"/>
                </a:solidFill>
              </a:rPr>
              <a:t>¿Cómo un sistema de información de inventarios</a:t>
            </a:r>
          </a:p>
          <a:p>
            <a:r>
              <a:rPr lang="es-ES" sz="2800" b="1" dirty="0">
                <a:solidFill>
                  <a:srgbClr val="FF0000"/>
                </a:solidFill>
              </a:rPr>
              <a:t>podría ayudar a tener un mayor control del registro y</a:t>
            </a:r>
          </a:p>
          <a:p>
            <a:r>
              <a:rPr lang="es-ES" sz="2800" b="1" dirty="0">
                <a:solidFill>
                  <a:srgbClr val="FF0000"/>
                </a:solidFill>
              </a:rPr>
              <a:t>estado de los productos?</a:t>
            </a:r>
          </a:p>
        </p:txBody>
      </p:sp>
      <p:pic>
        <p:nvPicPr>
          <p:cNvPr id="5" name="Picture 2" descr="Resultado de imagen para lapiz png">
            <a:extLst>
              <a:ext uri="{FF2B5EF4-FFF2-40B4-BE49-F238E27FC236}">
                <a16:creationId xmlns:a16="http://schemas.microsoft.com/office/drawing/2014/main" id="{F53B2733-6BB9-4FBA-A4E4-AAB8B787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19" y="395142"/>
            <a:ext cx="2255293" cy="22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1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Justificación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E97D10-6227-484E-A733-E64626E8BA75}"/>
              </a:ext>
            </a:extLst>
          </p:cNvPr>
          <p:cNvSpPr txBox="1"/>
          <p:nvPr/>
        </p:nvSpPr>
        <p:spPr>
          <a:xfrm>
            <a:off x="459076" y="3104861"/>
            <a:ext cx="9490139" cy="22552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Para beneficiar a la empresa por medio de un control de </a:t>
            </a:r>
          </a:p>
          <a:p>
            <a:pPr algn="l"/>
            <a:r>
              <a:rPr lang="es-ES" sz="2800" b="1" dirty="0"/>
              <a:t>registros y calidad de productos, consideramos </a:t>
            </a:r>
          </a:p>
          <a:p>
            <a:pPr algn="l"/>
            <a:r>
              <a:rPr lang="es-ES" sz="2800" b="1" dirty="0"/>
              <a:t>pertinente la implementación de un sistema de </a:t>
            </a:r>
          </a:p>
          <a:p>
            <a:pPr algn="l"/>
            <a:r>
              <a:rPr lang="es-ES" sz="2800" b="1" dirty="0"/>
              <a:t>información que permita apoyar dichos Procesos.</a:t>
            </a:r>
          </a:p>
          <a:p>
            <a:pPr algn="l"/>
            <a:r>
              <a:rPr lang="es-ES" sz="2800" b="1" dirty="0"/>
              <a:t>Este sistema conllevará a que no se presenten </a:t>
            </a:r>
          </a:p>
          <a:p>
            <a:pPr algn="l"/>
            <a:r>
              <a:rPr lang="es-ES" sz="2800" b="1" dirty="0"/>
              <a:t>irregularidades en los ingresos, los empleados puedan </a:t>
            </a:r>
          </a:p>
          <a:p>
            <a:pPr algn="l"/>
            <a:r>
              <a:rPr lang="es-ES" sz="2800" b="1" dirty="0"/>
              <a:t>realizar el registro de productos de forma más </a:t>
            </a:r>
          </a:p>
          <a:p>
            <a:pPr algn="l"/>
            <a:r>
              <a:rPr lang="es-ES" sz="2800" b="1" dirty="0"/>
              <a:t>rápida y se pueda contar con información más precisa.</a:t>
            </a:r>
            <a:endParaRPr lang="es-CO" sz="2800" b="1" dirty="0"/>
          </a:p>
        </p:txBody>
      </p:sp>
      <p:pic>
        <p:nvPicPr>
          <p:cNvPr id="10242" name="Picture 2" descr="Resultado de imagen para lapiz png">
            <a:extLst>
              <a:ext uri="{FF2B5EF4-FFF2-40B4-BE49-F238E27FC236}">
                <a16:creationId xmlns:a16="http://schemas.microsoft.com/office/drawing/2014/main" id="{61102327-5BDE-4340-8C12-3BBDADD9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98" y="-224620"/>
            <a:ext cx="2255293" cy="22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1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Objetivo general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1214651" y="4055164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Implementar un sistema de información en la</a:t>
            </a:r>
          </a:p>
          <a:p>
            <a:pPr algn="l"/>
            <a:r>
              <a:rPr lang="es-ES" sz="2800" b="1" dirty="0"/>
              <a:t>empresa Col. Mascotas que apoye el control de </a:t>
            </a:r>
          </a:p>
          <a:p>
            <a:pPr algn="l"/>
            <a:r>
              <a:rPr lang="es-ES" sz="2800" b="1" dirty="0"/>
              <a:t>registro de los más de 3.500 productos de forma</a:t>
            </a:r>
          </a:p>
          <a:p>
            <a:pPr algn="l"/>
            <a:r>
              <a:rPr lang="es-ES" sz="2800" b="1" dirty="0"/>
              <a:t>más precisa.</a:t>
            </a:r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pic>
        <p:nvPicPr>
          <p:cNvPr id="9218" name="Picture 2" descr="Imagen relacionada">
            <a:extLst>
              <a:ext uri="{FF2B5EF4-FFF2-40B4-BE49-F238E27FC236}">
                <a16:creationId xmlns:a16="http://schemas.microsoft.com/office/drawing/2014/main" id="{86C5801D-B02A-4B8A-B1B1-3A5A476F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79" y="1036984"/>
            <a:ext cx="1307834" cy="17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1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Objetivos específicos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1. Gestionar la cantidad de productos que ingresan</a:t>
            </a:r>
          </a:p>
          <a:p>
            <a:pPr algn="l"/>
            <a:r>
              <a:rPr lang="es-ES" sz="2800" b="1" dirty="0"/>
              <a:t>      a la empresa.</a:t>
            </a:r>
          </a:p>
          <a:p>
            <a:pPr algn="l"/>
            <a:r>
              <a:rPr lang="es-ES" sz="2800" b="1" dirty="0"/>
              <a:t>2. Gestionar los productos por clase. (Comida, juguetes,</a:t>
            </a:r>
          </a:p>
          <a:p>
            <a:pPr algn="l"/>
            <a:r>
              <a:rPr lang="es-ES" sz="2800" b="1" dirty="0"/>
              <a:t>aseo).</a:t>
            </a:r>
          </a:p>
          <a:p>
            <a:pPr marL="514350" indent="-514350" algn="l">
              <a:buAutoNum type="arabicPeriod" startAt="3"/>
            </a:pPr>
            <a:r>
              <a:rPr lang="es-ES" sz="2800" b="1" dirty="0"/>
              <a:t>Realizar informes de salidas y entradas de productos.</a:t>
            </a:r>
          </a:p>
          <a:p>
            <a:pPr marL="514350" indent="-514350" algn="l">
              <a:buAutoNum type="arabicPeriod" startAt="3"/>
            </a:pPr>
            <a:r>
              <a:rPr lang="es-ES" sz="2800" b="1" dirty="0"/>
              <a:t>Gestionar el precio de los productos al por mayor.</a:t>
            </a:r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pic>
        <p:nvPicPr>
          <p:cNvPr id="8194" name="Picture 2" descr="Imagen relacionada">
            <a:extLst>
              <a:ext uri="{FF2B5EF4-FFF2-40B4-BE49-F238E27FC236}">
                <a16:creationId xmlns:a16="http://schemas.microsoft.com/office/drawing/2014/main" id="{5E092E4B-1EF6-4955-B374-54395BE4C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27" y="874812"/>
            <a:ext cx="1218212" cy="16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4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B7CF18-056D-4F42-A4D9-59F2F2244EBD}"/>
              </a:ext>
            </a:extLst>
          </p:cNvPr>
          <p:cNvSpPr txBox="1"/>
          <p:nvPr/>
        </p:nvSpPr>
        <p:spPr>
          <a:xfrm>
            <a:off x="1483254" y="445827"/>
            <a:ext cx="617749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Alcance</a:t>
            </a:r>
            <a:endParaRPr lang="es-CO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3B144-8777-4371-8305-F2C5164CEB52}"/>
              </a:ext>
            </a:extLst>
          </p:cNvPr>
          <p:cNvSpPr txBox="1"/>
          <p:nvPr/>
        </p:nvSpPr>
        <p:spPr>
          <a:xfrm>
            <a:off x="607324" y="4575311"/>
            <a:ext cx="7929349" cy="7454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algn="l"/>
            <a:endParaRPr lang="es-ES" sz="2800" b="1" dirty="0"/>
          </a:p>
          <a:p>
            <a:pPr marL="514350" indent="-514350" algn="l">
              <a:buAutoNum type="arabicPeriod" startAt="3"/>
            </a:pPr>
            <a:endParaRPr lang="es-ES" sz="2800" b="1" dirty="0"/>
          </a:p>
          <a:p>
            <a:pPr algn="l"/>
            <a:endParaRPr lang="es-CO" sz="2800" b="1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49EB7-0B67-4702-B9B3-5B0ED5CACE39}"/>
              </a:ext>
            </a:extLst>
          </p:cNvPr>
          <p:cNvSpPr txBox="1"/>
          <p:nvPr/>
        </p:nvSpPr>
        <p:spPr>
          <a:xfrm>
            <a:off x="197641" y="3429000"/>
            <a:ext cx="8748713" cy="138485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800" b="1" dirty="0"/>
              <a:t>El sistema de información de inventarios Kronos, tiene </a:t>
            </a:r>
          </a:p>
          <a:p>
            <a:pPr algn="l"/>
            <a:r>
              <a:rPr lang="es-ES" sz="2800" b="1" dirty="0"/>
              <a:t>planificado desarrollarse en un lapso de tiempo de un año</a:t>
            </a:r>
          </a:p>
          <a:p>
            <a:pPr algn="l"/>
            <a:r>
              <a:rPr lang="es-ES" sz="2800" b="1" dirty="0"/>
              <a:t>y seis meses. </a:t>
            </a:r>
          </a:p>
          <a:p>
            <a:pPr algn="l"/>
            <a:r>
              <a:rPr lang="es-ES" sz="2800" b="1" dirty="0"/>
              <a:t>Se desea implementar dicho sistema en la empresa Col.</a:t>
            </a:r>
          </a:p>
          <a:p>
            <a:pPr algn="l"/>
            <a:r>
              <a:rPr lang="es-ES" sz="2800" b="1" dirty="0"/>
              <a:t>Mascotas, la cual se encuentra ubicada en Bogotá, </a:t>
            </a:r>
          </a:p>
          <a:p>
            <a:pPr algn="l"/>
            <a:r>
              <a:rPr lang="es-ES" sz="2800" b="1" dirty="0"/>
              <a:t>Colombia carrera 29 #66-63.</a:t>
            </a:r>
            <a:endParaRPr lang="es-CO" sz="2800" b="1" dirty="0"/>
          </a:p>
        </p:txBody>
      </p:sp>
      <p:pic>
        <p:nvPicPr>
          <p:cNvPr id="7172" name="Picture 4" descr="Resultado de imagen para flecha png">
            <a:extLst>
              <a:ext uri="{FF2B5EF4-FFF2-40B4-BE49-F238E27FC236}">
                <a16:creationId xmlns:a16="http://schemas.microsoft.com/office/drawing/2014/main" id="{8E2D520F-DB62-4D69-B45A-AA3A90C2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05353">
            <a:off x="6094728" y="319979"/>
            <a:ext cx="1166096" cy="116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341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496</Words>
  <Application>Microsoft Office PowerPoint</Application>
  <PresentationFormat>Presentación en pantalla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Calibri titulos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KEVIN ARIAS</cp:lastModifiedBy>
  <cp:revision>297</cp:revision>
  <dcterms:created xsi:type="dcterms:W3CDTF">2014-06-25T16:18:26Z</dcterms:created>
  <dcterms:modified xsi:type="dcterms:W3CDTF">2019-07-02T03:31:11Z</dcterms:modified>
</cp:coreProperties>
</file>