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72" r:id="rId7"/>
    <p:sldId id="273" r:id="rId8"/>
    <p:sldId id="274" r:id="rId9"/>
    <p:sldId id="275" r:id="rId10"/>
    <p:sldId id="260" r:id="rId11"/>
    <p:sldId id="261" r:id="rId12"/>
    <p:sldId id="263" r:id="rId13"/>
    <p:sldId id="258" r:id="rId14"/>
    <p:sldId id="259" r:id="rId15"/>
    <p:sldId id="264" r:id="rId16"/>
    <p:sldId id="265" r:id="rId17"/>
    <p:sldId id="266" r:id="rId18"/>
    <p:sldId id="267" r:id="rId19"/>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4" autoAdjust="0"/>
    <p:restoredTop sz="94660"/>
  </p:normalViewPr>
  <p:slideViewPr>
    <p:cSldViewPr>
      <p:cViewPr varScale="1">
        <p:scale>
          <a:sx n="108" d="100"/>
          <a:sy n="108" d="100"/>
        </p:scale>
        <p:origin x="141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783ECA81-15F1-4A99-BB50-3A968145D6FB}" type="datetimeFigureOut">
              <a:rPr lang="es-CO" smtClean="0"/>
              <a:t>4/06/2019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396732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783ECA81-15F1-4A99-BB50-3A968145D6FB}" type="datetimeFigureOut">
              <a:rPr lang="es-CO" smtClean="0"/>
              <a:t>4/06/2019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411488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783ECA81-15F1-4A99-BB50-3A968145D6FB}" type="datetimeFigureOut">
              <a:rPr lang="es-CO" smtClean="0"/>
              <a:t>4/06/2019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13407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783ECA81-15F1-4A99-BB50-3A968145D6FB}" type="datetimeFigureOut">
              <a:rPr lang="es-CO" smtClean="0"/>
              <a:t>4/06/2019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251422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83ECA81-15F1-4A99-BB50-3A968145D6FB}" type="datetimeFigureOut">
              <a:rPr lang="es-CO" smtClean="0"/>
              <a:t>4/06/2019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334483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783ECA81-15F1-4A99-BB50-3A968145D6FB}" type="datetimeFigureOut">
              <a:rPr lang="es-CO" smtClean="0"/>
              <a:t>4/06/2019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202399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783ECA81-15F1-4A99-BB50-3A968145D6FB}" type="datetimeFigureOut">
              <a:rPr lang="es-CO" smtClean="0"/>
              <a:t>4/06/2019</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58649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783ECA81-15F1-4A99-BB50-3A968145D6FB}" type="datetimeFigureOut">
              <a:rPr lang="es-CO" smtClean="0"/>
              <a:t>4/06/2019</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64476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83ECA81-15F1-4A99-BB50-3A968145D6FB}" type="datetimeFigureOut">
              <a:rPr lang="es-CO" smtClean="0"/>
              <a:t>4/06/2019</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425262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83ECA81-15F1-4A99-BB50-3A968145D6FB}" type="datetimeFigureOut">
              <a:rPr lang="es-CO" smtClean="0"/>
              <a:t>4/06/2019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27852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83ECA81-15F1-4A99-BB50-3A968145D6FB}" type="datetimeFigureOut">
              <a:rPr lang="es-CO" smtClean="0"/>
              <a:t>4/06/2019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05718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ECA81-15F1-4A99-BB50-3A968145D6FB}" type="datetimeFigureOut">
              <a:rPr lang="es-CO" smtClean="0"/>
              <a:t>4/06/2019</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366D1-E340-4B74-A693-403E218001BE}" type="slidenum">
              <a:rPr lang="es-CO" smtClean="0"/>
              <a:t>‹Nº›</a:t>
            </a:fld>
            <a:endParaRPr lang="es-CO"/>
          </a:p>
        </p:txBody>
      </p:sp>
    </p:spTree>
    <p:extLst>
      <p:ext uri="{BB962C8B-B14F-4D97-AF65-F5344CB8AC3E}">
        <p14:creationId xmlns:p14="http://schemas.microsoft.com/office/powerpoint/2010/main" val="72132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gi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440" y="476672"/>
            <a:ext cx="4554452" cy="1077218"/>
          </a:xfrm>
          <a:prstGeom prst="rect">
            <a:avLst/>
          </a:prstGeom>
          <a:noFill/>
        </p:spPr>
        <p:txBody>
          <a:bodyPr wrap="none" lIns="91440" tIns="45720" rIns="91440" bIns="45720">
            <a:spAutoFit/>
          </a:bodyPr>
          <a:lstStyle/>
          <a:p>
            <a:pPr algn="ctr"/>
            <a:r>
              <a:rPr lang="es-ES" sz="3200" b="1" cap="all" spc="0" dirty="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latin typeface="Algerian" pitchFamily="82" charset="0"/>
              </a:rPr>
              <a:t>Proyecto adsi</a:t>
            </a:r>
          </a:p>
          <a:p>
            <a:pPr algn="ctr"/>
            <a:r>
              <a:rPr lang="es-ES" sz="3200" b="1" cap="all" dirty="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latin typeface="Algerian" pitchFamily="82" charset="0"/>
              </a:rPr>
              <a:t>Col mascotas Ltda</a:t>
            </a:r>
            <a:r>
              <a:rPr lang="es-ES" sz="3200" b="1" cap="all" dirty="0">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latin typeface="Algerian" pitchFamily="82" charset="0"/>
              </a:rPr>
              <a:t>.</a:t>
            </a:r>
            <a:r>
              <a:rPr lang="es-ES" sz="3200" b="1" cap="all" spc="0" dirty="0">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latin typeface="Algerian" pitchFamily="82" charset="0"/>
              </a:rPr>
              <a:t>  </a:t>
            </a:r>
          </a:p>
        </p:txBody>
      </p:sp>
      <p:sp>
        <p:nvSpPr>
          <p:cNvPr id="6" name="5 Rectángulo"/>
          <p:cNvSpPr/>
          <p:nvPr/>
        </p:nvSpPr>
        <p:spPr>
          <a:xfrm>
            <a:off x="827584" y="1700808"/>
            <a:ext cx="3546163" cy="2554545"/>
          </a:xfrm>
          <a:prstGeom prst="rect">
            <a:avLst/>
          </a:prstGeom>
        </p:spPr>
        <p:txBody>
          <a:bodyPr wrap="none">
            <a:spAutoFit/>
          </a:bodyPr>
          <a:lstStyle/>
          <a:p>
            <a:pPr algn="ctr"/>
            <a:r>
              <a:rPr lang="es-ES" sz="3200" b="1" cap="all" dirty="0">
                <a:ln w="9000" cmpd="sng">
                  <a:solidFill>
                    <a:srgbClr val="8064A2">
                      <a:shade val="50000"/>
                      <a:satMod val="120000"/>
                    </a:srgbClr>
                  </a:solidFill>
                  <a:prstDash val="solid"/>
                </a:ln>
                <a:solidFill>
                  <a:srgbClr val="FFFF00"/>
                </a:solidFill>
                <a:effectLst>
                  <a:reflection blurRad="12700" stA="28000" endPos="45000" dist="1000" dir="5400000" sy="-100000" algn="bl" rotWithShape="0"/>
                </a:effectLst>
                <a:latin typeface="Algerian" pitchFamily="82" charset="0"/>
              </a:rPr>
              <a:t>Brahiam culma </a:t>
            </a:r>
          </a:p>
          <a:p>
            <a:pPr algn="ctr"/>
            <a:r>
              <a:rPr lang="es-ES" sz="3200" b="1" cap="all" dirty="0">
                <a:ln w="9000" cmpd="sng">
                  <a:solidFill>
                    <a:srgbClr val="8064A2">
                      <a:shade val="50000"/>
                      <a:satMod val="120000"/>
                    </a:srgbClr>
                  </a:solidFill>
                  <a:prstDash val="solid"/>
                </a:ln>
                <a:solidFill>
                  <a:srgbClr val="FFFF00"/>
                </a:solidFill>
                <a:effectLst>
                  <a:reflection blurRad="12700" stA="28000" endPos="45000" dist="1000" dir="5400000" sy="-100000" algn="bl" rotWithShape="0"/>
                </a:effectLst>
                <a:latin typeface="Algerian" pitchFamily="82" charset="0"/>
              </a:rPr>
              <a:t>Kevin arias </a:t>
            </a:r>
          </a:p>
          <a:p>
            <a:pPr algn="ctr"/>
            <a:r>
              <a:rPr lang="es-ES" sz="3200" b="1" cap="all" dirty="0">
                <a:ln w="9000" cmpd="sng">
                  <a:solidFill>
                    <a:srgbClr val="8064A2">
                      <a:shade val="50000"/>
                      <a:satMod val="120000"/>
                    </a:srgbClr>
                  </a:solidFill>
                  <a:prstDash val="solid"/>
                </a:ln>
                <a:solidFill>
                  <a:srgbClr val="FFFF00"/>
                </a:solidFill>
                <a:effectLst>
                  <a:reflection blurRad="12700" stA="28000" endPos="45000" dist="1000" dir="5400000" sy="-100000" algn="bl" rotWithShape="0"/>
                </a:effectLst>
                <a:latin typeface="Algerian" pitchFamily="82" charset="0"/>
              </a:rPr>
              <a:t>Luis cuasquer</a:t>
            </a:r>
          </a:p>
          <a:p>
            <a:pPr algn="ctr"/>
            <a:r>
              <a:rPr lang="es-ES" sz="3200" b="1" cap="all" dirty="0">
                <a:ln w="9000" cmpd="sng">
                  <a:solidFill>
                    <a:srgbClr val="8064A2">
                      <a:shade val="50000"/>
                      <a:satMod val="120000"/>
                    </a:srgbClr>
                  </a:solidFill>
                  <a:prstDash val="solid"/>
                </a:ln>
                <a:solidFill>
                  <a:srgbClr val="FFFF00"/>
                </a:solidFill>
                <a:effectLst>
                  <a:reflection blurRad="12700" stA="28000" endPos="45000" dist="1000" dir="5400000" sy="-100000" algn="bl" rotWithShape="0"/>
                </a:effectLst>
                <a:latin typeface="Algerian" pitchFamily="82" charset="0"/>
              </a:rPr>
              <a:t>Juan huertas </a:t>
            </a:r>
          </a:p>
          <a:p>
            <a:pPr algn="ctr"/>
            <a:r>
              <a:rPr lang="es-ES" sz="3200" b="1" cap="all" dirty="0">
                <a:ln w="9000" cmpd="sng">
                  <a:solidFill>
                    <a:srgbClr val="8064A2">
                      <a:shade val="50000"/>
                      <a:satMod val="120000"/>
                    </a:srgbClr>
                  </a:solidFill>
                  <a:prstDash val="solid"/>
                </a:ln>
                <a:solidFill>
                  <a:srgbClr val="FFFF00"/>
                </a:solidFill>
                <a:effectLst>
                  <a:reflection blurRad="12700" stA="28000" endPos="45000" dist="1000" dir="5400000" sy="-100000" algn="bl" rotWithShape="0"/>
                </a:effectLst>
                <a:latin typeface="Algerian" pitchFamily="82" charset="0"/>
              </a:rPr>
              <a:t> mateo vega</a:t>
            </a:r>
            <a:endParaRPr lang="es-CO" sz="1050" dirty="0">
              <a:solidFill>
                <a:srgbClr val="FFFF00"/>
              </a:solidFill>
              <a:latin typeface="Algerian" pitchFamily="82" charset="0"/>
            </a:endParaRPr>
          </a:p>
        </p:txBody>
      </p:sp>
      <p:sp>
        <p:nvSpPr>
          <p:cNvPr id="2" name="Rectángulo 1"/>
          <p:cNvSpPr/>
          <p:nvPr/>
        </p:nvSpPr>
        <p:spPr>
          <a:xfrm>
            <a:off x="1763688" y="4653136"/>
            <a:ext cx="1944216" cy="1569660"/>
          </a:xfrm>
          <a:prstGeom prst="rect">
            <a:avLst/>
          </a:prstGeom>
        </p:spPr>
        <p:txBody>
          <a:bodyPr wrap="square">
            <a:spAutoFit/>
          </a:bodyPr>
          <a:lstStyle/>
          <a:p>
            <a:pPr lvl="0" algn="ctr"/>
            <a:r>
              <a:rPr lang="es-ES" sz="3200" b="1" cap="all" dirty="0">
                <a:ln w="9000" cmpd="sng">
                  <a:solidFill>
                    <a:srgbClr val="8064A2">
                      <a:shade val="50000"/>
                      <a:satMod val="120000"/>
                    </a:srgbClr>
                  </a:solidFill>
                  <a:prstDash val="solid"/>
                </a:ln>
                <a:solidFill>
                  <a:srgbClr val="FFFF00"/>
                </a:solidFill>
                <a:effectLst>
                  <a:reflection blurRad="12700" stA="28000" endPos="45000" dist="1000" dir="5400000" sy="-100000" algn="bl" rotWithShape="0"/>
                </a:effectLst>
                <a:latin typeface="Algerian" pitchFamily="82" charset="0"/>
              </a:rPr>
              <a:t>Grupo 6</a:t>
            </a:r>
          </a:p>
          <a:p>
            <a:pPr lvl="0" algn="ctr"/>
            <a:endParaRPr lang="es-ES" sz="3200" b="1" cap="all" dirty="0">
              <a:ln w="9000" cmpd="sng">
                <a:solidFill>
                  <a:srgbClr val="8064A2">
                    <a:shade val="50000"/>
                    <a:satMod val="120000"/>
                  </a:srgbClr>
                </a:solidFill>
                <a:prstDash val="solid"/>
              </a:ln>
              <a:solidFill>
                <a:srgbClr val="FFFF00"/>
              </a:solidFill>
              <a:effectLst>
                <a:reflection blurRad="12700" stA="28000" endPos="45000" dist="1000" dir="5400000" sy="-100000" algn="bl" rotWithShape="0"/>
              </a:effectLst>
              <a:latin typeface="Algerian" pitchFamily="82" charset="0"/>
            </a:endParaRPr>
          </a:p>
          <a:p>
            <a:pPr lvl="0" algn="ctr"/>
            <a:r>
              <a:rPr lang="es-ES" sz="3200" b="1" cap="all" dirty="0">
                <a:ln w="9000" cmpd="sng">
                  <a:solidFill>
                    <a:srgbClr val="8064A2">
                      <a:shade val="50000"/>
                      <a:satMod val="120000"/>
                    </a:srgbClr>
                  </a:solidFill>
                  <a:prstDash val="solid"/>
                </a:ln>
                <a:solidFill>
                  <a:srgbClr val="FFFF00"/>
                </a:solidFill>
                <a:effectLst>
                  <a:reflection blurRad="12700" stA="28000" endPos="45000" dist="1000" dir="5400000" sy="-100000" algn="bl" rotWithShape="0"/>
                </a:effectLst>
                <a:latin typeface="Algerian" pitchFamily="82" charset="0"/>
              </a:rPr>
              <a:t>1834732</a:t>
            </a:r>
          </a:p>
        </p:txBody>
      </p:sp>
      <p:pic>
        <p:nvPicPr>
          <p:cNvPr id="8" name="Picture 2" descr="Resultado de imagen para colmascotas lt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677108"/>
            <a:ext cx="3528392" cy="3586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3670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5"/>
                                        </p:tgtEl>
                                        <p:attrNameLst>
                                          <p:attrName>style.color</p:attrName>
                                        </p:attrNameLst>
                                      </p:cBhvr>
                                      <p:to>
                                        <a:srgbClr val="FFFFFF"/>
                                      </p:to>
                                    </p:animClr>
                                  </p:childTnLst>
                                </p:cTn>
                              </p:par>
                            </p:childTnLst>
                          </p:cTn>
                        </p:par>
                      </p:childTnLst>
                    </p:cTn>
                  </p:par>
                  <p:par>
                    <p:cTn id="7" fill="hold">
                      <p:stCondLst>
                        <p:cond delay="indefinite"/>
                      </p:stCondLst>
                      <p:childTnLst>
                        <p:par>
                          <p:cTn id="8" fill="hold">
                            <p:stCondLst>
                              <p:cond delay="0"/>
                            </p:stCondLst>
                            <p:childTnLst>
                              <p:par>
                                <p:cTn id="9" presetID="16" presetClass="emph" presetSubtype="0" fill="hold" grpId="0" nodeType="clickEffect">
                                  <p:stCondLst>
                                    <p:cond delay="0"/>
                                  </p:stCondLst>
                                  <p:iterate type="lt">
                                    <p:tmPct val="4000"/>
                                  </p:iterate>
                                  <p:childTnLst>
                                    <p:set>
                                      <p:cBhvr override="childStyle">
                                        <p:cTn id="10" dur="500" fill="hold"/>
                                        <p:tgtEl>
                                          <p:spTgt spid="6"/>
                                        </p:tgtEl>
                                        <p:attrNameLst>
                                          <p:attrName>style.color</p:attrName>
                                        </p:attrNameLst>
                                      </p:cBhvr>
                                      <p:to>
                                        <p:clrVal>
                                          <a:srgbClr val="FFFFFF"/>
                                        </p:clrVal>
                                      </p:to>
                                    </p:set>
                                    <p:set>
                                      <p:cBhvr>
                                        <p:cTn id="11" dur="500" fill="hold"/>
                                        <p:tgtEl>
                                          <p:spTgt spid="6"/>
                                        </p:tgtEl>
                                        <p:attrNameLst>
                                          <p:attrName>fillcolor</p:attrName>
                                        </p:attrNameLst>
                                      </p:cBhvr>
                                      <p:to>
                                        <p:clrVal>
                                          <a:srgbClr val="FFFFFF"/>
                                        </p:clrVal>
                                      </p:to>
                                    </p:set>
                                    <p:set>
                                      <p:cBhvr>
                                        <p:cTn id="12" dur="500" fill="hold"/>
                                        <p:tgtEl>
                                          <p:spTgt spid="6"/>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6" presetClass="emph" presetSubtype="0" fill="hold" grpId="0" nodeType="clickEffect">
                                  <p:stCondLst>
                                    <p:cond delay="0"/>
                                  </p:stCondLst>
                                  <p:iterate type="lt">
                                    <p:tmPct val="4000"/>
                                  </p:iterate>
                                  <p:childTnLst>
                                    <p:set>
                                      <p:cBhvr override="childStyle">
                                        <p:cTn id="16" dur="500" fill="hold"/>
                                        <p:tgtEl>
                                          <p:spTgt spid="2"/>
                                        </p:tgtEl>
                                        <p:attrNameLst>
                                          <p:attrName>style.color</p:attrName>
                                        </p:attrNameLst>
                                      </p:cBhvr>
                                      <p:to>
                                        <p:clrVal>
                                          <a:srgbClr val="FFFFFF"/>
                                        </p:clrVal>
                                      </p:to>
                                    </p:set>
                                    <p:set>
                                      <p:cBhvr>
                                        <p:cTn id="17" dur="500" fill="hold"/>
                                        <p:tgtEl>
                                          <p:spTgt spid="2"/>
                                        </p:tgtEl>
                                        <p:attrNameLst>
                                          <p:attrName>fillcolor</p:attrName>
                                        </p:attrNameLst>
                                      </p:cBhvr>
                                      <p:to>
                                        <p:clrVal>
                                          <a:srgbClr val="FFFFFF"/>
                                        </p:clrVal>
                                      </p:to>
                                    </p:set>
                                    <p:set>
                                      <p:cBhvr>
                                        <p:cTn id="1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91579" y="260648"/>
            <a:ext cx="4644517" cy="1446550"/>
          </a:xfrm>
          <a:prstGeom prst="rect">
            <a:avLst/>
          </a:prstGeom>
          <a:noFill/>
        </p:spPr>
        <p:txBody>
          <a:bodyPr wrap="square" lIns="91440" tIns="45720" rIns="91440" bIns="45720">
            <a:spAutoFit/>
          </a:bodyPr>
          <a:lstStyle/>
          <a:p>
            <a:pPr algn="ctr"/>
            <a:r>
              <a:rPr lang="es-ES" sz="4400" b="1" cap="all" dirty="0">
                <a:ln w="9000" cmpd="sng">
                  <a:solidFill>
                    <a:schemeClr val="tx1"/>
                  </a:solidFill>
                  <a:prstDash val="solid"/>
                </a:ln>
                <a:solidFill>
                  <a:schemeClr val="bg1"/>
                </a:solidFill>
                <a:effectLst>
                  <a:reflection blurRad="12700" stA="28000" endPos="45000" dist="1000" dir="5400000" sy="-100000" algn="bl" rotWithShape="0"/>
                </a:effectLst>
                <a:latin typeface="Algerian" pitchFamily="82" charset="0"/>
              </a:rPr>
              <a:t>Planteamiento del problema </a:t>
            </a:r>
            <a:endParaRPr lang="es-ES" sz="4400" b="1" cap="all" spc="0" dirty="0">
              <a:ln w="9000" cmpd="sng">
                <a:solidFill>
                  <a:schemeClr val="tx1"/>
                </a:solidFill>
                <a:prstDash val="solid"/>
              </a:ln>
              <a:solidFill>
                <a:schemeClr val="bg1"/>
              </a:solidFill>
              <a:effectLst>
                <a:reflection blurRad="12700" stA="28000" endPos="45000" dist="1000" dir="5400000" sy="-100000" algn="bl" rotWithShape="0"/>
              </a:effectLst>
              <a:latin typeface="Algerian" pitchFamily="82" charset="0"/>
            </a:endParaRPr>
          </a:p>
        </p:txBody>
      </p:sp>
      <p:sp>
        <p:nvSpPr>
          <p:cNvPr id="3" name="2 CuadroTexto"/>
          <p:cNvSpPr txBox="1"/>
          <p:nvPr/>
        </p:nvSpPr>
        <p:spPr>
          <a:xfrm>
            <a:off x="1043606" y="2492896"/>
            <a:ext cx="4104458" cy="3477875"/>
          </a:xfrm>
          <a:prstGeom prst="rect">
            <a:avLst/>
          </a:prstGeom>
          <a:noFill/>
        </p:spPr>
        <p:txBody>
          <a:bodyPr wrap="square" rtlCol="0">
            <a:spAutoFit/>
          </a:bodyPr>
          <a:lstStyle/>
          <a:p>
            <a:r>
              <a:rPr lang="es-CO" sz="2000" dirty="0">
                <a:solidFill>
                  <a:schemeClr val="bg1"/>
                </a:solidFill>
                <a:latin typeface="Georgia" panose="02040502050405020303" pitchFamily="18" charset="0"/>
              </a:rPr>
              <a:t>Col mascotas Ltda. es una empresa dedicada a la distribución de productos para  mascotas al por mayor para su venta por parte de las pet shops. Col mascotas cuenta con mas de 3500 productos lo cual hace imposible el conteo total de los productos  y  no cuenta cuenta con el personal y tiempo suficiente para el conteo total de los productos actualmente</a:t>
            </a:r>
          </a:p>
        </p:txBody>
      </p:sp>
      <p:pic>
        <p:nvPicPr>
          <p:cNvPr id="5" name="Picture 8" descr="Resultado de imagen para casas de perr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3762" y="4338959"/>
            <a:ext cx="3348371" cy="203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43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67544" y="2276872"/>
            <a:ext cx="3744416" cy="2554545"/>
          </a:xfrm>
          <a:prstGeom prst="rect">
            <a:avLst/>
          </a:prstGeom>
        </p:spPr>
        <p:txBody>
          <a:bodyPr wrap="square">
            <a:spAutoFit/>
          </a:bodyPr>
          <a:lstStyle/>
          <a:p>
            <a:r>
              <a:rPr lang="es-CO" sz="2000" b="0" i="0" dirty="0">
                <a:solidFill>
                  <a:schemeClr val="bg1"/>
                </a:solidFill>
                <a:effectLst/>
                <a:latin typeface="Georgia" panose="02040502050405020303" pitchFamily="18" charset="0"/>
              </a:rPr>
              <a:t>La planeación y estimación de la demanda esperada es un dato fundamental que debes conocer para evitar tanto desabasto como inventario en exceso los cuales en ambos casos te generarán costos extras</a:t>
            </a:r>
          </a:p>
        </p:txBody>
      </p:sp>
      <p:sp>
        <p:nvSpPr>
          <p:cNvPr id="2" name="Rectángulo 1"/>
          <p:cNvSpPr/>
          <p:nvPr/>
        </p:nvSpPr>
        <p:spPr>
          <a:xfrm>
            <a:off x="4716016" y="3861048"/>
            <a:ext cx="4572000" cy="2862322"/>
          </a:xfrm>
          <a:prstGeom prst="rect">
            <a:avLst/>
          </a:prstGeom>
        </p:spPr>
        <p:txBody>
          <a:bodyPr>
            <a:spAutoFit/>
          </a:bodyPr>
          <a:lstStyle/>
          <a:p>
            <a:r>
              <a:rPr lang="es-ES" sz="2000" dirty="0">
                <a:solidFill>
                  <a:schemeClr val="bg1"/>
                </a:solidFill>
                <a:latin typeface="Georgia" panose="02040502050405020303" pitchFamily="18" charset="0"/>
              </a:rPr>
              <a:t>El almacén es un área de tu empresa que requiere de un monitoreo y control constante ya que los errores que se generan en éste, la mayoría de las veces reditúan en un gasto o pérdida para la empresa, para esto es fundamental que la empresa con un control eficiente tanto de los procesos como de los indicadores clave.</a:t>
            </a:r>
          </a:p>
        </p:txBody>
      </p:sp>
      <p:sp>
        <p:nvSpPr>
          <p:cNvPr id="6" name="Rectángulo 5"/>
          <p:cNvSpPr/>
          <p:nvPr/>
        </p:nvSpPr>
        <p:spPr>
          <a:xfrm>
            <a:off x="441666" y="332656"/>
            <a:ext cx="4572000" cy="1446550"/>
          </a:xfrm>
          <a:prstGeom prst="rect">
            <a:avLst/>
          </a:prstGeom>
        </p:spPr>
        <p:txBody>
          <a:bodyPr>
            <a:spAutoFit/>
          </a:bodyPr>
          <a:lstStyle/>
          <a:p>
            <a:pPr lvl="0" algn="ctr"/>
            <a:r>
              <a:rPr lang="es-ES" sz="4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Justificación del problema</a:t>
            </a:r>
          </a:p>
        </p:txBody>
      </p:sp>
      <p:pic>
        <p:nvPicPr>
          <p:cNvPr id="1026" name="Picture 2" descr="Resultado de imagen para empresa">
            <a:extLst>
              <a:ext uri="{FF2B5EF4-FFF2-40B4-BE49-F238E27FC236}">
                <a16:creationId xmlns:a16="http://schemas.microsoft.com/office/drawing/2014/main" id="{C74BEE2C-7DFE-478C-9759-16AE07C3D64E}"/>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5556" y="4266837"/>
            <a:ext cx="3528392" cy="25911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inventario">
            <a:extLst>
              <a:ext uri="{FF2B5EF4-FFF2-40B4-BE49-F238E27FC236}">
                <a16:creationId xmlns:a16="http://schemas.microsoft.com/office/drawing/2014/main" id="{FE73B876-3A36-4B48-8DD4-3ED0CEF1F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3113" y="332656"/>
            <a:ext cx="3837806" cy="3837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847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1560" y="2399728"/>
            <a:ext cx="3968606" cy="2873222"/>
          </a:xfrm>
          <a:prstGeom prst="rect">
            <a:avLst/>
          </a:prstGeom>
        </p:spPr>
        <p:txBody>
          <a:bodyPr wrap="square">
            <a:spAutoFit/>
          </a:bodyPr>
          <a:lstStyle/>
          <a:p>
            <a:r>
              <a:rPr lang="es-ES" sz="2000" dirty="0">
                <a:solidFill>
                  <a:prstClr val="white"/>
                </a:solidFill>
                <a:latin typeface="Georgia" panose="02040502050405020303" pitchFamily="18" charset="0"/>
              </a:rPr>
              <a:t>El control del inventario es un aspecto esencial para el buen funcionamiento de tu empresa, dado que su manejo se </a:t>
            </a:r>
            <a:r>
              <a:rPr lang="es-ES" sz="2000" dirty="0">
                <a:solidFill>
                  <a:schemeClr val="bg1"/>
                </a:solidFill>
                <a:latin typeface="Georgia" panose="02040502050405020303" pitchFamily="18" charset="0"/>
              </a:rPr>
              <a:t>puede</a:t>
            </a:r>
            <a:r>
              <a:rPr lang="es-ES" sz="2000" dirty="0">
                <a:solidFill>
                  <a:prstClr val="white"/>
                </a:solidFill>
                <a:latin typeface="Georgia" panose="02040502050405020303" pitchFamily="18" charset="0"/>
              </a:rPr>
              <a:t> prestar a robos, mermas y </a:t>
            </a:r>
            <a:r>
              <a:rPr lang="es-ES" sz="2071" dirty="0">
                <a:solidFill>
                  <a:schemeClr val="bg1"/>
                </a:solidFill>
                <a:latin typeface="Georgia" panose="02040502050405020303" pitchFamily="18" charset="0"/>
              </a:rPr>
              <a:t>desperdicios</a:t>
            </a:r>
            <a:r>
              <a:rPr lang="es-ES" sz="2000" dirty="0">
                <a:solidFill>
                  <a:prstClr val="white"/>
                </a:solidFill>
                <a:latin typeface="Georgia" panose="02040502050405020303" pitchFamily="18" charset="0"/>
              </a:rPr>
              <a:t> lo que puede tener un fuerte impacto sobre la productividad y por tanto las ganancias de tu compañía. </a:t>
            </a:r>
            <a:endParaRPr lang="en-US" dirty="0">
              <a:latin typeface="Georgia" panose="02040502050405020303" pitchFamily="18" charset="0"/>
            </a:endParaRPr>
          </a:p>
        </p:txBody>
      </p:sp>
      <p:sp>
        <p:nvSpPr>
          <p:cNvPr id="3" name="Rectángulo 2"/>
          <p:cNvSpPr/>
          <p:nvPr/>
        </p:nvSpPr>
        <p:spPr>
          <a:xfrm>
            <a:off x="4522005" y="3573016"/>
            <a:ext cx="4608512" cy="3170099"/>
          </a:xfrm>
          <a:prstGeom prst="rect">
            <a:avLst/>
          </a:prstGeom>
        </p:spPr>
        <p:txBody>
          <a:bodyPr wrap="square">
            <a:spAutoFit/>
          </a:bodyPr>
          <a:lstStyle/>
          <a:p>
            <a:pPr lvl="0" algn="r"/>
            <a:r>
              <a:rPr lang="es-ES" sz="2000" dirty="0">
                <a:solidFill>
                  <a:prstClr val="white"/>
                </a:solidFill>
                <a:latin typeface="Georgia" panose="02040502050405020303" pitchFamily="18" charset="0"/>
              </a:rPr>
              <a:t>De igual manera es primordial la buena organización dentro del almacén en cuanto a productos y personal así como asegurarte de contar con la infraestructura necesaria porque eso facilitará llevar una gestión más controlada y eficiente, podrás detectar de manera más rápida necesidades, áreas de oportunidad y acciones a tomar. </a:t>
            </a:r>
          </a:p>
        </p:txBody>
      </p:sp>
      <p:sp>
        <p:nvSpPr>
          <p:cNvPr id="4" name="Rectángulo 3"/>
          <p:cNvSpPr/>
          <p:nvPr/>
        </p:nvSpPr>
        <p:spPr>
          <a:xfrm>
            <a:off x="441666" y="332656"/>
            <a:ext cx="4572000" cy="1446550"/>
          </a:xfrm>
          <a:prstGeom prst="rect">
            <a:avLst/>
          </a:prstGeom>
        </p:spPr>
        <p:txBody>
          <a:bodyPr>
            <a:spAutoFit/>
          </a:bodyPr>
          <a:lstStyle/>
          <a:p>
            <a:pPr lvl="0" algn="ctr"/>
            <a:r>
              <a:rPr lang="es-ES" sz="4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Justificación del problema</a:t>
            </a:r>
          </a:p>
        </p:txBody>
      </p:sp>
      <p:pic>
        <p:nvPicPr>
          <p:cNvPr id="2050" name="Picture 2" descr="Resultado de imagen para inventario">
            <a:extLst>
              <a:ext uri="{FF2B5EF4-FFF2-40B4-BE49-F238E27FC236}">
                <a16:creationId xmlns:a16="http://schemas.microsoft.com/office/drawing/2014/main" id="{691201E8-229C-4DF9-A15E-DB95091BA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188801"/>
            <a:ext cx="3883254" cy="17975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inventario">
            <a:extLst>
              <a:ext uri="{FF2B5EF4-FFF2-40B4-BE49-F238E27FC236}">
                <a16:creationId xmlns:a16="http://schemas.microsoft.com/office/drawing/2014/main" id="{A6186630-C7B5-4C9B-A7C1-969FB7B34B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5425802"/>
            <a:ext cx="2334522" cy="1250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04034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1098628"/>
            <a:ext cx="6512910" cy="830997"/>
          </a:xfrm>
          <a:prstGeom prst="rect">
            <a:avLst/>
          </a:prstGeom>
          <a:noFill/>
        </p:spPr>
        <p:txBody>
          <a:bodyPr wrap="square" lIns="91440" tIns="45720" rIns="91440" bIns="45720">
            <a:spAutoFit/>
          </a:bodyPr>
          <a:lstStyle/>
          <a:p>
            <a:pPr algn="ctr"/>
            <a:r>
              <a:rPr lang="es-ES" sz="4800" b="1" cap="all" spc="0" dirty="0">
                <a:ln w="9000" cmpd="sng">
                  <a:solidFill>
                    <a:schemeClr val="tx1"/>
                  </a:solidFill>
                  <a:prstDash val="solid"/>
                </a:ln>
                <a:solidFill>
                  <a:schemeClr val="bg1"/>
                </a:solidFill>
                <a:effectLst>
                  <a:reflection blurRad="12700" stA="28000" endPos="45000" dist="1000" dir="5400000" sy="-100000" algn="bl" rotWithShape="0"/>
                </a:effectLst>
                <a:latin typeface="Algerian" pitchFamily="82" charset="0"/>
              </a:rPr>
              <a:t>Objeto general</a:t>
            </a:r>
          </a:p>
        </p:txBody>
      </p:sp>
      <p:sp>
        <p:nvSpPr>
          <p:cNvPr id="5" name="4 CuadroTexto"/>
          <p:cNvSpPr txBox="1"/>
          <p:nvPr/>
        </p:nvSpPr>
        <p:spPr>
          <a:xfrm>
            <a:off x="1115616" y="2075437"/>
            <a:ext cx="4040077" cy="1569660"/>
          </a:xfrm>
          <a:prstGeom prst="rect">
            <a:avLst/>
          </a:prstGeom>
          <a:noFill/>
        </p:spPr>
        <p:txBody>
          <a:bodyPr wrap="square" rtlCol="0">
            <a:spAutoFit/>
          </a:bodyPr>
          <a:lstStyle/>
          <a:p>
            <a:pPr algn="ctr"/>
            <a:r>
              <a:rPr lang="es-CO" sz="2400" b="0" i="0" dirty="0">
                <a:solidFill>
                  <a:schemeClr val="bg1"/>
                </a:solidFill>
                <a:effectLst/>
                <a:latin typeface="Georgia"/>
              </a:rPr>
              <a:t>Diseñar un plan de mejora en la gestión de inventario para el almacén  de la empresa col mascotas Ltda. </a:t>
            </a:r>
            <a:endParaRPr lang="es-CO" sz="2400" dirty="0">
              <a:solidFill>
                <a:schemeClr val="bg1"/>
              </a:solidFill>
            </a:endParaRPr>
          </a:p>
        </p:txBody>
      </p:sp>
      <p:pic>
        <p:nvPicPr>
          <p:cNvPr id="6" name="Picture 2" descr="Resultado de imagen para colmascotas lt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149080"/>
            <a:ext cx="2651204" cy="21602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sultado de imagen para productos para animal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4581128"/>
            <a:ext cx="4794339" cy="172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84212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65165" y="582651"/>
            <a:ext cx="4248472" cy="1754326"/>
          </a:xfrm>
          <a:prstGeom prst="rect">
            <a:avLst/>
          </a:prstGeom>
        </p:spPr>
        <p:txBody>
          <a:bodyPr wrap="square">
            <a:spAutoFit/>
          </a:bodyPr>
          <a:lstStyle/>
          <a:p>
            <a:pPr lvl="0" algn="ctr"/>
            <a:r>
              <a:rPr lang="es-ES" sz="5400" b="1" cap="all" dirty="0">
                <a:ln w="9000" cmpd="sng">
                  <a:solidFill>
                    <a:prstClr val="black"/>
                  </a:solidFill>
                  <a:prstDash val="solid"/>
                </a:ln>
                <a:solidFill>
                  <a:schemeClr val="bg1"/>
                </a:solidFill>
                <a:effectLst>
                  <a:reflection blurRad="12700" stA="28000" endPos="45000" dist="1000" dir="5400000" sy="-100000" algn="bl" rotWithShape="0"/>
                </a:effectLst>
                <a:latin typeface="Algerian" pitchFamily="82" charset="0"/>
              </a:rPr>
              <a:t>Objetivos específicos</a:t>
            </a:r>
          </a:p>
        </p:txBody>
      </p:sp>
      <p:sp>
        <p:nvSpPr>
          <p:cNvPr id="5" name="4 CuadroTexto"/>
          <p:cNvSpPr txBox="1"/>
          <p:nvPr/>
        </p:nvSpPr>
        <p:spPr>
          <a:xfrm>
            <a:off x="689928" y="2492896"/>
            <a:ext cx="3306007" cy="1015663"/>
          </a:xfrm>
          <a:prstGeom prst="rect">
            <a:avLst/>
          </a:prstGeom>
          <a:noFill/>
        </p:spPr>
        <p:txBody>
          <a:bodyPr wrap="square" rtlCol="0">
            <a:spAutoFit/>
          </a:bodyPr>
          <a:lstStyle/>
          <a:p>
            <a:r>
              <a:rPr lang="es-CO" sz="2000" dirty="0">
                <a:solidFill>
                  <a:schemeClr val="bg1"/>
                </a:solidFill>
                <a:latin typeface="Georgia" panose="02040502050405020303" pitchFamily="18" charset="0"/>
              </a:rPr>
              <a:t>1.Mejorar la eficiencia con la que se realizan los inventarios de la empresa.</a:t>
            </a:r>
          </a:p>
        </p:txBody>
      </p:sp>
      <p:sp>
        <p:nvSpPr>
          <p:cNvPr id="6" name="5 Rectángulo"/>
          <p:cNvSpPr/>
          <p:nvPr/>
        </p:nvSpPr>
        <p:spPr>
          <a:xfrm>
            <a:off x="689929" y="3501008"/>
            <a:ext cx="4242111" cy="1323439"/>
          </a:xfrm>
          <a:prstGeom prst="rect">
            <a:avLst/>
          </a:prstGeom>
        </p:spPr>
        <p:txBody>
          <a:bodyPr wrap="square">
            <a:spAutoFit/>
          </a:bodyPr>
          <a:lstStyle/>
          <a:p>
            <a:pPr lvl="0"/>
            <a:r>
              <a:rPr lang="es-CO" sz="2000" dirty="0">
                <a:solidFill>
                  <a:schemeClr val="bg1"/>
                </a:solidFill>
                <a:latin typeface="Georgia" panose="02040502050405020303" pitchFamily="18" charset="0"/>
              </a:rPr>
              <a:t>2. Establecer una estructura de procedimientos que permitan el mejoramiento en cada proceso de inventariado de la empresa.</a:t>
            </a:r>
          </a:p>
        </p:txBody>
      </p:sp>
      <p:sp>
        <p:nvSpPr>
          <p:cNvPr id="7" name="6 Rectángulo"/>
          <p:cNvSpPr/>
          <p:nvPr/>
        </p:nvSpPr>
        <p:spPr>
          <a:xfrm>
            <a:off x="689929" y="5013175"/>
            <a:ext cx="3398944" cy="1323439"/>
          </a:xfrm>
          <a:prstGeom prst="rect">
            <a:avLst/>
          </a:prstGeom>
        </p:spPr>
        <p:txBody>
          <a:bodyPr wrap="square">
            <a:spAutoFit/>
          </a:bodyPr>
          <a:lstStyle/>
          <a:p>
            <a:r>
              <a:rPr lang="es-CO" sz="2000" dirty="0">
                <a:solidFill>
                  <a:schemeClr val="bg1"/>
                </a:solidFill>
                <a:latin typeface="Georgia" panose="02040502050405020303" pitchFamily="18" charset="0"/>
              </a:rPr>
              <a:t>3.Verificar la correcta clasificación de los productos por medio de un sistema de información</a:t>
            </a:r>
          </a:p>
        </p:txBody>
      </p:sp>
      <p:pic>
        <p:nvPicPr>
          <p:cNvPr id="1026" name="Picture 2" descr="Resultado de imagen para empre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873" y="4311031"/>
            <a:ext cx="5540483" cy="2546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4628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93A0DE9-D485-4D3A-8884-49705634EFEE}"/>
              </a:ext>
            </a:extLst>
          </p:cNvPr>
          <p:cNvSpPr/>
          <p:nvPr/>
        </p:nvSpPr>
        <p:spPr>
          <a:xfrm>
            <a:off x="0" y="499356"/>
            <a:ext cx="4572000" cy="923330"/>
          </a:xfrm>
          <a:prstGeom prst="rect">
            <a:avLst/>
          </a:prstGeom>
        </p:spPr>
        <p:txBody>
          <a:bodyPr>
            <a:spAutoFit/>
          </a:bodyPr>
          <a:lstStyle/>
          <a:p>
            <a:pPr lvl="0" algn="ctr"/>
            <a:r>
              <a:rPr lang="es-ES" sz="5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alcance</a:t>
            </a:r>
          </a:p>
        </p:txBody>
      </p:sp>
      <p:sp>
        <p:nvSpPr>
          <p:cNvPr id="5" name="Rectángulo 4">
            <a:extLst>
              <a:ext uri="{FF2B5EF4-FFF2-40B4-BE49-F238E27FC236}">
                <a16:creationId xmlns:a16="http://schemas.microsoft.com/office/drawing/2014/main" id="{8B4B72D0-E9D3-4D5D-9660-9210D4C69194}"/>
              </a:ext>
            </a:extLst>
          </p:cNvPr>
          <p:cNvSpPr/>
          <p:nvPr/>
        </p:nvSpPr>
        <p:spPr>
          <a:xfrm>
            <a:off x="2286000" y="2271642"/>
            <a:ext cx="4572000" cy="1508105"/>
          </a:xfrm>
          <a:prstGeom prst="rect">
            <a:avLst/>
          </a:prstGeom>
        </p:spPr>
        <p:txBody>
          <a:bodyPr wrap="square">
            <a:spAutoFit/>
          </a:bodyPr>
          <a:lstStyle/>
          <a:p>
            <a:pPr lvl="0" algn="ctr"/>
            <a:r>
              <a:rPr lang="es-CO" dirty="0">
                <a:solidFill>
                  <a:schemeClr val="bg1"/>
                </a:solidFill>
                <a:latin typeface="Georgia" panose="02040502050405020303" pitchFamily="18" charset="0"/>
              </a:rPr>
              <a:t>1- Nuestro servicio es diseñar un plan de mejora en la gestión </a:t>
            </a:r>
            <a:r>
              <a:rPr lang="es-CO" dirty="0">
                <a:latin typeface="Georgia" panose="02040502050405020303" pitchFamily="18" charset="0"/>
              </a:rPr>
              <a:t>de inventario.</a:t>
            </a:r>
          </a:p>
          <a:p>
            <a:pPr lvl="0" algn="ctr"/>
            <a:r>
              <a:rPr lang="es-CO" dirty="0">
                <a:solidFill>
                  <a:prstClr val="white"/>
                </a:solidFill>
                <a:latin typeface="Georgia" panose="02040502050405020303" pitchFamily="18" charset="0"/>
              </a:rPr>
              <a:t>Con los aspectos </a:t>
            </a:r>
            <a:r>
              <a:rPr lang="es-CO" dirty="0">
                <a:latin typeface="Georgia" panose="02040502050405020303" pitchFamily="18" charset="0"/>
              </a:rPr>
              <a:t>anteriormente</a:t>
            </a:r>
            <a:r>
              <a:rPr lang="es-CO" dirty="0">
                <a:solidFill>
                  <a:prstClr val="white"/>
                </a:solidFill>
                <a:latin typeface="Georgia" panose="02040502050405020303" pitchFamily="18" charset="0"/>
              </a:rPr>
              <a:t> mencionados, buscamos que la empresa Col mascotas Ltda. sea</a:t>
            </a:r>
          </a:p>
        </p:txBody>
      </p:sp>
      <p:sp>
        <p:nvSpPr>
          <p:cNvPr id="7" name="Rectángulo 6">
            <a:extLst>
              <a:ext uri="{FF2B5EF4-FFF2-40B4-BE49-F238E27FC236}">
                <a16:creationId xmlns:a16="http://schemas.microsoft.com/office/drawing/2014/main" id="{623DCBD9-1705-416D-913B-A42AA6D02A99}"/>
              </a:ext>
            </a:extLst>
          </p:cNvPr>
          <p:cNvSpPr/>
          <p:nvPr/>
        </p:nvSpPr>
        <p:spPr>
          <a:xfrm>
            <a:off x="4716016" y="4403242"/>
            <a:ext cx="4572000" cy="2369880"/>
          </a:xfrm>
          <a:prstGeom prst="rect">
            <a:avLst/>
          </a:prstGeom>
        </p:spPr>
        <p:txBody>
          <a:bodyPr>
            <a:spAutoFit/>
          </a:bodyPr>
          <a:lstStyle/>
          <a:p>
            <a:pPr lvl="0"/>
            <a:r>
              <a:rPr lang="es-CO" sz="1600" dirty="0">
                <a:solidFill>
                  <a:schemeClr val="bg1"/>
                </a:solidFill>
                <a:latin typeface="Georgia" panose="02040502050405020303" pitchFamily="18" charset="0"/>
              </a:rPr>
              <a:t>3- Buscamos realizar de una forma eficaz el manejo adecuado del registro y la evaluación del inventario. Pretendemos determinar la cantidad de productos, la fecha de los pedidos y las cantidades y/o unidades a ordenar.</a:t>
            </a:r>
          </a:p>
          <a:p>
            <a:pPr lvl="0"/>
            <a:r>
              <a:rPr lang="es-CO" sz="1600" dirty="0">
                <a:solidFill>
                  <a:schemeClr val="bg1"/>
                </a:solidFill>
                <a:latin typeface="Georgia" panose="02040502050405020303" pitchFamily="18" charset="0"/>
              </a:rPr>
              <a:t>Con la gestión que vamos a realizar queremos minimizar la inversión en inventarios y</a:t>
            </a:r>
          </a:p>
          <a:p>
            <a:pPr lvl="0"/>
            <a:r>
              <a:rPr lang="es-CO" sz="1600" dirty="0">
                <a:solidFill>
                  <a:schemeClr val="bg1"/>
                </a:solidFill>
                <a:latin typeface="Georgia" panose="02040502050405020303" pitchFamily="18" charset="0"/>
              </a:rPr>
              <a:t>afrontar la demanda de productos de una forma ordenada y capaz.</a:t>
            </a:r>
          </a:p>
        </p:txBody>
      </p:sp>
      <p:sp>
        <p:nvSpPr>
          <p:cNvPr id="8" name="Rectángulo 7">
            <a:extLst>
              <a:ext uri="{FF2B5EF4-FFF2-40B4-BE49-F238E27FC236}">
                <a16:creationId xmlns:a16="http://schemas.microsoft.com/office/drawing/2014/main" id="{9D6670FF-6C8E-4234-86D6-AEC0AA18781A}"/>
              </a:ext>
            </a:extLst>
          </p:cNvPr>
          <p:cNvSpPr/>
          <p:nvPr/>
        </p:nvSpPr>
        <p:spPr>
          <a:xfrm>
            <a:off x="323528" y="4149080"/>
            <a:ext cx="3024336" cy="2585323"/>
          </a:xfrm>
          <a:prstGeom prst="rect">
            <a:avLst/>
          </a:prstGeom>
        </p:spPr>
        <p:txBody>
          <a:bodyPr wrap="square">
            <a:spAutoFit/>
          </a:bodyPr>
          <a:lstStyle/>
          <a:p>
            <a:r>
              <a:rPr lang="es-CO" dirty="0">
                <a:solidFill>
                  <a:schemeClr val="bg1"/>
                </a:solidFill>
                <a:latin typeface="Georgia" panose="02040502050405020303" pitchFamily="18" charset="0"/>
              </a:rPr>
              <a:t>2- Este sistema de gestión lo vamos a aplicar en el almacén de la empresa Col mascotas Ltda., en el cual se guardan distintos implementos para mascotas, ya sea comida, elementos de aseo, juguetes, entre otros.</a:t>
            </a:r>
          </a:p>
        </p:txBody>
      </p:sp>
      <p:sp>
        <p:nvSpPr>
          <p:cNvPr id="9" name="Rectángulo 8">
            <a:extLst>
              <a:ext uri="{FF2B5EF4-FFF2-40B4-BE49-F238E27FC236}">
                <a16:creationId xmlns:a16="http://schemas.microsoft.com/office/drawing/2014/main" id="{5CBBB7C0-308D-411F-B8C8-CF98F79588E6}"/>
              </a:ext>
            </a:extLst>
          </p:cNvPr>
          <p:cNvSpPr/>
          <p:nvPr/>
        </p:nvSpPr>
        <p:spPr>
          <a:xfrm>
            <a:off x="539552" y="1664890"/>
            <a:ext cx="8748464" cy="338554"/>
          </a:xfrm>
          <a:prstGeom prst="rect">
            <a:avLst/>
          </a:prstGeom>
        </p:spPr>
        <p:txBody>
          <a:bodyPr wrap="square">
            <a:spAutoFit/>
          </a:bodyPr>
          <a:lstStyle/>
          <a:p>
            <a:r>
              <a:rPr lang="es-CO" sz="1600" dirty="0">
                <a:solidFill>
                  <a:schemeClr val="bg1"/>
                </a:solidFill>
                <a:latin typeface="Georgia" panose="02040502050405020303" pitchFamily="18" charset="0"/>
              </a:rPr>
              <a:t>Para definir el alcance de nu</a:t>
            </a:r>
            <a:r>
              <a:rPr lang="es-CO" sz="1600" dirty="0">
                <a:latin typeface="Georgia" panose="02040502050405020303" pitchFamily="18" charset="0"/>
              </a:rPr>
              <a:t>estro</a:t>
            </a:r>
            <a:r>
              <a:rPr lang="es-CO" sz="1600" dirty="0">
                <a:solidFill>
                  <a:schemeClr val="bg1"/>
                </a:solidFill>
                <a:latin typeface="Georgia" panose="02040502050405020303" pitchFamily="18" charset="0"/>
              </a:rPr>
              <a:t> proyecto </a:t>
            </a:r>
            <a:r>
              <a:rPr lang="es-CO" sz="1600" dirty="0">
                <a:latin typeface="Georgia" panose="02040502050405020303" pitchFamily="18" charset="0"/>
              </a:rPr>
              <a:t>primero</a:t>
            </a:r>
            <a:r>
              <a:rPr lang="es-CO" sz="1600" dirty="0">
                <a:solidFill>
                  <a:schemeClr val="bg1"/>
                </a:solidFill>
                <a:latin typeface="Georgia" panose="02040502050405020303" pitchFamily="18" charset="0"/>
              </a:rPr>
              <a:t> determinamos los siguientes aspectos:</a:t>
            </a:r>
          </a:p>
        </p:txBody>
      </p:sp>
      <p:pic>
        <p:nvPicPr>
          <p:cNvPr id="3076" name="Picture 4" descr="Resultado de imagen para inventario">
            <a:extLst>
              <a:ext uri="{FF2B5EF4-FFF2-40B4-BE49-F238E27FC236}">
                <a16:creationId xmlns:a16="http://schemas.microsoft.com/office/drawing/2014/main" id="{2225638F-941A-4015-A91D-DFB8C5446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245648"/>
            <a:ext cx="2214361" cy="194863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inventario">
            <a:extLst>
              <a:ext uri="{FF2B5EF4-FFF2-40B4-BE49-F238E27FC236}">
                <a16:creationId xmlns:a16="http://schemas.microsoft.com/office/drawing/2014/main" id="{21B85E29-02B6-4016-AD25-EE127D414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133753"/>
            <a:ext cx="2214361" cy="194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5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8222680-2F81-4CEB-A1E6-0226E7F4C323}"/>
              </a:ext>
            </a:extLst>
          </p:cNvPr>
          <p:cNvPicPr>
            <a:picLocks noChangeAspect="1"/>
          </p:cNvPicPr>
          <p:nvPr/>
        </p:nvPicPr>
        <p:blipFill rotWithShape="1">
          <a:blip r:embed="rId2"/>
          <a:srcRect l="23226" t="19201" r="22438" b="20600"/>
          <a:stretch/>
        </p:blipFill>
        <p:spPr>
          <a:xfrm>
            <a:off x="542901" y="1628800"/>
            <a:ext cx="8058198" cy="5021775"/>
          </a:xfrm>
          <a:prstGeom prst="rect">
            <a:avLst/>
          </a:prstGeom>
        </p:spPr>
      </p:pic>
      <p:sp>
        <p:nvSpPr>
          <p:cNvPr id="5" name="Rectángulo 4">
            <a:extLst>
              <a:ext uri="{FF2B5EF4-FFF2-40B4-BE49-F238E27FC236}">
                <a16:creationId xmlns:a16="http://schemas.microsoft.com/office/drawing/2014/main" id="{9DDD9BF1-660F-45A3-85E9-AB9B44232E05}"/>
              </a:ext>
            </a:extLst>
          </p:cNvPr>
          <p:cNvSpPr/>
          <p:nvPr/>
        </p:nvSpPr>
        <p:spPr>
          <a:xfrm>
            <a:off x="0" y="499356"/>
            <a:ext cx="6732240" cy="923330"/>
          </a:xfrm>
          <a:prstGeom prst="rect">
            <a:avLst/>
          </a:prstGeom>
        </p:spPr>
        <p:txBody>
          <a:bodyPr wrap="square">
            <a:spAutoFit/>
          </a:bodyPr>
          <a:lstStyle/>
          <a:p>
            <a:pPr lvl="0" algn="ctr"/>
            <a:r>
              <a:rPr lang="es-ES" sz="5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MODELO ALEMAN</a:t>
            </a:r>
          </a:p>
        </p:txBody>
      </p:sp>
    </p:spTree>
    <p:extLst>
      <p:ext uri="{BB962C8B-B14F-4D97-AF65-F5344CB8AC3E}">
        <p14:creationId xmlns:p14="http://schemas.microsoft.com/office/powerpoint/2010/main" val="509678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C63C22B-0A0E-4DA0-862B-95F765D0E157}"/>
              </a:ext>
            </a:extLst>
          </p:cNvPr>
          <p:cNvSpPr/>
          <p:nvPr/>
        </p:nvSpPr>
        <p:spPr>
          <a:xfrm>
            <a:off x="395536" y="1196752"/>
            <a:ext cx="4572000" cy="923330"/>
          </a:xfrm>
          <a:prstGeom prst="rect">
            <a:avLst/>
          </a:prstGeom>
        </p:spPr>
        <p:txBody>
          <a:bodyPr>
            <a:spAutoFit/>
          </a:bodyPr>
          <a:lstStyle/>
          <a:p>
            <a:pPr lvl="0" algn="ctr"/>
            <a:r>
              <a:rPr lang="es-ES" sz="5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WEB GRAFIA</a:t>
            </a:r>
          </a:p>
        </p:txBody>
      </p:sp>
      <p:sp>
        <p:nvSpPr>
          <p:cNvPr id="7" name="CuadroTexto 6">
            <a:extLst>
              <a:ext uri="{FF2B5EF4-FFF2-40B4-BE49-F238E27FC236}">
                <a16:creationId xmlns:a16="http://schemas.microsoft.com/office/drawing/2014/main" id="{509F9F31-359F-4E8C-A3AE-5860D636987F}"/>
              </a:ext>
            </a:extLst>
          </p:cNvPr>
          <p:cNvSpPr txBox="1"/>
          <p:nvPr/>
        </p:nvSpPr>
        <p:spPr>
          <a:xfrm>
            <a:off x="755576" y="2313746"/>
            <a:ext cx="4032448" cy="1200329"/>
          </a:xfrm>
          <a:prstGeom prst="rect">
            <a:avLst/>
          </a:prstGeom>
          <a:noFill/>
        </p:spPr>
        <p:txBody>
          <a:bodyPr wrap="square" rtlCol="0">
            <a:spAutoFit/>
          </a:bodyPr>
          <a:lstStyle/>
          <a:p>
            <a:r>
              <a:rPr lang="es-ES" dirty="0">
                <a:solidFill>
                  <a:schemeClr val="bg1"/>
                </a:solidFill>
                <a:latin typeface="Georgia" panose="02040502050405020303" pitchFamily="18" charset="0"/>
              </a:rPr>
              <a:t>‘’Eugenia Alfonso (2010-2011) noray.com:https://www.noray.com/blog/la-importancia-de-realizar-inventarios-en-nuestra-empresa/ ‘’</a:t>
            </a:r>
            <a:endParaRPr lang="es-CO" dirty="0">
              <a:solidFill>
                <a:schemeClr val="bg1"/>
              </a:solidFill>
              <a:latin typeface="Georgia" panose="02040502050405020303" pitchFamily="18" charset="0"/>
            </a:endParaRPr>
          </a:p>
        </p:txBody>
      </p:sp>
    </p:spTree>
    <p:extLst>
      <p:ext uri="{BB962C8B-B14F-4D97-AF65-F5344CB8AC3E}">
        <p14:creationId xmlns:p14="http://schemas.microsoft.com/office/powerpoint/2010/main" val="3384458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A26D41D-4885-4BD5-B402-C294A95DDC14}"/>
              </a:ext>
            </a:extLst>
          </p:cNvPr>
          <p:cNvSpPr/>
          <p:nvPr/>
        </p:nvSpPr>
        <p:spPr>
          <a:xfrm>
            <a:off x="2411760" y="2780928"/>
            <a:ext cx="4572000" cy="923330"/>
          </a:xfrm>
          <a:prstGeom prst="rect">
            <a:avLst/>
          </a:prstGeom>
        </p:spPr>
        <p:txBody>
          <a:bodyPr>
            <a:spAutoFit/>
          </a:bodyPr>
          <a:lstStyle/>
          <a:p>
            <a:pPr lvl="0" algn="ctr"/>
            <a:r>
              <a:rPr lang="es-ES" sz="5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gracias</a:t>
            </a:r>
          </a:p>
        </p:txBody>
      </p:sp>
    </p:spTree>
    <p:extLst>
      <p:ext uri="{BB962C8B-B14F-4D97-AF65-F5344CB8AC3E}">
        <p14:creationId xmlns:p14="http://schemas.microsoft.com/office/powerpoint/2010/main" val="3205337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sena">
            <a:extLst>
              <a:ext uri="{FF2B5EF4-FFF2-40B4-BE49-F238E27FC236}">
                <a16:creationId xmlns:a16="http://schemas.microsoft.com/office/drawing/2014/main" id="{9D057549-2163-491E-AB11-1BCF6CF96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88641"/>
            <a:ext cx="1544342" cy="151216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6468A4D2-E47F-46F1-97BF-0591C78B7765}"/>
              </a:ext>
            </a:extLst>
          </p:cNvPr>
          <p:cNvSpPr/>
          <p:nvPr/>
        </p:nvSpPr>
        <p:spPr>
          <a:xfrm>
            <a:off x="467544" y="254259"/>
            <a:ext cx="4799500" cy="1446550"/>
          </a:xfrm>
          <a:prstGeom prst="rect">
            <a:avLst/>
          </a:prstGeom>
        </p:spPr>
        <p:txBody>
          <a:bodyPr wrap="square">
            <a:spAutoFit/>
          </a:bodyPr>
          <a:lstStyle/>
          <a:p>
            <a:pPr lvl="0" algn="ctr"/>
            <a:r>
              <a:rPr lang="es-ES" sz="4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Levantamiento de datos</a:t>
            </a:r>
          </a:p>
        </p:txBody>
      </p:sp>
      <p:sp>
        <p:nvSpPr>
          <p:cNvPr id="3" name="Rectángulo 2">
            <a:extLst>
              <a:ext uri="{FF2B5EF4-FFF2-40B4-BE49-F238E27FC236}">
                <a16:creationId xmlns:a16="http://schemas.microsoft.com/office/drawing/2014/main" id="{BD5C8E10-00FE-4A7A-91B7-0F551FD01649}"/>
              </a:ext>
            </a:extLst>
          </p:cNvPr>
          <p:cNvSpPr/>
          <p:nvPr/>
        </p:nvSpPr>
        <p:spPr>
          <a:xfrm>
            <a:off x="251520" y="1789888"/>
            <a:ext cx="8432117" cy="707886"/>
          </a:xfrm>
          <a:prstGeom prst="rect">
            <a:avLst/>
          </a:prstGeom>
        </p:spPr>
        <p:txBody>
          <a:bodyPr wrap="none">
            <a:spAutoFit/>
          </a:bodyPr>
          <a:lstStyle/>
          <a:p>
            <a:r>
              <a:rPr lang="es-ES" sz="2000" dirty="0">
                <a:solidFill>
                  <a:prstClr val="white"/>
                </a:solidFill>
                <a:latin typeface="Georgia" panose="02040502050405020303" pitchFamily="18" charset="0"/>
              </a:rPr>
              <a:t>H</a:t>
            </a:r>
            <a:r>
              <a:rPr lang="es-CO" sz="2000" dirty="0">
                <a:solidFill>
                  <a:prstClr val="white"/>
                </a:solidFill>
                <a:latin typeface="Georgia" panose="02040502050405020303" pitchFamily="18" charset="0"/>
              </a:rPr>
              <a:t>ola buenas tardes somos estudiantes del Sena y queremos entrevistarla </a:t>
            </a:r>
          </a:p>
          <a:p>
            <a:r>
              <a:rPr lang="es-CO" sz="2000" dirty="0">
                <a:solidFill>
                  <a:prstClr val="white"/>
                </a:solidFill>
                <a:latin typeface="Georgia" panose="02040502050405020303" pitchFamily="18" charset="0"/>
              </a:rPr>
              <a:t>Para saber algunas cosas acerca de la empresa.</a:t>
            </a:r>
            <a:endParaRPr lang="es-CO" dirty="0"/>
          </a:p>
        </p:txBody>
      </p:sp>
      <p:sp>
        <p:nvSpPr>
          <p:cNvPr id="5" name="Rectángulo 4">
            <a:extLst>
              <a:ext uri="{FF2B5EF4-FFF2-40B4-BE49-F238E27FC236}">
                <a16:creationId xmlns:a16="http://schemas.microsoft.com/office/drawing/2014/main" id="{5D680F2F-4F78-4E73-A0D0-A516C94D43F1}"/>
              </a:ext>
            </a:extLst>
          </p:cNvPr>
          <p:cNvSpPr/>
          <p:nvPr/>
        </p:nvSpPr>
        <p:spPr>
          <a:xfrm>
            <a:off x="323520" y="2586854"/>
            <a:ext cx="4572000" cy="1200329"/>
          </a:xfrm>
          <a:prstGeom prst="rect">
            <a:avLst/>
          </a:prstGeom>
        </p:spPr>
        <p:txBody>
          <a:bodyPr>
            <a:spAutoFit/>
          </a:bodyPr>
          <a:lstStyle/>
          <a:p>
            <a:pPr lvl="0"/>
            <a:r>
              <a:rPr lang="es-CO" dirty="0">
                <a:solidFill>
                  <a:schemeClr val="bg1"/>
                </a:solidFill>
                <a:latin typeface="Georgia" panose="02040502050405020303" pitchFamily="18" charset="0"/>
              </a:rPr>
              <a:t>1. ¿Quiénes son ustedes?</a:t>
            </a:r>
          </a:p>
          <a:p>
            <a:pPr lvl="0"/>
            <a:r>
              <a:rPr lang="es-CO" dirty="0">
                <a:solidFill>
                  <a:schemeClr val="bg1"/>
                </a:solidFill>
                <a:latin typeface="Georgia" panose="02040502050405020303" pitchFamily="18" charset="0"/>
              </a:rPr>
              <a:t>Col mascotas Ltda. Es una empresa cuya actividad es la importación y distribución de accesorios para mascotas. </a:t>
            </a:r>
          </a:p>
        </p:txBody>
      </p:sp>
      <p:sp>
        <p:nvSpPr>
          <p:cNvPr id="7" name="Rectángulo 6">
            <a:extLst>
              <a:ext uri="{FF2B5EF4-FFF2-40B4-BE49-F238E27FC236}">
                <a16:creationId xmlns:a16="http://schemas.microsoft.com/office/drawing/2014/main" id="{F3C7C251-8B67-4718-9205-A56695A5D744}"/>
              </a:ext>
            </a:extLst>
          </p:cNvPr>
          <p:cNvSpPr/>
          <p:nvPr/>
        </p:nvSpPr>
        <p:spPr>
          <a:xfrm>
            <a:off x="323528" y="3787183"/>
            <a:ext cx="4572000" cy="1477328"/>
          </a:xfrm>
          <a:prstGeom prst="rect">
            <a:avLst/>
          </a:prstGeom>
        </p:spPr>
        <p:txBody>
          <a:bodyPr>
            <a:spAutoFit/>
          </a:bodyPr>
          <a:lstStyle/>
          <a:p>
            <a:r>
              <a:rPr lang="es-CO" dirty="0">
                <a:solidFill>
                  <a:schemeClr val="bg1"/>
                </a:solidFill>
                <a:latin typeface="Georgia" panose="02040502050405020303" pitchFamily="18" charset="0"/>
              </a:rPr>
              <a:t>2. ¿Cuál es su misión?</a:t>
            </a:r>
          </a:p>
          <a:p>
            <a:r>
              <a:rPr lang="es-CO" dirty="0">
                <a:solidFill>
                  <a:schemeClr val="bg1"/>
                </a:solidFill>
                <a:latin typeface="Georgia" panose="02040502050405020303" pitchFamily="18" charset="0"/>
              </a:rPr>
              <a:t>Nuestra misión es llegar a cada una de las familias que tienen la dicha de tener mascotas y satisfacer sus necesidades, comodidades y gustos al 100%.</a:t>
            </a:r>
          </a:p>
        </p:txBody>
      </p:sp>
      <p:sp>
        <p:nvSpPr>
          <p:cNvPr id="8" name="Rectángulo 7">
            <a:extLst>
              <a:ext uri="{FF2B5EF4-FFF2-40B4-BE49-F238E27FC236}">
                <a16:creationId xmlns:a16="http://schemas.microsoft.com/office/drawing/2014/main" id="{3DBADA6B-D347-4051-B20E-267AD971AA72}"/>
              </a:ext>
            </a:extLst>
          </p:cNvPr>
          <p:cNvSpPr/>
          <p:nvPr/>
        </p:nvSpPr>
        <p:spPr>
          <a:xfrm>
            <a:off x="323528" y="5286461"/>
            <a:ext cx="4572000" cy="1200329"/>
          </a:xfrm>
          <a:prstGeom prst="rect">
            <a:avLst/>
          </a:prstGeom>
        </p:spPr>
        <p:txBody>
          <a:bodyPr>
            <a:spAutoFit/>
          </a:bodyPr>
          <a:lstStyle/>
          <a:p>
            <a:r>
              <a:rPr lang="es-CO" dirty="0">
                <a:solidFill>
                  <a:schemeClr val="bg1"/>
                </a:solidFill>
                <a:latin typeface="Georgia" panose="02040502050405020303" pitchFamily="18" charset="0"/>
              </a:rPr>
              <a:t>3. ¿Cuál es su visión? </a:t>
            </a:r>
          </a:p>
          <a:p>
            <a:r>
              <a:rPr lang="es-CO" dirty="0">
                <a:solidFill>
                  <a:schemeClr val="bg1"/>
                </a:solidFill>
                <a:latin typeface="Georgia" panose="02040502050405020303" pitchFamily="18" charset="0"/>
              </a:rPr>
              <a:t>Nuestra visión es sr la importadora más surtida y con mercancía más innovadora y a la vanguardia en Colombia.</a:t>
            </a:r>
          </a:p>
        </p:txBody>
      </p:sp>
      <p:pic>
        <p:nvPicPr>
          <p:cNvPr id="1028" name="Picture 4" descr="Resultado de imagen para mision">
            <a:extLst>
              <a:ext uri="{FF2B5EF4-FFF2-40B4-BE49-F238E27FC236}">
                <a16:creationId xmlns:a16="http://schemas.microsoft.com/office/drawing/2014/main" id="{BE2B4DD2-DDE1-41CA-A1F6-EE0C88D7F1EB}"/>
              </a:ext>
            </a:extLst>
          </p:cNvPr>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652120" y="2731411"/>
            <a:ext cx="2731432" cy="17944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vision">
            <a:extLst>
              <a:ext uri="{FF2B5EF4-FFF2-40B4-BE49-F238E27FC236}">
                <a16:creationId xmlns:a16="http://schemas.microsoft.com/office/drawing/2014/main" id="{186E7389-594A-4456-AEB2-6D375715D4E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4968750"/>
            <a:ext cx="1774425" cy="170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975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D7F4125-9BC2-40A5-9235-9E5A85E9F218}"/>
              </a:ext>
            </a:extLst>
          </p:cNvPr>
          <p:cNvSpPr/>
          <p:nvPr/>
        </p:nvSpPr>
        <p:spPr>
          <a:xfrm>
            <a:off x="453258" y="1656799"/>
            <a:ext cx="4572000" cy="1200329"/>
          </a:xfrm>
          <a:prstGeom prst="rect">
            <a:avLst/>
          </a:prstGeom>
        </p:spPr>
        <p:txBody>
          <a:bodyPr>
            <a:spAutoFit/>
          </a:bodyPr>
          <a:lstStyle/>
          <a:p>
            <a:r>
              <a:rPr lang="es-CO" dirty="0">
                <a:solidFill>
                  <a:schemeClr val="bg1"/>
                </a:solidFill>
                <a:latin typeface="Georgia" panose="02040502050405020303" pitchFamily="18" charset="0"/>
              </a:rPr>
              <a:t>4. ¿Qué tipos de productos </a:t>
            </a:r>
            <a:r>
              <a:rPr lang="es-CO" dirty="0">
                <a:latin typeface="Georgia" panose="02040502050405020303" pitchFamily="18" charset="0"/>
              </a:rPr>
              <a:t>man</a:t>
            </a:r>
            <a:r>
              <a:rPr lang="es-CO" dirty="0">
                <a:solidFill>
                  <a:schemeClr val="bg1"/>
                </a:solidFill>
                <a:latin typeface="Georgia" panose="02040502050405020303" pitchFamily="18" charset="0"/>
              </a:rPr>
              <a:t>ejan?</a:t>
            </a:r>
          </a:p>
          <a:p>
            <a:r>
              <a:rPr lang="es-CO" dirty="0">
                <a:solidFill>
                  <a:schemeClr val="bg1"/>
                </a:solidFill>
                <a:latin typeface="Georgia" panose="02040502050405020303" pitchFamily="18" charset="0"/>
              </a:rPr>
              <a:t>Manejamos  3500 referencias de productos variadas para peces, perros, gatos, hámster y aves.</a:t>
            </a:r>
          </a:p>
        </p:txBody>
      </p:sp>
      <p:sp>
        <p:nvSpPr>
          <p:cNvPr id="3" name="Rectángulo 2">
            <a:extLst>
              <a:ext uri="{FF2B5EF4-FFF2-40B4-BE49-F238E27FC236}">
                <a16:creationId xmlns:a16="http://schemas.microsoft.com/office/drawing/2014/main" id="{50C48DF0-1908-4C30-82E3-60D886E52EF0}"/>
              </a:ext>
            </a:extLst>
          </p:cNvPr>
          <p:cNvSpPr/>
          <p:nvPr/>
        </p:nvSpPr>
        <p:spPr>
          <a:xfrm>
            <a:off x="467544" y="2996952"/>
            <a:ext cx="4572000" cy="1754326"/>
          </a:xfrm>
          <a:prstGeom prst="rect">
            <a:avLst/>
          </a:prstGeom>
        </p:spPr>
        <p:txBody>
          <a:bodyPr>
            <a:spAutoFit/>
          </a:bodyPr>
          <a:lstStyle/>
          <a:p>
            <a:r>
              <a:rPr lang="es-CO" dirty="0">
                <a:solidFill>
                  <a:schemeClr val="bg1"/>
                </a:solidFill>
                <a:latin typeface="Georgia" panose="02040502050405020303" pitchFamily="18" charset="0"/>
              </a:rPr>
              <a:t>5. ¿Dónde fabrican o comprar los productos que venden?</a:t>
            </a:r>
          </a:p>
          <a:p>
            <a:r>
              <a:rPr lang="es-CO" dirty="0">
                <a:solidFill>
                  <a:schemeClr val="bg1"/>
                </a:solidFill>
                <a:latin typeface="Georgia" panose="02040502050405020303" pitchFamily="18" charset="0"/>
              </a:rPr>
              <a:t>Contamos con un contrato de fabricación con china y sus alrededores también recibimos mercancía fabricada de india y Bélgica.</a:t>
            </a:r>
          </a:p>
        </p:txBody>
      </p:sp>
      <p:sp>
        <p:nvSpPr>
          <p:cNvPr id="5" name="Rectángulo 4">
            <a:extLst>
              <a:ext uri="{FF2B5EF4-FFF2-40B4-BE49-F238E27FC236}">
                <a16:creationId xmlns:a16="http://schemas.microsoft.com/office/drawing/2014/main" id="{EFA838C9-0DE9-4719-942E-2C9708BFB64D}"/>
              </a:ext>
            </a:extLst>
          </p:cNvPr>
          <p:cNvSpPr/>
          <p:nvPr/>
        </p:nvSpPr>
        <p:spPr>
          <a:xfrm>
            <a:off x="467544" y="5085184"/>
            <a:ext cx="4572000" cy="923330"/>
          </a:xfrm>
          <a:prstGeom prst="rect">
            <a:avLst/>
          </a:prstGeom>
        </p:spPr>
        <p:txBody>
          <a:bodyPr>
            <a:spAutoFit/>
          </a:bodyPr>
          <a:lstStyle/>
          <a:p>
            <a:r>
              <a:rPr lang="es-CO" dirty="0">
                <a:solidFill>
                  <a:schemeClr val="bg1"/>
                </a:solidFill>
                <a:latin typeface="Georgia" panose="02040502050405020303" pitchFamily="18" charset="0"/>
              </a:rPr>
              <a:t>6 ¿Cuentan con una página web?   </a:t>
            </a:r>
          </a:p>
          <a:p>
            <a:r>
              <a:rPr lang="es-CO" dirty="0">
                <a:solidFill>
                  <a:schemeClr val="bg1"/>
                </a:solidFill>
                <a:latin typeface="Georgia" panose="02040502050405020303" pitchFamily="18" charset="0"/>
              </a:rPr>
              <a:t>En este momento se encuentra deshabilitada  </a:t>
            </a:r>
          </a:p>
        </p:txBody>
      </p:sp>
      <p:pic>
        <p:nvPicPr>
          <p:cNvPr id="2050" name="Picture 2" descr="Resultado de imagen para productos jaula para perros">
            <a:extLst>
              <a:ext uri="{FF2B5EF4-FFF2-40B4-BE49-F238E27FC236}">
                <a16:creationId xmlns:a16="http://schemas.microsoft.com/office/drawing/2014/main" id="{89EB7FBC-C0C6-452D-9732-C5020D499E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1345307"/>
            <a:ext cx="1651645" cy="1651645"/>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Imagen relacionada">
            <a:extLst>
              <a:ext uri="{FF2B5EF4-FFF2-40B4-BE49-F238E27FC236}">
                <a16:creationId xmlns:a16="http://schemas.microsoft.com/office/drawing/2014/main" id="{41DA038A-343C-4820-A35B-168AC42F59B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54" name="Picture 6" descr="Imagen relacionada">
            <a:extLst>
              <a:ext uri="{FF2B5EF4-FFF2-40B4-BE49-F238E27FC236}">
                <a16:creationId xmlns:a16="http://schemas.microsoft.com/office/drawing/2014/main" id="{A27846AD-2CB6-423B-9D71-F6E96D3B5A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5258" y="3198739"/>
            <a:ext cx="1099746" cy="120032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n relacionada">
            <a:extLst>
              <a:ext uri="{FF2B5EF4-FFF2-40B4-BE49-F238E27FC236}">
                <a16:creationId xmlns:a16="http://schemas.microsoft.com/office/drawing/2014/main" id="{B9A64239-134C-4516-8C5A-D139B2187BA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25004" y="3302561"/>
            <a:ext cx="1395874" cy="11431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para china">
            <a:extLst>
              <a:ext uri="{FF2B5EF4-FFF2-40B4-BE49-F238E27FC236}">
                <a16:creationId xmlns:a16="http://schemas.microsoft.com/office/drawing/2014/main" id="{59701CE6-0447-4D36-9336-FF1DAF0BCFD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73417" y="3198739"/>
            <a:ext cx="1336414" cy="1124744"/>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2" descr="Resultado de imagen para ruedas de hamster">
            <a:extLst>
              <a:ext uri="{FF2B5EF4-FFF2-40B4-BE49-F238E27FC236}">
                <a16:creationId xmlns:a16="http://schemas.microsoft.com/office/drawing/2014/main" id="{7667520F-830D-429A-A63F-F2F08E54E695}"/>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62" name="Picture 14" descr="Resultado de imagen para ruedas de hamster">
            <a:extLst>
              <a:ext uri="{FF2B5EF4-FFF2-40B4-BE49-F238E27FC236}">
                <a16:creationId xmlns:a16="http://schemas.microsoft.com/office/drawing/2014/main" id="{60C3354D-135F-43CF-94F8-C8B1F2D606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20878" y="1578311"/>
            <a:ext cx="852961" cy="100622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n para error 404">
            <a:extLst>
              <a:ext uri="{FF2B5EF4-FFF2-40B4-BE49-F238E27FC236}">
                <a16:creationId xmlns:a16="http://schemas.microsoft.com/office/drawing/2014/main" id="{DA87712A-295D-4F91-874C-2C67EFAE9E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2618" y="4204865"/>
            <a:ext cx="2386312" cy="238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759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8503959-2BBE-4B3C-AC93-6D3698582627}"/>
              </a:ext>
            </a:extLst>
          </p:cNvPr>
          <p:cNvSpPr/>
          <p:nvPr/>
        </p:nvSpPr>
        <p:spPr>
          <a:xfrm>
            <a:off x="323528" y="991468"/>
            <a:ext cx="4572000" cy="646331"/>
          </a:xfrm>
          <a:prstGeom prst="rect">
            <a:avLst/>
          </a:prstGeom>
        </p:spPr>
        <p:txBody>
          <a:bodyPr>
            <a:spAutoFit/>
          </a:bodyPr>
          <a:lstStyle/>
          <a:p>
            <a:r>
              <a:rPr lang="es-CO" dirty="0">
                <a:solidFill>
                  <a:schemeClr val="bg1"/>
                </a:solidFill>
                <a:latin typeface="Georgia" panose="02040502050405020303" pitchFamily="18" charset="0"/>
              </a:rPr>
              <a:t>7 ¿Cuál fue </a:t>
            </a:r>
            <a:r>
              <a:rPr lang="es-CO" dirty="0">
                <a:latin typeface="Georgia" panose="02040502050405020303" pitchFamily="18" charset="0"/>
              </a:rPr>
              <a:t>su capital </a:t>
            </a:r>
            <a:r>
              <a:rPr lang="es-CO" dirty="0">
                <a:solidFill>
                  <a:schemeClr val="bg1"/>
                </a:solidFill>
                <a:latin typeface="Georgia" panose="02040502050405020303" pitchFamily="18" charset="0"/>
              </a:rPr>
              <a:t>inicial?</a:t>
            </a:r>
          </a:p>
          <a:p>
            <a:r>
              <a:rPr lang="es-CO" dirty="0">
                <a:solidFill>
                  <a:schemeClr val="bg1"/>
                </a:solidFill>
                <a:latin typeface="Georgia" panose="02040502050405020303" pitchFamily="18" charset="0"/>
              </a:rPr>
              <a:t>No me es posible darte esa información.</a:t>
            </a:r>
          </a:p>
        </p:txBody>
      </p:sp>
      <p:sp>
        <p:nvSpPr>
          <p:cNvPr id="4" name="Rectángulo 3">
            <a:extLst>
              <a:ext uri="{FF2B5EF4-FFF2-40B4-BE49-F238E27FC236}">
                <a16:creationId xmlns:a16="http://schemas.microsoft.com/office/drawing/2014/main" id="{C78DAA1F-1074-45C4-9397-29414BA685AE}"/>
              </a:ext>
            </a:extLst>
          </p:cNvPr>
          <p:cNvSpPr/>
          <p:nvPr/>
        </p:nvSpPr>
        <p:spPr>
          <a:xfrm>
            <a:off x="323528" y="1988840"/>
            <a:ext cx="4572000" cy="2031325"/>
          </a:xfrm>
          <a:prstGeom prst="rect">
            <a:avLst/>
          </a:prstGeom>
        </p:spPr>
        <p:txBody>
          <a:bodyPr>
            <a:spAutoFit/>
          </a:bodyPr>
          <a:lstStyle/>
          <a:p>
            <a:r>
              <a:rPr lang="es-CO" dirty="0">
                <a:solidFill>
                  <a:schemeClr val="bg1"/>
                </a:solidFill>
                <a:latin typeface="Georgia" panose="02040502050405020303" pitchFamily="18" charset="0"/>
              </a:rPr>
              <a:t>8 ¿Qué los llevo  a abrir su empresa? </a:t>
            </a:r>
          </a:p>
          <a:p>
            <a:r>
              <a:rPr lang="es-CO" dirty="0">
                <a:solidFill>
                  <a:schemeClr val="bg1"/>
                </a:solidFill>
                <a:latin typeface="Georgia" panose="02040502050405020303" pitchFamily="18" charset="0"/>
              </a:rPr>
              <a:t>El gerente y el representante legal de la compañía contaban con la experiencia en el tema  y eran los dueños de un almacén de  </a:t>
            </a:r>
            <a:r>
              <a:rPr lang="es-CO" dirty="0">
                <a:latin typeface="Georgia" panose="02040502050405020303" pitchFamily="18" charset="0"/>
              </a:rPr>
              <a:t>y</a:t>
            </a:r>
            <a:r>
              <a:rPr lang="es-CO" dirty="0">
                <a:solidFill>
                  <a:schemeClr val="bg1"/>
                </a:solidFill>
                <a:latin typeface="Georgia" panose="02040502050405020303" pitchFamily="18" charset="0"/>
              </a:rPr>
              <a:t> se presentó el  interés por la distribución </a:t>
            </a:r>
            <a:r>
              <a:rPr lang="es-CO" dirty="0">
                <a:latin typeface="Georgia" panose="02040502050405020303" pitchFamily="18" charset="0"/>
              </a:rPr>
              <a:t>a</a:t>
            </a:r>
            <a:r>
              <a:rPr lang="es-CO" dirty="0">
                <a:solidFill>
                  <a:schemeClr val="bg1"/>
                </a:solidFill>
                <a:latin typeface="Georgia" panose="02040502050405020303" pitchFamily="18" charset="0"/>
              </a:rPr>
              <a:t>l por mayor, así iniciaron las importaciones</a:t>
            </a:r>
            <a:r>
              <a:rPr lang="es-CO" dirty="0">
                <a:solidFill>
                  <a:schemeClr val="bg1"/>
                </a:solidFill>
              </a:rPr>
              <a:t>.</a:t>
            </a:r>
          </a:p>
        </p:txBody>
      </p:sp>
      <p:sp>
        <p:nvSpPr>
          <p:cNvPr id="5" name="Rectángulo 4">
            <a:extLst>
              <a:ext uri="{FF2B5EF4-FFF2-40B4-BE49-F238E27FC236}">
                <a16:creationId xmlns:a16="http://schemas.microsoft.com/office/drawing/2014/main" id="{1D5DAB65-2E45-4843-8F1E-FA0DAEAB3179}"/>
              </a:ext>
            </a:extLst>
          </p:cNvPr>
          <p:cNvSpPr/>
          <p:nvPr/>
        </p:nvSpPr>
        <p:spPr>
          <a:xfrm>
            <a:off x="323528" y="4149080"/>
            <a:ext cx="4572000" cy="1754326"/>
          </a:xfrm>
          <a:prstGeom prst="rect">
            <a:avLst/>
          </a:prstGeom>
        </p:spPr>
        <p:txBody>
          <a:bodyPr>
            <a:spAutoFit/>
          </a:bodyPr>
          <a:lstStyle/>
          <a:p>
            <a:r>
              <a:rPr lang="es-CO" dirty="0">
                <a:solidFill>
                  <a:schemeClr val="bg1"/>
                </a:solidFill>
                <a:latin typeface="Georgia" panose="02040502050405020303" pitchFamily="18" charset="0"/>
              </a:rPr>
              <a:t>9. ¿Cuánto tiempo llevan en la industria del pet shop?</a:t>
            </a:r>
          </a:p>
          <a:p>
            <a:r>
              <a:rPr lang="es-CO" dirty="0">
                <a:solidFill>
                  <a:schemeClr val="bg1"/>
                </a:solidFill>
                <a:latin typeface="Georgia" panose="02040502050405020303" pitchFamily="18" charset="0"/>
              </a:rPr>
              <a:t>Pet shop se refiere a los almacenes a los cuales distribuimos y ellos a su vez venden al cliente final, nosotros somos mayoristas y llevamos 16 años en el mercado. </a:t>
            </a:r>
          </a:p>
        </p:txBody>
      </p:sp>
      <p:pic>
        <p:nvPicPr>
          <p:cNvPr id="3074" name="Picture 2" descr="Resultado de imagen para empresa edificio">
            <a:extLst>
              <a:ext uri="{FF2B5EF4-FFF2-40B4-BE49-F238E27FC236}">
                <a16:creationId xmlns:a16="http://schemas.microsoft.com/office/drawing/2014/main" id="{F8BE6637-9862-4F3D-A50C-CF72D4BC021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1672563"/>
            <a:ext cx="2329259" cy="22942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acuarios">
            <a:extLst>
              <a:ext uri="{FF2B5EF4-FFF2-40B4-BE49-F238E27FC236}">
                <a16:creationId xmlns:a16="http://schemas.microsoft.com/office/drawing/2014/main" id="{1F6A9A30-67CB-483A-9151-2814EE9E9C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4169774"/>
            <a:ext cx="2006874" cy="20313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bozales">
            <a:extLst>
              <a:ext uri="{FF2B5EF4-FFF2-40B4-BE49-F238E27FC236}">
                <a16:creationId xmlns:a16="http://schemas.microsoft.com/office/drawing/2014/main" id="{9B5B5302-45E6-46E4-83E8-F2AD22D323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7474" y="4232936"/>
            <a:ext cx="14287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724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5174E32-B7D4-4D21-BF25-471D0378FC23}"/>
              </a:ext>
            </a:extLst>
          </p:cNvPr>
          <p:cNvSpPr/>
          <p:nvPr/>
        </p:nvSpPr>
        <p:spPr>
          <a:xfrm>
            <a:off x="395536" y="1628800"/>
            <a:ext cx="4572000" cy="2031325"/>
          </a:xfrm>
          <a:prstGeom prst="rect">
            <a:avLst/>
          </a:prstGeom>
        </p:spPr>
        <p:txBody>
          <a:bodyPr>
            <a:spAutoFit/>
          </a:bodyPr>
          <a:lstStyle/>
          <a:p>
            <a:r>
              <a:rPr lang="es-CO" dirty="0">
                <a:solidFill>
                  <a:schemeClr val="bg1"/>
                </a:solidFill>
                <a:latin typeface="Georgia" panose="02040502050405020303" pitchFamily="18" charset="0"/>
              </a:rPr>
              <a:t>10 ¿Cuál es el producto con </a:t>
            </a:r>
            <a:r>
              <a:rPr lang="es-CO" dirty="0">
                <a:latin typeface="Georgia" panose="02040502050405020303" pitchFamily="18" charset="0"/>
              </a:rPr>
              <a:t>ma</a:t>
            </a:r>
            <a:r>
              <a:rPr lang="es-CO" dirty="0">
                <a:solidFill>
                  <a:schemeClr val="bg1"/>
                </a:solidFill>
                <a:latin typeface="Georgia" panose="02040502050405020303" pitchFamily="18" charset="0"/>
              </a:rPr>
              <a:t>yor demanda de la empresa? </a:t>
            </a:r>
          </a:p>
          <a:p>
            <a:r>
              <a:rPr lang="es-CO" dirty="0">
                <a:solidFill>
                  <a:schemeClr val="bg1"/>
                </a:solidFill>
                <a:latin typeface="Georgia" panose="02040502050405020303" pitchFamily="18" charset="0"/>
              </a:rPr>
              <a:t>De 3500 referencias es muy difícil hablar de una sola referencia, Nuestras ventas son muy atomizadas pero se podría decir que el género que más demanda tiene es  el de </a:t>
            </a:r>
            <a:r>
              <a:rPr lang="es-CO" dirty="0">
                <a:latin typeface="Georgia" panose="02040502050405020303" pitchFamily="18" charset="0"/>
              </a:rPr>
              <a:t>g</a:t>
            </a:r>
            <a:r>
              <a:rPr lang="es-CO" dirty="0">
                <a:solidFill>
                  <a:schemeClr val="bg1"/>
                </a:solidFill>
                <a:latin typeface="Georgia" panose="02040502050405020303" pitchFamily="18" charset="0"/>
              </a:rPr>
              <a:t>atos y perros.</a:t>
            </a:r>
          </a:p>
        </p:txBody>
      </p:sp>
      <p:sp>
        <p:nvSpPr>
          <p:cNvPr id="4" name="Rectángulo 3">
            <a:extLst>
              <a:ext uri="{FF2B5EF4-FFF2-40B4-BE49-F238E27FC236}">
                <a16:creationId xmlns:a16="http://schemas.microsoft.com/office/drawing/2014/main" id="{929294FD-5ADC-4EEC-8826-039F9754BB7B}"/>
              </a:ext>
            </a:extLst>
          </p:cNvPr>
          <p:cNvSpPr/>
          <p:nvPr/>
        </p:nvSpPr>
        <p:spPr>
          <a:xfrm>
            <a:off x="378763" y="3660125"/>
            <a:ext cx="4572000" cy="2585323"/>
          </a:xfrm>
          <a:prstGeom prst="rect">
            <a:avLst/>
          </a:prstGeom>
        </p:spPr>
        <p:txBody>
          <a:bodyPr>
            <a:spAutoFit/>
          </a:bodyPr>
          <a:lstStyle/>
          <a:p>
            <a:r>
              <a:rPr lang="es-CO" dirty="0">
                <a:solidFill>
                  <a:schemeClr val="bg1"/>
                </a:solidFill>
                <a:latin typeface="Georgia" panose="02040502050405020303" pitchFamily="18" charset="0"/>
              </a:rPr>
              <a:t>11. ¿Con cuántos trabajadores cuentan en la planta?</a:t>
            </a:r>
          </a:p>
          <a:p>
            <a:r>
              <a:rPr lang="es-CO" dirty="0">
                <a:solidFill>
                  <a:schemeClr val="bg1"/>
                </a:solidFill>
                <a:latin typeface="Georgia" panose="02040502050405020303" pitchFamily="18" charset="0"/>
              </a:rPr>
              <a:t>Con 14</a:t>
            </a:r>
          </a:p>
          <a:p>
            <a:endParaRPr lang="es-CO" dirty="0">
              <a:solidFill>
                <a:schemeClr val="bg1"/>
              </a:solidFill>
              <a:latin typeface="Georgia" panose="02040502050405020303" pitchFamily="18" charset="0"/>
            </a:endParaRPr>
          </a:p>
          <a:p>
            <a:r>
              <a:rPr lang="es-CO" dirty="0">
                <a:solidFill>
                  <a:schemeClr val="bg1"/>
                </a:solidFill>
                <a:latin typeface="Georgia" panose="02040502050405020303" pitchFamily="18" charset="0"/>
              </a:rPr>
              <a:t>12 ¿Con cuantas líneas de producto cuentan?</a:t>
            </a:r>
          </a:p>
          <a:p>
            <a:r>
              <a:rPr lang="es-CO" dirty="0">
                <a:solidFill>
                  <a:schemeClr val="bg1"/>
                </a:solidFill>
                <a:latin typeface="Georgia" panose="02040502050405020303" pitchFamily="18" charset="0"/>
              </a:rPr>
              <a:t>Contamos con 5 líneas de productos que van dirigidas hacia los gatos, perros, hámster, aves y peces </a:t>
            </a:r>
          </a:p>
        </p:txBody>
      </p:sp>
      <p:pic>
        <p:nvPicPr>
          <p:cNvPr id="4098" name="Picture 2" descr="Resultado de imagen para juguetes para perros">
            <a:extLst>
              <a:ext uri="{FF2B5EF4-FFF2-40B4-BE49-F238E27FC236}">
                <a16:creationId xmlns:a16="http://schemas.microsoft.com/office/drawing/2014/main" id="{446CBF3D-2DCC-401E-831A-A175BD35F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772816"/>
            <a:ext cx="165618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rascador para gatos">
            <a:extLst>
              <a:ext uri="{FF2B5EF4-FFF2-40B4-BE49-F238E27FC236}">
                <a16:creationId xmlns:a16="http://schemas.microsoft.com/office/drawing/2014/main" id="{E3E68266-B388-4CF2-9438-382DC3B66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152400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Resultado de imagen para trabajadores">
            <a:extLst>
              <a:ext uri="{FF2B5EF4-FFF2-40B4-BE49-F238E27FC236}">
                <a16:creationId xmlns:a16="http://schemas.microsoft.com/office/drawing/2014/main" id="{B089A120-3D53-4197-8B40-FB98165D3B0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4104" name="Picture 8" descr="Resultado de imagen para trabajadores">
            <a:extLst>
              <a:ext uri="{FF2B5EF4-FFF2-40B4-BE49-F238E27FC236}">
                <a16:creationId xmlns:a16="http://schemas.microsoft.com/office/drawing/2014/main" id="{5FE1E574-D1B9-4DE7-8D90-7E9EDDFAFA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3486" y="3429000"/>
            <a:ext cx="1547928" cy="154792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Resultado de imagen para juguetes para gatos">
            <a:extLst>
              <a:ext uri="{FF2B5EF4-FFF2-40B4-BE49-F238E27FC236}">
                <a16:creationId xmlns:a16="http://schemas.microsoft.com/office/drawing/2014/main" id="{6912F7DC-3A5F-4C1B-A94C-828F119927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8511" y="4545860"/>
            <a:ext cx="2133729" cy="2133729"/>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Resultado de imagen para juguetes para perros">
            <a:extLst>
              <a:ext uri="{FF2B5EF4-FFF2-40B4-BE49-F238E27FC236}">
                <a16:creationId xmlns:a16="http://schemas.microsoft.com/office/drawing/2014/main" id="{0DFFA8D5-FF83-4026-A01A-5F151120E0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224" y="4476750"/>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551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0DF0D36-CE5C-4BFC-A609-30F795031378}"/>
              </a:ext>
            </a:extLst>
          </p:cNvPr>
          <p:cNvSpPr/>
          <p:nvPr/>
        </p:nvSpPr>
        <p:spPr>
          <a:xfrm>
            <a:off x="395536" y="1268760"/>
            <a:ext cx="4572000" cy="1754326"/>
          </a:xfrm>
          <a:prstGeom prst="rect">
            <a:avLst/>
          </a:prstGeom>
        </p:spPr>
        <p:txBody>
          <a:bodyPr>
            <a:spAutoFit/>
          </a:bodyPr>
          <a:lstStyle/>
          <a:p>
            <a:r>
              <a:rPr lang="es-CO" dirty="0">
                <a:solidFill>
                  <a:schemeClr val="bg1"/>
                </a:solidFill>
                <a:latin typeface="Georgia" panose="02040502050405020303" pitchFamily="18" charset="0"/>
              </a:rPr>
              <a:t>13¿Cada que tiempo realiza </a:t>
            </a:r>
            <a:r>
              <a:rPr lang="es-CO" dirty="0">
                <a:latin typeface="Georgia" panose="02040502050405020303" pitchFamily="18" charset="0"/>
              </a:rPr>
              <a:t>co</a:t>
            </a:r>
            <a:r>
              <a:rPr lang="es-CO" dirty="0">
                <a:solidFill>
                  <a:schemeClr val="bg1"/>
                </a:solidFill>
                <a:latin typeface="Georgia" panose="02040502050405020303" pitchFamily="18" charset="0"/>
              </a:rPr>
              <a:t>mpras para abastecer su almacén?</a:t>
            </a:r>
          </a:p>
          <a:p>
            <a:r>
              <a:rPr lang="es-CO" dirty="0">
                <a:solidFill>
                  <a:schemeClr val="bg1"/>
                </a:solidFill>
                <a:latin typeface="Georgia" panose="02040502050405020303" pitchFamily="18" charset="0"/>
              </a:rPr>
              <a:t>Lo ideal seria 2 meses pero en este momento las importaciones las estamos realizando cada 3 o 4 meses trayendo varios contenedores  </a:t>
            </a:r>
          </a:p>
        </p:txBody>
      </p:sp>
      <p:sp>
        <p:nvSpPr>
          <p:cNvPr id="4" name="Rectángulo 3">
            <a:extLst>
              <a:ext uri="{FF2B5EF4-FFF2-40B4-BE49-F238E27FC236}">
                <a16:creationId xmlns:a16="http://schemas.microsoft.com/office/drawing/2014/main" id="{18DEBBBC-3096-4213-8DE0-7A29EF2B5860}"/>
              </a:ext>
            </a:extLst>
          </p:cNvPr>
          <p:cNvSpPr/>
          <p:nvPr/>
        </p:nvSpPr>
        <p:spPr>
          <a:xfrm>
            <a:off x="429078" y="3096251"/>
            <a:ext cx="4572000" cy="1477328"/>
          </a:xfrm>
          <a:prstGeom prst="rect">
            <a:avLst/>
          </a:prstGeom>
        </p:spPr>
        <p:txBody>
          <a:bodyPr>
            <a:spAutoFit/>
          </a:bodyPr>
          <a:lstStyle/>
          <a:p>
            <a:r>
              <a:rPr lang="es-CO" dirty="0">
                <a:solidFill>
                  <a:schemeClr val="bg1"/>
                </a:solidFill>
                <a:latin typeface="Georgia" panose="02040502050405020303" pitchFamily="18" charset="0"/>
              </a:rPr>
              <a:t>14¿Qué sistema de codificación utiliza para sus productos? </a:t>
            </a:r>
          </a:p>
          <a:p>
            <a:r>
              <a:rPr lang="es-CO" dirty="0">
                <a:solidFill>
                  <a:schemeClr val="bg1"/>
                </a:solidFill>
                <a:latin typeface="Georgia" panose="02040502050405020303" pitchFamily="18" charset="0"/>
              </a:rPr>
              <a:t>Utilizamos el código de barras y la referencia de los productos.</a:t>
            </a:r>
          </a:p>
          <a:p>
            <a:endParaRPr lang="es-CO" dirty="0"/>
          </a:p>
        </p:txBody>
      </p:sp>
      <p:sp>
        <p:nvSpPr>
          <p:cNvPr id="6" name="Rectángulo 5">
            <a:extLst>
              <a:ext uri="{FF2B5EF4-FFF2-40B4-BE49-F238E27FC236}">
                <a16:creationId xmlns:a16="http://schemas.microsoft.com/office/drawing/2014/main" id="{B546BB10-93C7-4277-B96B-F474E913FD21}"/>
              </a:ext>
            </a:extLst>
          </p:cNvPr>
          <p:cNvSpPr/>
          <p:nvPr/>
        </p:nvSpPr>
        <p:spPr>
          <a:xfrm>
            <a:off x="395536" y="4077072"/>
            <a:ext cx="4572000" cy="2308324"/>
          </a:xfrm>
          <a:prstGeom prst="rect">
            <a:avLst/>
          </a:prstGeom>
        </p:spPr>
        <p:txBody>
          <a:bodyPr>
            <a:spAutoFit/>
          </a:bodyPr>
          <a:lstStyle/>
          <a:p>
            <a:endParaRPr lang="es-CO" dirty="0">
              <a:solidFill>
                <a:schemeClr val="bg1"/>
              </a:solidFill>
              <a:latin typeface="Georgia" panose="02040502050405020303" pitchFamily="18" charset="0"/>
            </a:endParaRPr>
          </a:p>
          <a:p>
            <a:r>
              <a:rPr lang="es-CO" dirty="0">
                <a:solidFill>
                  <a:schemeClr val="bg1"/>
                </a:solidFill>
                <a:latin typeface="Georgia" panose="02040502050405020303" pitchFamily="18" charset="0"/>
              </a:rPr>
              <a:t>15¿Cuáles de estas 2 actividades considera más relevante a la hora de administrar un inventario? ¿Por qué?</a:t>
            </a:r>
          </a:p>
          <a:p>
            <a:r>
              <a:rPr lang="es-CO" dirty="0">
                <a:solidFill>
                  <a:schemeClr val="bg1"/>
                </a:solidFill>
                <a:latin typeface="Georgia" panose="02040502050405020303" pitchFamily="18" charset="0"/>
              </a:rPr>
              <a:t>X  Análisis de inventarios</a:t>
            </a:r>
          </a:p>
          <a:p>
            <a:r>
              <a:rPr lang="es-CO" dirty="0">
                <a:solidFill>
                  <a:schemeClr val="bg1"/>
                </a:solidFill>
                <a:latin typeface="Georgia" panose="02040502050405020303" pitchFamily="18" charset="0"/>
              </a:rPr>
              <a:t>Por que es el conteo de las cantidades físicas de los productos</a:t>
            </a:r>
          </a:p>
          <a:p>
            <a:r>
              <a:rPr lang="es-CO" dirty="0">
                <a:solidFill>
                  <a:schemeClr val="bg1"/>
                </a:solidFill>
                <a:latin typeface="Georgia" panose="02040502050405020303" pitchFamily="18" charset="0"/>
              </a:rPr>
              <a:t>Control de producción</a:t>
            </a:r>
          </a:p>
        </p:txBody>
      </p:sp>
      <p:sp>
        <p:nvSpPr>
          <p:cNvPr id="7" name="Rectángulo 6">
            <a:extLst>
              <a:ext uri="{FF2B5EF4-FFF2-40B4-BE49-F238E27FC236}">
                <a16:creationId xmlns:a16="http://schemas.microsoft.com/office/drawing/2014/main" id="{A61986DC-EE51-4D07-8995-2769321BE8CB}"/>
              </a:ext>
            </a:extLst>
          </p:cNvPr>
          <p:cNvSpPr/>
          <p:nvPr/>
        </p:nvSpPr>
        <p:spPr>
          <a:xfrm>
            <a:off x="395536" y="5231234"/>
            <a:ext cx="343269" cy="285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122" name="Picture 2" descr="Resultado de imagen para contenedores">
            <a:extLst>
              <a:ext uri="{FF2B5EF4-FFF2-40B4-BE49-F238E27FC236}">
                <a16:creationId xmlns:a16="http://schemas.microsoft.com/office/drawing/2014/main" id="{09F8306C-684D-43FF-8799-111DC223C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385" y="1628800"/>
            <a:ext cx="219075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n para codigo de barras">
            <a:extLst>
              <a:ext uri="{FF2B5EF4-FFF2-40B4-BE49-F238E27FC236}">
                <a16:creationId xmlns:a16="http://schemas.microsoft.com/office/drawing/2014/main" id="{7D592AD3-1497-45FC-B2DF-912073519DE9}"/>
              </a:ext>
            </a:extLst>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5148064" y="3096251"/>
            <a:ext cx="2619882" cy="128123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esultado de imagen para inventario">
            <a:extLst>
              <a:ext uri="{FF2B5EF4-FFF2-40B4-BE49-F238E27FC236}">
                <a16:creationId xmlns:a16="http://schemas.microsoft.com/office/drawing/2014/main" id="{B0961C16-D420-4165-967F-831C996FD4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4187300"/>
            <a:ext cx="3691966" cy="25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535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4159FA1-15CC-447C-A2FC-E2A2CA28AC9F}"/>
              </a:ext>
            </a:extLst>
          </p:cNvPr>
          <p:cNvSpPr/>
          <p:nvPr/>
        </p:nvSpPr>
        <p:spPr>
          <a:xfrm>
            <a:off x="323528" y="1844824"/>
            <a:ext cx="4572000" cy="3970318"/>
          </a:xfrm>
          <a:prstGeom prst="rect">
            <a:avLst/>
          </a:prstGeom>
        </p:spPr>
        <p:txBody>
          <a:bodyPr>
            <a:spAutoFit/>
          </a:bodyPr>
          <a:lstStyle/>
          <a:p>
            <a:r>
              <a:rPr lang="es-CO" dirty="0">
                <a:solidFill>
                  <a:schemeClr val="bg1"/>
                </a:solidFill>
                <a:latin typeface="Georgia" panose="02040502050405020303" pitchFamily="18" charset="0"/>
              </a:rPr>
              <a:t>16¿A la hora de analizar el costo de un inventario cual representa una amenaza mayor para su negocio?</a:t>
            </a:r>
          </a:p>
          <a:p>
            <a:r>
              <a:rPr lang="es-CO" dirty="0">
                <a:solidFill>
                  <a:schemeClr val="bg1"/>
                </a:solidFill>
                <a:latin typeface="Georgia" panose="02040502050405020303" pitchFamily="18" charset="0"/>
              </a:rPr>
              <a:t>La fluctuación del dólar</a:t>
            </a:r>
          </a:p>
          <a:p>
            <a:r>
              <a:rPr lang="es-CO" dirty="0">
                <a:solidFill>
                  <a:schemeClr val="bg1"/>
                </a:solidFill>
                <a:latin typeface="Georgia" panose="02040502050405020303" pitchFamily="18" charset="0"/>
              </a:rPr>
              <a:t> </a:t>
            </a:r>
          </a:p>
          <a:p>
            <a:r>
              <a:rPr lang="es-CO" dirty="0">
                <a:latin typeface="Georgia" panose="02040502050405020303" pitchFamily="18" charset="0"/>
              </a:rPr>
              <a:t>17¿</a:t>
            </a:r>
            <a:r>
              <a:rPr lang="es-CO" dirty="0">
                <a:solidFill>
                  <a:schemeClr val="bg1"/>
                </a:solidFill>
                <a:latin typeface="Georgia" panose="02040502050405020303" pitchFamily="18" charset="0"/>
              </a:rPr>
              <a:t>Qué es lo más tedioso a la hora de realizar un inventario?</a:t>
            </a:r>
          </a:p>
          <a:p>
            <a:r>
              <a:rPr lang="es-CO" dirty="0">
                <a:solidFill>
                  <a:schemeClr val="bg1"/>
                </a:solidFill>
                <a:latin typeface="Georgia" panose="02040502050405020303" pitchFamily="18" charset="0"/>
              </a:rPr>
              <a:t>El conteo de las referencias de los productos</a:t>
            </a:r>
          </a:p>
          <a:p>
            <a:endParaRPr lang="es-CO" dirty="0">
              <a:solidFill>
                <a:schemeClr val="bg1"/>
              </a:solidFill>
              <a:latin typeface="Georgia" panose="02040502050405020303" pitchFamily="18" charset="0"/>
            </a:endParaRPr>
          </a:p>
          <a:p>
            <a:r>
              <a:rPr lang="es-CO" dirty="0">
                <a:solidFill>
                  <a:schemeClr val="bg1"/>
                </a:solidFill>
                <a:latin typeface="Georgia" panose="02040502050405020303" pitchFamily="18" charset="0"/>
              </a:rPr>
              <a:t>18¿Administran todos los productos de la misma manera?</a:t>
            </a:r>
          </a:p>
          <a:p>
            <a:r>
              <a:rPr lang="es-CO" dirty="0">
                <a:solidFill>
                  <a:schemeClr val="bg1"/>
                </a:solidFill>
                <a:latin typeface="Georgia" panose="02040502050405020303" pitchFamily="18" charset="0"/>
              </a:rPr>
              <a:t>Si porque no cuentan con un producto que de diferente referencia</a:t>
            </a:r>
          </a:p>
        </p:txBody>
      </p:sp>
      <p:pic>
        <p:nvPicPr>
          <p:cNvPr id="6146" name="Picture 2" descr="Resultado de imagen para fluctuacion">
            <a:extLst>
              <a:ext uri="{FF2B5EF4-FFF2-40B4-BE49-F238E27FC236}">
                <a16:creationId xmlns:a16="http://schemas.microsoft.com/office/drawing/2014/main" id="{BE2BAB06-3341-4268-AAE1-B28B6CC482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1340768"/>
            <a:ext cx="1862336" cy="186233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esultado de imagen para dolar">
            <a:extLst>
              <a:ext uri="{FF2B5EF4-FFF2-40B4-BE49-F238E27FC236}">
                <a16:creationId xmlns:a16="http://schemas.microsoft.com/office/drawing/2014/main" id="{A9B0323E-4CBA-421E-8444-A2BEA9B597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1484784"/>
            <a:ext cx="2483768" cy="186282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esultado de imagen para inventario">
            <a:extLst>
              <a:ext uri="{FF2B5EF4-FFF2-40B4-BE49-F238E27FC236}">
                <a16:creationId xmlns:a16="http://schemas.microsoft.com/office/drawing/2014/main" id="{8D6A8FC2-D772-4670-A2F7-A469B46C4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1701" y="3510391"/>
            <a:ext cx="3865406" cy="2176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647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36F0DC3-0C5C-490D-B677-5567736B4AC3}"/>
              </a:ext>
            </a:extLst>
          </p:cNvPr>
          <p:cNvSpPr/>
          <p:nvPr/>
        </p:nvSpPr>
        <p:spPr>
          <a:xfrm>
            <a:off x="323528" y="1052736"/>
            <a:ext cx="4572000" cy="5632311"/>
          </a:xfrm>
          <a:prstGeom prst="rect">
            <a:avLst/>
          </a:prstGeom>
        </p:spPr>
        <p:txBody>
          <a:bodyPr>
            <a:spAutoFit/>
          </a:bodyPr>
          <a:lstStyle/>
          <a:p>
            <a:r>
              <a:rPr lang="es-CO" dirty="0">
                <a:solidFill>
                  <a:schemeClr val="bg1"/>
                </a:solidFill>
                <a:latin typeface="Georgia" panose="02040502050405020303" pitchFamily="18" charset="0"/>
              </a:rPr>
              <a:t>19¿De que m</a:t>
            </a:r>
            <a:r>
              <a:rPr lang="es-CO" dirty="0">
                <a:latin typeface="Georgia" panose="02040502050405020303" pitchFamily="18" charset="0"/>
              </a:rPr>
              <a:t>an</a:t>
            </a:r>
            <a:r>
              <a:rPr lang="es-CO" dirty="0">
                <a:solidFill>
                  <a:schemeClr val="bg1"/>
                </a:solidFill>
                <a:latin typeface="Georgia" panose="02040502050405020303" pitchFamily="18" charset="0"/>
              </a:rPr>
              <a:t>era realizan los inventarios manualmente o sistemática</a:t>
            </a:r>
            <a:r>
              <a:rPr lang="es-CO" dirty="0">
                <a:latin typeface="Georgia" panose="02040502050405020303" pitchFamily="18" charset="0"/>
              </a:rPr>
              <a:t>ment</a:t>
            </a:r>
            <a:r>
              <a:rPr lang="es-CO" dirty="0">
                <a:solidFill>
                  <a:schemeClr val="bg1"/>
                </a:solidFill>
                <a:latin typeface="Georgia" panose="02040502050405020303" pitchFamily="18" charset="0"/>
              </a:rPr>
              <a:t>e? ¿Cómo lo realizas?</a:t>
            </a:r>
          </a:p>
          <a:p>
            <a:r>
              <a:rPr lang="es-CO" dirty="0">
                <a:solidFill>
                  <a:schemeClr val="bg1"/>
                </a:solidFill>
                <a:latin typeface="Georgia" panose="02040502050405020303" pitchFamily="18" charset="0"/>
              </a:rPr>
              <a:t>Se hace de ambas maneras se cuenta el producto y los resultados se ponen en un exel y se comparar con los datos del pedido.</a:t>
            </a:r>
          </a:p>
          <a:p>
            <a:endParaRPr lang="es-CO" dirty="0">
              <a:solidFill>
                <a:schemeClr val="bg1"/>
              </a:solidFill>
              <a:latin typeface="Georgia" panose="02040502050405020303" pitchFamily="18" charset="0"/>
            </a:endParaRPr>
          </a:p>
          <a:p>
            <a:r>
              <a:rPr lang="es-CO" dirty="0">
                <a:latin typeface="Georgia" panose="02040502050405020303" pitchFamily="18" charset="0"/>
              </a:rPr>
              <a:t>20¿</a:t>
            </a:r>
            <a:r>
              <a:rPr lang="es-CO" dirty="0">
                <a:solidFill>
                  <a:schemeClr val="bg1"/>
                </a:solidFill>
                <a:latin typeface="Georgia" panose="02040502050405020303" pitchFamily="18" charset="0"/>
              </a:rPr>
              <a:t>Cuentan con el tiempo suficiente para contar su inventario? </a:t>
            </a:r>
          </a:p>
          <a:p>
            <a:r>
              <a:rPr lang="es-CO" dirty="0">
                <a:solidFill>
                  <a:schemeClr val="bg1"/>
                </a:solidFill>
                <a:latin typeface="Georgia" panose="02040502050405020303" pitchFamily="18" charset="0"/>
              </a:rPr>
              <a:t>No se realiza un fin de semana con todo el personal se le asigna una parte de la bodega para que realice inventario luego se comparan los datos que se contaron con el pedido que se realizó</a:t>
            </a:r>
          </a:p>
          <a:p>
            <a:endParaRPr lang="es-CO" dirty="0">
              <a:solidFill>
                <a:schemeClr val="bg1"/>
              </a:solidFill>
              <a:latin typeface="Georgia" panose="02040502050405020303" pitchFamily="18" charset="0"/>
            </a:endParaRPr>
          </a:p>
          <a:p>
            <a:r>
              <a:rPr lang="es-CO" dirty="0">
                <a:solidFill>
                  <a:schemeClr val="bg1"/>
                </a:solidFill>
                <a:latin typeface="Georgia" panose="02040502050405020303" pitchFamily="18" charset="0"/>
              </a:rPr>
              <a:t>21¿Ha tenido algún problema con los inventarios de la empresa si así cuales han sido? </a:t>
            </a:r>
          </a:p>
          <a:p>
            <a:r>
              <a:rPr lang="es-CO" dirty="0">
                <a:solidFill>
                  <a:schemeClr val="bg1"/>
                </a:solidFill>
                <a:latin typeface="Georgia" panose="02040502050405020303" pitchFamily="18" charset="0"/>
              </a:rPr>
              <a:t>No </a:t>
            </a:r>
          </a:p>
        </p:txBody>
      </p:sp>
      <p:pic>
        <p:nvPicPr>
          <p:cNvPr id="7170" name="Picture 2" descr="Resultado de imagen para inventario">
            <a:extLst>
              <a:ext uri="{FF2B5EF4-FFF2-40B4-BE49-F238E27FC236}">
                <a16:creationId xmlns:a16="http://schemas.microsoft.com/office/drawing/2014/main" id="{AB66683F-A5DD-4101-827C-E248900A19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5528" y="1412776"/>
            <a:ext cx="3979071" cy="138024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sultado de imagen para tiempo">
            <a:extLst>
              <a:ext uri="{FF2B5EF4-FFF2-40B4-BE49-F238E27FC236}">
                <a16:creationId xmlns:a16="http://schemas.microsoft.com/office/drawing/2014/main" id="{BD60B4A0-0C00-4110-9B37-0B59364D8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4823" y="3501008"/>
            <a:ext cx="1380240" cy="138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523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B43C302-BA8F-4C71-9532-5DA7A03034A1}"/>
              </a:ext>
            </a:extLst>
          </p:cNvPr>
          <p:cNvSpPr/>
          <p:nvPr/>
        </p:nvSpPr>
        <p:spPr>
          <a:xfrm>
            <a:off x="1979712" y="3717032"/>
            <a:ext cx="4572000" cy="923330"/>
          </a:xfrm>
          <a:prstGeom prst="rect">
            <a:avLst/>
          </a:prstGeom>
        </p:spPr>
        <p:txBody>
          <a:bodyPr>
            <a:spAutoFit/>
          </a:bodyPr>
          <a:lstStyle/>
          <a:p>
            <a:pPr lvl="0" algn="ctr"/>
            <a:r>
              <a:rPr lang="es-ES" dirty="0">
                <a:solidFill>
                  <a:prstClr val="white"/>
                </a:solidFill>
                <a:latin typeface="Georgia" panose="02040502050405020303" pitchFamily="18" charset="0"/>
              </a:rPr>
              <a:t>Gracias por su atención por el tiempo que nos brindo por los datos que nos a otorgado muchas gracias adiós ;)</a:t>
            </a:r>
            <a:endParaRPr lang="es-CO" dirty="0">
              <a:solidFill>
                <a:prstClr val="white"/>
              </a:solidFill>
              <a:latin typeface="Georgia" panose="02040502050405020303" pitchFamily="18" charset="0"/>
            </a:endParaRPr>
          </a:p>
        </p:txBody>
      </p:sp>
      <p:pic>
        <p:nvPicPr>
          <p:cNvPr id="8194" name="Picture 2" descr="Resultado de imagen para inventario">
            <a:extLst>
              <a:ext uri="{FF2B5EF4-FFF2-40B4-BE49-F238E27FC236}">
                <a16:creationId xmlns:a16="http://schemas.microsoft.com/office/drawing/2014/main" id="{6735E1A6-23FA-46FC-83AD-C5FC1B7EC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462" y="4958241"/>
            <a:ext cx="171450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n relacionada">
            <a:extLst>
              <a:ext uri="{FF2B5EF4-FFF2-40B4-BE49-F238E27FC236}">
                <a16:creationId xmlns:a16="http://schemas.microsoft.com/office/drawing/2014/main" id="{837ADE43-B7AB-4496-AC41-2C9B5BA45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238250"/>
            <a:ext cx="56197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31398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655</TotalTime>
  <Words>1232</Words>
  <Application>Microsoft Office PowerPoint</Application>
  <PresentationFormat>Presentación en pantalla (4:3)</PresentationFormat>
  <Paragraphs>90</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Algerian</vt:lpstr>
      <vt:lpstr>Arial</vt:lpstr>
      <vt:lpstr>Calibri</vt:lpstr>
      <vt:lpstr>Georgia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COMPAQ</dc:creator>
  <cp:lastModifiedBy>APRENDIZ</cp:lastModifiedBy>
  <cp:revision>30</cp:revision>
  <dcterms:created xsi:type="dcterms:W3CDTF">2019-05-30T13:24:14Z</dcterms:created>
  <dcterms:modified xsi:type="dcterms:W3CDTF">2019-06-04T22:46:19Z</dcterms:modified>
</cp:coreProperties>
</file>