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1_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0" roundtripDataSignature="AMtx7mgsvDKoOkGC7jnuSznTOSizUZwCs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6D2D76-7411-5EC1-9617-8DCE8D547CE0}" name="Rahul Nair" initials="RN" userId="S::rahulnai@buffalo.edu::5821cc7c-38c6-4f51-81f8-e19a7bca93f9" providerId="AD"/>
  <p188:author id="{88442BE4-359C-51A8-8526-B99EE4E41D96}" name="Ann Konnayil" initials="AK" userId="S::annkonna@buffalo.edu::58ec3ad0-6eab-48b5-8df1-6bdc64e2ed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97210-DD73-4006-D6B7-A3D7AE9A1BD5}" v="79" dt="2022-03-01T01:48:08.202"/>
    <p1510:client id="{1211F723-260A-146A-552A-4C01AD3715B3}" v="12" dt="2022-03-01T01:57:34.244"/>
    <p1510:client id="{39EFF01A-D2A2-942D-4D18-87C047152306}" v="1" dt="2022-03-01T02:21:47.665"/>
    <p1510:client id="{56B2DFD9-FBA6-66D1-CA40-2358E174EFE9}" v="3" dt="2022-03-01T02:01:08.374"/>
    <p1510:client id="{9FC814EE-C89D-40CB-A38A-9C825A1160B9}" v="37" dt="2022-03-01T01:38:38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modernComment_10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BF6CD1-EB26-476E-8357-CC6EB34072D5}" authorId="{196D2D76-7411-5EC1-9617-8DCE8D547CE0}" status="resolved" created="2022-03-01T01:56:26.109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7"/>
      <ac:spMk id="47" creationId="{00000000-0000-0000-0000-000000000000}"/>
      <ac:txMk cp="136" len="36">
        <ac:context len="306" hash="1078759019"/>
      </ac:txMk>
    </ac:txMkLst>
    <p188:replyLst>
      <p188:reply id="{5A6A0AE4-7103-48DB-8FB6-5B6EB0C3D95D}" authorId="{88442BE4-359C-51A8-8526-B99EE4E41D96}" created="2022-03-01T01:57:31.838">
        <p188:txBody>
          <a:bodyPr/>
          <a:lstStyle/>
          <a:p>
            <a:r>
              <a:rPr lang="en-US"/>
              <a:t>Better now?</a:t>
            </a:r>
          </a:p>
        </p188:txBody>
      </p188:reply>
      <p188:reply id="{1C37CA15-2474-45C7-8F10-D260AF2BBC89}" authorId="{196D2D76-7411-5EC1-9617-8DCE8D547CE0}" created="2022-03-01T02:01:08.374">
        <p188:txBody>
          <a:bodyPr/>
          <a:lstStyle/>
          <a:p>
            <a:r>
              <a:rPr lang="en-US"/>
              <a:t>yes</a:t>
            </a:r>
          </a:p>
        </p188:txBody>
      </p188:reply>
    </p188:replyLst>
    <p188:txBody>
      <a:bodyPr/>
      <a:lstStyle/>
      <a:p>
        <a:r>
          <a:rPr lang="en-US"/>
          <a:t>change to creating virtual populations
[@Ann Konnayil]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657225" y="1489075"/>
            <a:ext cx="66389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1"/>
          </p:nvPr>
        </p:nvSpPr>
        <p:spPr>
          <a:xfrm>
            <a:off x="657225" y="3967162"/>
            <a:ext cx="6638925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6pPr>
            <a:lvl7pPr marL="3200400" lvl="6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7pPr>
            <a:lvl8pPr marL="3657600" lvl="7" indent="-365759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8pPr>
            <a:lvl9pPr marL="4114800" lvl="8" indent="-365759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566737" y="1498600"/>
            <a:ext cx="424815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566737" y="2184400"/>
            <a:ext cx="4248150" cy="396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6pPr>
            <a:lvl7pPr marL="3200400" lvl="6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7pPr>
            <a:lvl8pPr marL="3657600" lvl="7" indent="-365759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8pPr>
            <a:lvl9pPr marL="4114800" lvl="8" indent="-365759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10721975" y="6345237"/>
            <a:ext cx="330200" cy="31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666666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666666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666666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666666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666666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666666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666666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666666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body" idx="1"/>
          </p:nvPr>
        </p:nvSpPr>
        <p:spPr>
          <a:xfrm>
            <a:off x="657225" y="3967162"/>
            <a:ext cx="6638925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5759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5759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title"/>
          </p:nvPr>
        </p:nvSpPr>
        <p:spPr>
          <a:xfrm>
            <a:off x="657225" y="1489075"/>
            <a:ext cx="66389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3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400" y="6040437"/>
            <a:ext cx="48006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 descr="Picture 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600" y="320675"/>
            <a:ext cx="48006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10721975" y="6345237"/>
            <a:ext cx="330200" cy="31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66737" y="1498600"/>
            <a:ext cx="424815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66737" y="2184400"/>
            <a:ext cx="4248150" cy="396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5759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5759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 descr="Presentation Title"/>
          <p:cNvSpPr txBox="1">
            <a:spLocks noGrp="1"/>
          </p:cNvSpPr>
          <p:nvPr>
            <p:ph type="title"/>
          </p:nvPr>
        </p:nvSpPr>
        <p:spPr>
          <a:xfrm>
            <a:off x="339725" y="-287337"/>
            <a:ext cx="6638925" cy="238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24054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rial"/>
              <a:buNone/>
            </a:pPr>
            <a:r>
              <a:rPr lang="en-US" sz="3700" b="1" i="0" u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Supportive CSE Bulls</a:t>
            </a:r>
            <a:endParaRPr dirty="0"/>
          </a:p>
        </p:txBody>
      </p:sp>
      <p:sp>
        <p:nvSpPr>
          <p:cNvPr id="37" name="Google Shape;37;p1" descr="Presentation Title"/>
          <p:cNvSpPr txBox="1"/>
          <p:nvPr/>
        </p:nvSpPr>
        <p:spPr>
          <a:xfrm>
            <a:off x="339725" y="2006600"/>
            <a:ext cx="7650724" cy="255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Ann 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Konnayil</a:t>
            </a:r>
            <a:endParaRPr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Asheeque</a:t>
            </a:r>
            <a:r>
              <a:rPr lang="en-US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Chericham</a:t>
            </a:r>
            <a:r>
              <a:rPr lang="en-US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Veettil</a:t>
            </a:r>
            <a:endParaRPr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Kadambare</a:t>
            </a:r>
            <a:r>
              <a:rPr lang="en-US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Jayandran</a:t>
            </a:r>
            <a:endParaRPr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Ganesh 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Nayar</a:t>
            </a:r>
            <a:endParaRPr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Mathew 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Thengumpallil</a:t>
            </a:r>
            <a:r>
              <a:rPr lang="en-US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Jose</a:t>
            </a:r>
            <a:endParaRPr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Rahul Nair</a:t>
            </a:r>
          </a:p>
          <a:p>
            <a:pPr>
              <a:buSzPts val="1200"/>
            </a:pPr>
            <a:r>
              <a:rPr lang="en-US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Vimochana Kummur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 descr="Footer Placeholder 4"/>
          <p:cNvSpPr txBox="1"/>
          <p:nvPr/>
        </p:nvSpPr>
        <p:spPr>
          <a:xfrm>
            <a:off x="10834687" y="6345237"/>
            <a:ext cx="217487" cy="31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9DE03C-AC97-425E-BE5E-F73FC1234C02}"/>
              </a:ext>
            </a:extLst>
          </p:cNvPr>
          <p:cNvSpPr txBox="1"/>
          <p:nvPr/>
        </p:nvSpPr>
        <p:spPr>
          <a:xfrm>
            <a:off x="856343" y="136285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1BC3F4-A468-4C4F-8068-8B8600E6DD42}"/>
              </a:ext>
            </a:extLst>
          </p:cNvPr>
          <p:cNvSpPr txBox="1"/>
          <p:nvPr/>
        </p:nvSpPr>
        <p:spPr>
          <a:xfrm>
            <a:off x="856343" y="2337750"/>
            <a:ext cx="1039222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Worldwide migrant patterns and the ensuing demographic shifts is not accurately represented in a clinical trial and biomedical database participant makeup.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problem we are trying to address is to ensure an accurate representation of all the variability that constitutes a population. Given that the data that is currently available at the present isn’t an accurate representation of reality, we aspire to generate a virtual population/synthetic patient data that is inclusive.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BC68FE-3688-4F50-8508-F7661518CE53}"/>
              </a:ext>
            </a:extLst>
          </p:cNvPr>
          <p:cNvSpPr txBox="1"/>
          <p:nvPr/>
        </p:nvSpPr>
        <p:spPr>
          <a:xfrm>
            <a:off x="559190" y="138638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selection and pre-processing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78E0C-FBB6-4FC7-AC89-2E661CFF672B}"/>
              </a:ext>
            </a:extLst>
          </p:cNvPr>
          <p:cNvSpPr txBox="1"/>
          <p:nvPr/>
        </p:nvSpPr>
        <p:spPr>
          <a:xfrm>
            <a:off x="450166" y="2018713"/>
            <a:ext cx="8806375" cy="454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NHANES data from years 2009 to 2018 were collected.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used are: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Albumin, urine (ug/mL) </a:t>
            </a:r>
            <a:endParaRPr lang="en-IN" sz="2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Creatinine, urine (mg/dL) </a:t>
            </a:r>
            <a:endParaRPr lang="en-IN" sz="2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Fasting Glucose (mg/dL) </a:t>
            </a:r>
            <a:endParaRPr lang="en-IN" sz="2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Insulin (</a:t>
            </a:r>
            <a:r>
              <a:rPr lang="en-IN" sz="22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uU</a:t>
            </a: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/mL) </a:t>
            </a:r>
            <a:endParaRPr lang="en-IN" sz="2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Glycohemoglobin (%) </a:t>
            </a:r>
            <a:endParaRPr lang="en-IN" sz="2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Triglyceride (mg/dL) </a:t>
            </a:r>
            <a:endParaRPr lang="en-IN" sz="2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Cholesterol (mg/dL) </a:t>
            </a:r>
            <a:endParaRPr lang="en-IN" sz="2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HDL-Cholesterol (mg/dL) </a:t>
            </a:r>
            <a:endParaRPr lang="en-IN" sz="2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rows containing null values were removed and dataset containing around 13000 samples was created. </a:t>
            </a:r>
          </a:p>
          <a:p>
            <a:pPr algn="just" rtl="0" fontAlgn="base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the variables were plotted to find similarities.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753458A-5EBE-4E6E-ABD3-034153A28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07" y="1617215"/>
            <a:ext cx="4579836" cy="361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40BEE8-9E5D-4E24-AAD8-576403F91D14}"/>
              </a:ext>
            </a:extLst>
          </p:cNvPr>
          <p:cNvSpPr txBox="1"/>
          <p:nvPr/>
        </p:nvSpPr>
        <p:spPr>
          <a:xfrm>
            <a:off x="305386" y="2188384"/>
            <a:ext cx="112436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Variational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learn the parameters of the population and create a sample set similar to the actual population using the learned latent space to data relationship.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phases: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Selecting any one variable at a time and generating data from a latent space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joint distribution of the multidimensional data and validate it with the test set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Joint distribution of data across categories of interest, such as race, age, and so on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VAE contains 3 hidden layers for the encoder and decoder.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latent dimension is kept at 2  and the model is trained at 1000 epochs.</a:t>
            </a:r>
          </a:p>
          <a:p>
            <a:pPr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 is done to handle the covariate shift in layers.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EF797-2F8C-4585-8025-957DA62B05B3}"/>
              </a:ext>
            </a:extLst>
          </p:cNvPr>
          <p:cNvSpPr txBox="1"/>
          <p:nvPr/>
        </p:nvSpPr>
        <p:spPr>
          <a:xfrm>
            <a:off x="474198" y="1273983"/>
            <a:ext cx="85713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approach to create virtual population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459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C32173-AD20-4CAF-BE8D-07B60664674A}"/>
              </a:ext>
            </a:extLst>
          </p:cNvPr>
          <p:cNvSpPr txBox="1"/>
          <p:nvPr/>
        </p:nvSpPr>
        <p:spPr>
          <a:xfrm>
            <a:off x="587326" y="1245848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069E7-CE8E-4B7B-BB35-27AD3EA157F0}"/>
              </a:ext>
            </a:extLst>
          </p:cNvPr>
          <p:cNvSpPr txBox="1"/>
          <p:nvPr/>
        </p:nvSpPr>
        <p:spPr>
          <a:xfrm>
            <a:off x="513507" y="1810895"/>
            <a:ext cx="699674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train the one-dimensional VAE model, triglyceride feature was used.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Encoder created a latent space with dimension = 2.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triglyceride was given as the input, the model generated the same output as the input, making the model behave like a identity matrix.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3000 samples were taken from normal distribution and given to the decoder model, it generated triglyceride data for 3000 individuals using the latent space created using VAE.</a:t>
            </a:r>
          </a:p>
          <a:p>
            <a:endParaRPr lang="en-IN" sz="2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E97E160-1C34-4A1A-907A-E7208D20B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78" y="1073787"/>
            <a:ext cx="4391706" cy="258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343CD53-79F2-4389-9FE1-79389AD55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77" y="3760982"/>
            <a:ext cx="4045111" cy="24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5D1BFB18-32EE-4132-AB15-FD429FCB6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9" y="4684542"/>
            <a:ext cx="5974301" cy="217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0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0A8117-9614-4B92-9A40-A8587E8CE267}"/>
              </a:ext>
            </a:extLst>
          </p:cNvPr>
          <p:cNvSpPr txBox="1"/>
          <p:nvPr/>
        </p:nvSpPr>
        <p:spPr>
          <a:xfrm>
            <a:off x="474784" y="1302118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further study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5EA88-D01C-4E4D-9F3E-9B6DFD00365C}"/>
              </a:ext>
            </a:extLst>
          </p:cNvPr>
          <p:cNvSpPr txBox="1"/>
          <p:nvPr/>
        </p:nvSpPr>
        <p:spPr>
          <a:xfrm>
            <a:off x="643597" y="2243650"/>
            <a:ext cx="1093411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Currently the null values were removed from dataset.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pre-processing techniques can be used to handle null values.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Min-max normalization did not improve the result, It actually worsened the model output. This should be further analyzed.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should be improved since the generated data doesn’t seem to cover the whole range of input data.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stages would be to use VAE to learn the joint distribution of physiological features.</a:t>
            </a:r>
          </a:p>
        </p:txBody>
      </p:sp>
    </p:spTree>
    <p:extLst>
      <p:ext uri="{BB962C8B-B14F-4D97-AF65-F5344CB8AC3E}">
        <p14:creationId xmlns:p14="http://schemas.microsoft.com/office/powerpoint/2010/main" val="9326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 - Title Slide 1">
  <a:themeElements>
    <a:clrScheme name="Office Theme - Title Slide 1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FFFFFF"/>
      </a:accent3>
      <a:accent4>
        <a:srgbClr val="005BBB"/>
      </a:accent4>
      <a:accent5>
        <a:srgbClr val="41B6E6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- Content and Three Photos">
  <a:themeElements>
    <a:clrScheme name="Office Theme - Content and Three Photos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FFFFFF"/>
      </a:accent3>
      <a:accent4>
        <a:srgbClr val="005BBB"/>
      </a:accent4>
      <a:accent5>
        <a:srgbClr val="41B6E6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482</Words>
  <Application>Microsoft Office PowerPoint</Application>
  <PresentationFormat>Widescreen</PresentationFormat>
  <Paragraphs>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Office Theme - Title Slide 1</vt:lpstr>
      <vt:lpstr>Office Theme - Content and Three Photos</vt:lpstr>
      <vt:lpstr>Supportive CSE Bulls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Supportive CSE Bulls</dc:title>
  <cp:lastModifiedBy>Vimochana Kummur</cp:lastModifiedBy>
  <cp:revision>8</cp:revision>
  <dcterms:modified xsi:type="dcterms:W3CDTF">2022-04-05T01:11:31Z</dcterms:modified>
</cp:coreProperties>
</file>