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7" r:id="rId6"/>
    <p:sldId id="258" r:id="rId7"/>
    <p:sldId id="259" r:id="rId8"/>
    <p:sldId id="303" r:id="rId9"/>
    <p:sldId id="304" r:id="rId10"/>
    <p:sldId id="305" r:id="rId11"/>
    <p:sldId id="301" r:id="rId12"/>
    <p:sldId id="310" r:id="rId13"/>
    <p:sldId id="306" r:id="rId14"/>
    <p:sldId id="307" r:id="rId15"/>
    <p:sldId id="308" r:id="rId16"/>
    <p:sldId id="309" r:id="rId17"/>
    <p:sldId id="302" r:id="rId18"/>
    <p:sldId id="311" r:id="rId19"/>
    <p:sldId id="312" r:id="rId20"/>
    <p:sldId id="313" r:id="rId21"/>
    <p:sldId id="314" r:id="rId22"/>
    <p:sldId id="315" r:id="rId23"/>
    <p:sldId id="316" r:id="rId24"/>
    <p:sldId id="317" r:id="rId25"/>
    <p:sldId id="319" r:id="rId26"/>
    <p:sldId id="320" r:id="rId27"/>
    <p:sldId id="321" r:id="rId28"/>
    <p:sldId id="322" r:id="rId29"/>
    <p:sldId id="377" r:id="rId30"/>
    <p:sldId id="323" r:id="rId31"/>
    <p:sldId id="324" r:id="rId32"/>
    <p:sldId id="325" r:id="rId33"/>
    <p:sldId id="378" r:id="rId34"/>
    <p:sldId id="381"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155"/>
    <a:srgbClr val="005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8" y="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egor Vyshnevskyi" userId="02454316-a20a-4709-9e71-870a59e74ca2" providerId="ADAL" clId="{6DD858F3-AA83-49D1-8C7B-BA8A7DD97F51}"/>
    <pc:docChg chg="custSel addSld delSld modSld sldOrd">
      <pc:chgData name="Iegor Vyshnevskyi" userId="02454316-a20a-4709-9e71-870a59e74ca2" providerId="ADAL" clId="{6DD858F3-AA83-49D1-8C7B-BA8A7DD97F51}" dt="2023-03-30T07:10:43.145" v="41" actId="2696"/>
      <pc:docMkLst>
        <pc:docMk/>
      </pc:docMkLst>
      <pc:sldChg chg="modSp">
        <pc:chgData name="Iegor Vyshnevskyi" userId="02454316-a20a-4709-9e71-870a59e74ca2" providerId="ADAL" clId="{6DD858F3-AA83-49D1-8C7B-BA8A7DD97F51}" dt="2023-03-30T03:27:42.043" v="0" actId="20577"/>
        <pc:sldMkLst>
          <pc:docMk/>
          <pc:sldMk cId="829440615" sldId="257"/>
        </pc:sldMkLst>
        <pc:spChg chg="mod">
          <ac:chgData name="Iegor Vyshnevskyi" userId="02454316-a20a-4709-9e71-870a59e74ca2" providerId="ADAL" clId="{6DD858F3-AA83-49D1-8C7B-BA8A7DD97F51}" dt="2023-03-30T03:27:42.043" v="0" actId="20577"/>
          <ac:spMkLst>
            <pc:docMk/>
            <pc:sldMk cId="829440615" sldId="257"/>
            <ac:spMk id="6" creationId="{0E73446E-265A-43D5-9906-3E12D946F747}"/>
          </ac:spMkLst>
        </pc:spChg>
      </pc:sldChg>
      <pc:sldChg chg="modSp">
        <pc:chgData name="Iegor Vyshnevskyi" userId="02454316-a20a-4709-9e71-870a59e74ca2" providerId="ADAL" clId="{6DD858F3-AA83-49D1-8C7B-BA8A7DD97F51}" dt="2023-03-30T03:31:38.600" v="3" actId="20577"/>
        <pc:sldMkLst>
          <pc:docMk/>
          <pc:sldMk cId="2398128650" sldId="305"/>
        </pc:sldMkLst>
        <pc:spChg chg="mod">
          <ac:chgData name="Iegor Vyshnevskyi" userId="02454316-a20a-4709-9e71-870a59e74ca2" providerId="ADAL" clId="{6DD858F3-AA83-49D1-8C7B-BA8A7DD97F51}" dt="2023-03-30T03:31:38.600" v="3" actId="20577"/>
          <ac:spMkLst>
            <pc:docMk/>
            <pc:sldMk cId="2398128650" sldId="305"/>
            <ac:spMk id="5" creationId="{00000000-0000-0000-0000-000000000000}"/>
          </ac:spMkLst>
        </pc:spChg>
      </pc:sldChg>
      <pc:sldChg chg="del">
        <pc:chgData name="Iegor Vyshnevskyi" userId="02454316-a20a-4709-9e71-870a59e74ca2" providerId="ADAL" clId="{6DD858F3-AA83-49D1-8C7B-BA8A7DD97F51}" dt="2023-03-30T07:10:43.130" v="31" actId="2696"/>
        <pc:sldMkLst>
          <pc:docMk/>
          <pc:sldMk cId="3609673030" sldId="349"/>
        </pc:sldMkLst>
      </pc:sldChg>
      <pc:sldChg chg="del">
        <pc:chgData name="Iegor Vyshnevskyi" userId="02454316-a20a-4709-9e71-870a59e74ca2" providerId="ADAL" clId="{6DD858F3-AA83-49D1-8C7B-BA8A7DD97F51}" dt="2023-03-30T07:10:43.131" v="32" actId="2696"/>
        <pc:sldMkLst>
          <pc:docMk/>
          <pc:sldMk cId="1245088390" sldId="350"/>
        </pc:sldMkLst>
      </pc:sldChg>
      <pc:sldChg chg="del">
        <pc:chgData name="Iegor Vyshnevskyi" userId="02454316-a20a-4709-9e71-870a59e74ca2" providerId="ADAL" clId="{6DD858F3-AA83-49D1-8C7B-BA8A7DD97F51}" dt="2023-03-30T07:10:43.128" v="30" actId="2696"/>
        <pc:sldMkLst>
          <pc:docMk/>
          <pc:sldMk cId="1159162853" sldId="352"/>
        </pc:sldMkLst>
      </pc:sldChg>
      <pc:sldChg chg="del">
        <pc:chgData name="Iegor Vyshnevskyi" userId="02454316-a20a-4709-9e71-870a59e74ca2" providerId="ADAL" clId="{6DD858F3-AA83-49D1-8C7B-BA8A7DD97F51}" dt="2023-03-30T07:10:43.132" v="33" actId="2696"/>
        <pc:sldMkLst>
          <pc:docMk/>
          <pc:sldMk cId="1532098103" sldId="353"/>
        </pc:sldMkLst>
      </pc:sldChg>
      <pc:sldChg chg="del">
        <pc:chgData name="Iegor Vyshnevskyi" userId="02454316-a20a-4709-9e71-870a59e74ca2" providerId="ADAL" clId="{6DD858F3-AA83-49D1-8C7B-BA8A7DD97F51}" dt="2023-03-30T07:10:43.134" v="34" actId="2696"/>
        <pc:sldMkLst>
          <pc:docMk/>
          <pc:sldMk cId="2388765019" sldId="354"/>
        </pc:sldMkLst>
      </pc:sldChg>
      <pc:sldChg chg="del">
        <pc:chgData name="Iegor Vyshnevskyi" userId="02454316-a20a-4709-9e71-870a59e74ca2" providerId="ADAL" clId="{6DD858F3-AA83-49D1-8C7B-BA8A7DD97F51}" dt="2023-03-30T07:10:43.136" v="35" actId="2696"/>
        <pc:sldMkLst>
          <pc:docMk/>
          <pc:sldMk cId="2195492190" sldId="356"/>
        </pc:sldMkLst>
      </pc:sldChg>
      <pc:sldChg chg="del">
        <pc:chgData name="Iegor Vyshnevskyi" userId="02454316-a20a-4709-9e71-870a59e74ca2" providerId="ADAL" clId="{6DD858F3-AA83-49D1-8C7B-BA8A7DD97F51}" dt="2023-03-30T07:10:43.137" v="36" actId="2696"/>
        <pc:sldMkLst>
          <pc:docMk/>
          <pc:sldMk cId="78333116" sldId="357"/>
        </pc:sldMkLst>
      </pc:sldChg>
      <pc:sldChg chg="del">
        <pc:chgData name="Iegor Vyshnevskyi" userId="02454316-a20a-4709-9e71-870a59e74ca2" providerId="ADAL" clId="{6DD858F3-AA83-49D1-8C7B-BA8A7DD97F51}" dt="2023-03-30T07:10:43.139" v="37" actId="2696"/>
        <pc:sldMkLst>
          <pc:docMk/>
          <pc:sldMk cId="312498849" sldId="358"/>
        </pc:sldMkLst>
      </pc:sldChg>
      <pc:sldChg chg="del">
        <pc:chgData name="Iegor Vyshnevskyi" userId="02454316-a20a-4709-9e71-870a59e74ca2" providerId="ADAL" clId="{6DD858F3-AA83-49D1-8C7B-BA8A7DD97F51}" dt="2023-03-30T07:10:43.141" v="38" actId="2696"/>
        <pc:sldMkLst>
          <pc:docMk/>
          <pc:sldMk cId="2221840086" sldId="359"/>
        </pc:sldMkLst>
      </pc:sldChg>
      <pc:sldChg chg="del">
        <pc:chgData name="Iegor Vyshnevskyi" userId="02454316-a20a-4709-9e71-870a59e74ca2" providerId="ADAL" clId="{6DD858F3-AA83-49D1-8C7B-BA8A7DD97F51}" dt="2023-03-30T07:10:43.142" v="39" actId="2696"/>
        <pc:sldMkLst>
          <pc:docMk/>
          <pc:sldMk cId="2129158269" sldId="360"/>
        </pc:sldMkLst>
      </pc:sldChg>
      <pc:sldChg chg="del">
        <pc:chgData name="Iegor Vyshnevskyi" userId="02454316-a20a-4709-9e71-870a59e74ca2" providerId="ADAL" clId="{6DD858F3-AA83-49D1-8C7B-BA8A7DD97F51}" dt="2023-03-30T07:10:43.144" v="40" actId="2696"/>
        <pc:sldMkLst>
          <pc:docMk/>
          <pc:sldMk cId="560551023" sldId="363"/>
        </pc:sldMkLst>
      </pc:sldChg>
      <pc:sldChg chg="del">
        <pc:chgData name="Iegor Vyshnevskyi" userId="02454316-a20a-4709-9e71-870a59e74ca2" providerId="ADAL" clId="{6DD858F3-AA83-49D1-8C7B-BA8A7DD97F51}" dt="2023-03-30T07:10:43.145" v="41" actId="2696"/>
        <pc:sldMkLst>
          <pc:docMk/>
          <pc:sldMk cId="143015980" sldId="371"/>
        </pc:sldMkLst>
      </pc:sldChg>
      <pc:sldChg chg="del">
        <pc:chgData name="Iegor Vyshnevskyi" userId="02454316-a20a-4709-9e71-870a59e74ca2" providerId="ADAL" clId="{6DD858F3-AA83-49D1-8C7B-BA8A7DD97F51}" dt="2023-03-30T07:10:43.126" v="29" actId="2696"/>
        <pc:sldMkLst>
          <pc:docMk/>
          <pc:sldMk cId="839235142" sldId="380"/>
        </pc:sldMkLst>
      </pc:sldChg>
      <pc:sldChg chg="addSp delSp modSp add ord">
        <pc:chgData name="Iegor Vyshnevskyi" userId="02454316-a20a-4709-9e71-870a59e74ca2" providerId="ADAL" clId="{6DD858F3-AA83-49D1-8C7B-BA8A7DD97F51}" dt="2023-03-30T07:09:47.562" v="28"/>
        <pc:sldMkLst>
          <pc:docMk/>
          <pc:sldMk cId="3365196687" sldId="381"/>
        </pc:sldMkLst>
        <pc:spChg chg="mod">
          <ac:chgData name="Iegor Vyshnevskyi" userId="02454316-a20a-4709-9e71-870a59e74ca2" providerId="ADAL" clId="{6DD858F3-AA83-49D1-8C7B-BA8A7DD97F51}" dt="2023-03-30T07:07:54.062" v="25" actId="27636"/>
          <ac:spMkLst>
            <pc:docMk/>
            <pc:sldMk cId="3365196687" sldId="381"/>
            <ac:spMk id="3" creationId="{00000000-0000-0000-0000-000000000000}"/>
          </ac:spMkLst>
        </pc:spChg>
        <pc:spChg chg="del mod">
          <ac:chgData name="Iegor Vyshnevskyi" userId="02454316-a20a-4709-9e71-870a59e74ca2" providerId="ADAL" clId="{6DD858F3-AA83-49D1-8C7B-BA8A7DD97F51}" dt="2023-03-30T07:09:32.328" v="27"/>
          <ac:spMkLst>
            <pc:docMk/>
            <pc:sldMk cId="3365196687" sldId="381"/>
            <ac:spMk id="5" creationId="{00000000-0000-0000-0000-000000000000}"/>
          </ac:spMkLst>
        </pc:spChg>
        <pc:picChg chg="add mod">
          <ac:chgData name="Iegor Vyshnevskyi" userId="02454316-a20a-4709-9e71-870a59e74ca2" providerId="ADAL" clId="{6DD858F3-AA83-49D1-8C7B-BA8A7DD97F51}" dt="2023-03-30T07:09:32.328" v="27"/>
          <ac:picMkLst>
            <pc:docMk/>
            <pc:sldMk cId="3365196687" sldId="381"/>
            <ac:picMk id="2" creationId="{F16B03E5-7698-4166-BFC9-78DC7CC2AA1E}"/>
          </ac:picMkLst>
        </pc:picChg>
      </pc:sldChg>
    </pc:docChg>
  </pc:docChgLst>
  <pc:docChgLst>
    <pc:chgData name="Iegor" userId="02454316-a20a-4709-9e71-870a59e74ca2" providerId="ADAL" clId="{AE637533-F33E-44CE-BEE9-9AE6D0CB2F9F}"/>
    <pc:docChg chg="undo custSel delSld modSld">
      <pc:chgData name="Iegor" userId="02454316-a20a-4709-9e71-870a59e74ca2" providerId="ADAL" clId="{AE637533-F33E-44CE-BEE9-9AE6D0CB2F9F}" dt="2023-04-01T00:18:08.226" v="35" actId="6549"/>
      <pc:docMkLst>
        <pc:docMk/>
      </pc:docMkLst>
      <pc:sldChg chg="modSp mod">
        <pc:chgData name="Iegor" userId="02454316-a20a-4709-9e71-870a59e74ca2" providerId="ADAL" clId="{AE637533-F33E-44CE-BEE9-9AE6D0CB2F9F}" dt="2023-04-01T00:17:59.393" v="32" actId="20577"/>
        <pc:sldMkLst>
          <pc:docMk/>
          <pc:sldMk cId="829440615" sldId="257"/>
        </pc:sldMkLst>
        <pc:spChg chg="mod">
          <ac:chgData name="Iegor" userId="02454316-a20a-4709-9e71-870a59e74ca2" providerId="ADAL" clId="{AE637533-F33E-44CE-BEE9-9AE6D0CB2F9F}" dt="2023-04-01T00:17:59.393" v="32" actId="20577"/>
          <ac:spMkLst>
            <pc:docMk/>
            <pc:sldMk cId="829440615" sldId="257"/>
            <ac:spMk id="6" creationId="{0E73446E-265A-43D5-9906-3E12D946F747}"/>
          </ac:spMkLst>
        </pc:spChg>
      </pc:sldChg>
      <pc:sldChg chg="modSp mod">
        <pc:chgData name="Iegor" userId="02454316-a20a-4709-9e71-870a59e74ca2" providerId="ADAL" clId="{AE637533-F33E-44CE-BEE9-9AE6D0CB2F9F}" dt="2023-04-01T00:09:06.815" v="13" actId="20577"/>
        <pc:sldMkLst>
          <pc:docMk/>
          <pc:sldMk cId="1957067929" sldId="321"/>
        </pc:sldMkLst>
        <pc:spChg chg="mod">
          <ac:chgData name="Iegor" userId="02454316-a20a-4709-9e71-870a59e74ca2" providerId="ADAL" clId="{AE637533-F33E-44CE-BEE9-9AE6D0CB2F9F}" dt="2023-04-01T00:09:06.815" v="13" actId="20577"/>
          <ac:spMkLst>
            <pc:docMk/>
            <pc:sldMk cId="1957067929" sldId="321"/>
            <ac:spMk id="3" creationId="{00000000-0000-0000-0000-000000000000}"/>
          </ac:spMkLst>
        </pc:spChg>
      </pc:sldChg>
      <pc:sldChg chg="addSp modSp">
        <pc:chgData name="Iegor" userId="02454316-a20a-4709-9e71-870a59e74ca2" providerId="ADAL" clId="{AE637533-F33E-44CE-BEE9-9AE6D0CB2F9F}" dt="2023-04-01T00:11:27.089" v="17" actId="1076"/>
        <pc:sldMkLst>
          <pc:docMk/>
          <pc:sldMk cId="1847712994" sldId="323"/>
        </pc:sldMkLst>
        <pc:picChg chg="add mod">
          <ac:chgData name="Iegor" userId="02454316-a20a-4709-9e71-870a59e74ca2" providerId="ADAL" clId="{AE637533-F33E-44CE-BEE9-9AE6D0CB2F9F}" dt="2023-04-01T00:11:27.089" v="17" actId="1076"/>
          <ac:picMkLst>
            <pc:docMk/>
            <pc:sldMk cId="1847712994" sldId="323"/>
            <ac:picMk id="1026" creationId="{CEDCE291-1E62-456E-8323-5969F15651F0}"/>
          </ac:picMkLst>
        </pc:picChg>
      </pc:sldChg>
      <pc:sldChg chg="modSp mod">
        <pc:chgData name="Iegor" userId="02454316-a20a-4709-9e71-870a59e74ca2" providerId="ADAL" clId="{AE637533-F33E-44CE-BEE9-9AE6D0CB2F9F}" dt="2023-04-01T00:18:08.226" v="35" actId="6549"/>
        <pc:sldMkLst>
          <pc:docMk/>
          <pc:sldMk cId="2303858605" sldId="326"/>
        </pc:sldMkLst>
        <pc:spChg chg="mod">
          <ac:chgData name="Iegor" userId="02454316-a20a-4709-9e71-870a59e74ca2" providerId="ADAL" clId="{AE637533-F33E-44CE-BEE9-9AE6D0CB2F9F}" dt="2023-04-01T00:18:08.226" v="35" actId="6549"/>
          <ac:spMkLst>
            <pc:docMk/>
            <pc:sldMk cId="2303858605" sldId="326"/>
            <ac:spMk id="4" creationId="{00000000-0000-0000-0000-000000000000}"/>
          </ac:spMkLst>
        </pc:spChg>
      </pc:sldChg>
      <pc:sldChg chg="modSp mod">
        <pc:chgData name="Iegor" userId="02454316-a20a-4709-9e71-870a59e74ca2" providerId="ADAL" clId="{AE637533-F33E-44CE-BEE9-9AE6D0CB2F9F}" dt="2023-04-01T00:09:38.117" v="15" actId="20577"/>
        <pc:sldMkLst>
          <pc:docMk/>
          <pc:sldMk cId="727235869" sldId="377"/>
        </pc:sldMkLst>
        <pc:spChg chg="mod">
          <ac:chgData name="Iegor" userId="02454316-a20a-4709-9e71-870a59e74ca2" providerId="ADAL" clId="{AE637533-F33E-44CE-BEE9-9AE6D0CB2F9F}" dt="2023-04-01T00:09:38.117" v="15" actId="20577"/>
          <ac:spMkLst>
            <pc:docMk/>
            <pc:sldMk cId="727235869" sldId="377"/>
            <ac:spMk id="8" creationId="{96DB01B3-CABA-4B0C-964C-4D65F1644225}"/>
          </ac:spMkLst>
        </pc:spChg>
      </pc:sldChg>
      <pc:sldChg chg="del">
        <pc:chgData name="Iegor" userId="02454316-a20a-4709-9e71-870a59e74ca2" providerId="ADAL" clId="{AE637533-F33E-44CE-BEE9-9AE6D0CB2F9F}" dt="2023-04-01T00:12:27.668" v="23" actId="47"/>
        <pc:sldMkLst>
          <pc:docMk/>
          <pc:sldMk cId="3636388754" sldId="3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F2740-9B21-448A-92DE-BCC35581B5B7}" type="datetimeFigureOut">
              <a:rPr lang="en-US" smtClean="0"/>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49271-2442-42CF-B216-051C5E61EBF3}" type="slidenum">
              <a:rPr lang="en-US" smtClean="0"/>
              <a:t>‹#›</a:t>
            </a:fld>
            <a:endParaRPr lang="en-US"/>
          </a:p>
        </p:txBody>
      </p:sp>
    </p:spTree>
    <p:extLst>
      <p:ext uri="{BB962C8B-B14F-4D97-AF65-F5344CB8AC3E}">
        <p14:creationId xmlns:p14="http://schemas.microsoft.com/office/powerpoint/2010/main" val="124727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34DD56-10C8-48AF-89B9-01C2AFEE195A}"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41145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7660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84690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63798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4DD56-10C8-48AF-89B9-01C2AFEE195A}"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26658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34DD56-10C8-48AF-89B9-01C2AFEE195A}"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410355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34DD56-10C8-48AF-89B9-01C2AFEE195A}"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364365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4DD56-10C8-48AF-89B9-01C2AFEE195A}"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149048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4DD56-10C8-48AF-89B9-01C2AFEE195A}"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7171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4DD56-10C8-48AF-89B9-01C2AFEE195A}"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14502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4DD56-10C8-48AF-89B9-01C2AFEE195A}"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74963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4DD56-10C8-48AF-89B9-01C2AFEE195A}" type="datetimeFigureOut">
              <a:rPr lang="en-US" smtClean="0"/>
              <a:t>4/1/2023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C9D7F-729A-4ABE-AB72-C14184787DE1}" type="slidenum">
              <a:rPr lang="en-US" smtClean="0"/>
              <a:t>‹#›</a:t>
            </a:fld>
            <a:endParaRPr lang="en-US"/>
          </a:p>
        </p:txBody>
      </p:sp>
    </p:spTree>
    <p:extLst>
      <p:ext uri="{BB962C8B-B14F-4D97-AF65-F5344CB8AC3E}">
        <p14:creationId xmlns:p14="http://schemas.microsoft.com/office/powerpoint/2010/main" val="235826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ta-to-viz.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data-to-viz.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5119"/>
            <a:ext cx="9144000" cy="2387600"/>
          </a:xfrm>
        </p:spPr>
        <p:txBody>
          <a:bodyPr>
            <a:normAutofit fontScale="90000"/>
          </a:bodyPr>
          <a:lstStyle/>
          <a:p>
            <a:r>
              <a:rPr lang="en-US" b="1" dirty="0">
                <a:solidFill>
                  <a:schemeClr val="bg1"/>
                </a:solidFill>
                <a:latin typeface="+mn-lt"/>
              </a:rPr>
              <a:t>Data visualization practice</a:t>
            </a:r>
            <a:br>
              <a:rPr lang="en-US" b="1" dirty="0">
                <a:solidFill>
                  <a:schemeClr val="bg1"/>
                </a:solidFill>
                <a:latin typeface="+mn-lt"/>
              </a:rPr>
            </a:br>
            <a:br>
              <a:rPr lang="en-US" b="1" dirty="0">
                <a:solidFill>
                  <a:schemeClr val="bg1"/>
                </a:solidFill>
                <a:latin typeface="+mn-lt"/>
              </a:rPr>
            </a:br>
            <a:r>
              <a:rPr lang="en-US" sz="4400" b="1" i="1" dirty="0" err="1">
                <a:solidFill>
                  <a:schemeClr val="bg1"/>
                </a:solidFill>
                <a:latin typeface="+mn-lt"/>
              </a:rPr>
              <a:t>Ewha</a:t>
            </a:r>
            <a:r>
              <a:rPr lang="en-US" sz="4400" b="1" i="1" dirty="0">
                <a:solidFill>
                  <a:schemeClr val="bg1"/>
                </a:solidFill>
                <a:latin typeface="+mn-lt"/>
              </a:rPr>
              <a:t> GSIS Computational Social Science Workshop </a:t>
            </a:r>
            <a:endParaRPr lang="en-US" i="1" dirty="0">
              <a:solidFill>
                <a:schemeClr val="bg1"/>
              </a:solidFill>
              <a:latin typeface="+mn-lt"/>
            </a:endParaRPr>
          </a:p>
        </p:txBody>
      </p:sp>
      <p:sp>
        <p:nvSpPr>
          <p:cNvPr id="3" name="Subtitle 2"/>
          <p:cNvSpPr>
            <a:spLocks noGrp="1"/>
          </p:cNvSpPr>
          <p:nvPr>
            <p:ph type="subTitle" idx="1"/>
          </p:nvPr>
        </p:nvSpPr>
        <p:spPr>
          <a:xfrm>
            <a:off x="1524000" y="4844429"/>
            <a:ext cx="9144000" cy="1655762"/>
          </a:xfrm>
        </p:spPr>
        <p:txBody>
          <a:bodyPr/>
          <a:lstStyle/>
          <a:p>
            <a:r>
              <a:rPr lang="en-US" b="1" dirty="0">
                <a:solidFill>
                  <a:schemeClr val="bg1"/>
                </a:solidFill>
              </a:rPr>
              <a:t>Iegor </a:t>
            </a:r>
            <a:r>
              <a:rPr lang="en-US" b="1" dirty="0" err="1">
                <a:solidFill>
                  <a:schemeClr val="bg1"/>
                </a:solidFill>
              </a:rPr>
              <a:t>Vysnevskyi</a:t>
            </a:r>
            <a:endParaRPr lang="en-US" b="1" dirty="0">
              <a:solidFill>
                <a:schemeClr val="bg1"/>
              </a:solidFill>
            </a:endParaRPr>
          </a:p>
          <a:p>
            <a:r>
              <a:rPr lang="en-US" b="1" dirty="0">
                <a:solidFill>
                  <a:schemeClr val="bg1"/>
                </a:solidFill>
              </a:rPr>
              <a:t>Woosong University</a:t>
            </a:r>
          </a:p>
          <a:p>
            <a:r>
              <a:rPr lang="en-US" b="1" dirty="0">
                <a:solidFill>
                  <a:schemeClr val="bg1"/>
                </a:solidFill>
              </a:rPr>
              <a:t>April 1</a:t>
            </a:r>
            <a:r>
              <a:rPr lang="en-US" b="1" baseline="30000" dirty="0">
                <a:solidFill>
                  <a:schemeClr val="bg1"/>
                </a:solidFill>
              </a:rPr>
              <a:t>st</a:t>
            </a:r>
            <a:r>
              <a:rPr lang="en-US" b="1" dirty="0">
                <a:solidFill>
                  <a:schemeClr val="bg1"/>
                </a:solidFill>
              </a:rPr>
              <a:t>, 2023</a:t>
            </a:r>
            <a:endParaRPr lang="en-US" dirty="0">
              <a:solidFill>
                <a:schemeClr val="bg1"/>
              </a:solidFill>
            </a:endParaRPr>
          </a:p>
        </p:txBody>
      </p:sp>
    </p:spTree>
    <p:extLst>
      <p:ext uri="{BB962C8B-B14F-4D97-AF65-F5344CB8AC3E}">
        <p14:creationId xmlns:p14="http://schemas.microsoft.com/office/powerpoint/2010/main" val="280991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04188" y="472879"/>
            <a:ext cx="10515600" cy="1261653"/>
          </a:xfrm>
        </p:spPr>
        <p:txBody>
          <a:bodyPr>
            <a:normAutofit/>
          </a:bodyPr>
          <a:lstStyle/>
          <a:p>
            <a:pPr marL="0" indent="0">
              <a:buNone/>
            </a:pPr>
            <a:r>
              <a:rPr lang="en-US" b="1" i="1" dirty="0">
                <a:solidFill>
                  <a:srgbClr val="1E5155"/>
                </a:solidFill>
              </a:rPr>
              <a:t>Kaiser Fung’s Junk Charts Trifecta Checkup </a:t>
            </a:r>
          </a:p>
          <a:p>
            <a:pPr marL="0" indent="0">
              <a:buNone/>
            </a:pPr>
            <a:r>
              <a:rPr lang="en-US" sz="2000" dirty="0"/>
              <a:t>to estimate the effectiveness of data visualization </a:t>
            </a:r>
          </a:p>
          <a:p>
            <a:pPr marL="0" indent="0">
              <a:buNone/>
            </a:pPr>
            <a:endParaRPr lang="en-US" dirty="0"/>
          </a:p>
        </p:txBody>
      </p:sp>
      <p:pic>
        <p:nvPicPr>
          <p:cNvPr id="3" name="Picture 2"/>
          <p:cNvPicPr>
            <a:picLocks noChangeAspect="1"/>
          </p:cNvPicPr>
          <p:nvPr/>
        </p:nvPicPr>
        <p:blipFill>
          <a:blip r:embed="rId2"/>
          <a:stretch>
            <a:fillRect/>
          </a:stretch>
        </p:blipFill>
        <p:spPr>
          <a:xfrm>
            <a:off x="3405678" y="1473232"/>
            <a:ext cx="5286375" cy="4514850"/>
          </a:xfrm>
          <a:prstGeom prst="rect">
            <a:avLst/>
          </a:prstGeom>
        </p:spPr>
      </p:pic>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https://junkcharts.typepad.com/junk_charts/junk-charts-trifecta-checkup-the-definitive-guide.html</a:t>
            </a:r>
            <a:endParaRPr lang="en-US" sz="1400" i="1" dirty="0"/>
          </a:p>
        </p:txBody>
      </p:sp>
    </p:spTree>
    <p:extLst>
      <p:ext uri="{BB962C8B-B14F-4D97-AF65-F5344CB8AC3E}">
        <p14:creationId xmlns:p14="http://schemas.microsoft.com/office/powerpoint/2010/main" val="406149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3615" y="197733"/>
            <a:ext cx="10515600" cy="545216"/>
          </a:xfrm>
        </p:spPr>
        <p:txBody>
          <a:bodyPr>
            <a:noAutofit/>
          </a:bodyPr>
          <a:lstStyle/>
          <a:p>
            <a:pPr marL="0" indent="0">
              <a:buNone/>
            </a:pPr>
            <a:r>
              <a:rPr lang="en-US" sz="4000" b="1" i="1" dirty="0">
                <a:solidFill>
                  <a:srgbClr val="1E5155"/>
                </a:solidFill>
                <a:ea typeface="+mj-ea"/>
                <a:cs typeface="+mj-cs"/>
              </a:rPr>
              <a:t>What to Avoid</a:t>
            </a:r>
          </a:p>
        </p:txBody>
      </p:sp>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Coursera course “Share Data Through Art of Visualization”</a:t>
            </a:r>
            <a:endParaRPr lang="en-US" sz="1400" i="1" dirty="0"/>
          </a:p>
        </p:txBody>
      </p:sp>
      <p:graphicFrame>
        <p:nvGraphicFramePr>
          <p:cNvPr id="2" name="Table 1"/>
          <p:cNvGraphicFramePr>
            <a:graphicFrameLocks noGrp="1"/>
          </p:cNvGraphicFramePr>
          <p:nvPr>
            <p:extLst>
              <p:ext uri="{D42A27DB-BD31-4B8C-83A1-F6EECF244321}">
                <p14:modId xmlns:p14="http://schemas.microsoft.com/office/powerpoint/2010/main" val="3281384380"/>
              </p:ext>
            </p:extLst>
          </p:nvPr>
        </p:nvGraphicFramePr>
        <p:xfrm>
          <a:off x="847626" y="1090268"/>
          <a:ext cx="10426832" cy="5029200"/>
        </p:xfrm>
        <a:graphic>
          <a:graphicData uri="http://schemas.openxmlformats.org/drawingml/2006/table">
            <a:tbl>
              <a:tblPr firstRow="1" bandRow="1">
                <a:tableStyleId>{69CF1AB2-1976-4502-BF36-3FF5EA218861}</a:tableStyleId>
              </a:tblPr>
              <a:tblGrid>
                <a:gridCol w="3366155">
                  <a:extLst>
                    <a:ext uri="{9D8B030D-6E8A-4147-A177-3AD203B41FA5}">
                      <a16:colId xmlns:a16="http://schemas.microsoft.com/office/drawing/2014/main" val="20000"/>
                    </a:ext>
                  </a:extLst>
                </a:gridCol>
                <a:gridCol w="7060677">
                  <a:extLst>
                    <a:ext uri="{9D8B030D-6E8A-4147-A177-3AD203B41FA5}">
                      <a16:colId xmlns:a16="http://schemas.microsoft.com/office/drawing/2014/main" val="20001"/>
                    </a:ext>
                  </a:extLst>
                </a:gridCol>
              </a:tblGrid>
              <a:tr h="370840">
                <a:tc>
                  <a:txBody>
                    <a:bodyPr/>
                    <a:lstStyle/>
                    <a:p>
                      <a:pPr algn="l"/>
                      <a:r>
                        <a:rPr lang="en-US" b="0" dirty="0">
                          <a:effectLst/>
                        </a:rPr>
                        <a:t>Cutting off the y-axis</a:t>
                      </a:r>
                      <a:endParaRPr lang="en-US" b="0" dirty="0">
                        <a:effectLst/>
                        <a:latin typeface="Source Sans Pro"/>
                      </a:endParaRPr>
                    </a:p>
                  </a:txBody>
                  <a:tcPr marL="121920" marR="121920" marT="30480" marB="30480" anchor="ctr"/>
                </a:tc>
                <a:tc>
                  <a:txBody>
                    <a:bodyPr/>
                    <a:lstStyle/>
                    <a:p>
                      <a:pPr algn="l"/>
                      <a:r>
                        <a:rPr lang="en-US" sz="1600" b="0" dirty="0">
                          <a:effectLst/>
                        </a:rPr>
                        <a:t>Changing the scale on the y-axis can make the differences between different groups in your data seem more dramatic, even if the difference is actually quite small.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0"/>
                  </a:ext>
                </a:extLst>
              </a:tr>
              <a:tr h="370840">
                <a:tc>
                  <a:txBody>
                    <a:bodyPr/>
                    <a:lstStyle/>
                    <a:p>
                      <a:pPr algn="l"/>
                      <a:r>
                        <a:rPr lang="en-US" dirty="0">
                          <a:effectLst/>
                        </a:rPr>
                        <a:t>Misleading use of a dual y-axis</a:t>
                      </a:r>
                      <a:endParaRPr lang="en-US" b="0" dirty="0">
                        <a:effectLst/>
                        <a:latin typeface="Source Sans Pro"/>
                      </a:endParaRPr>
                    </a:p>
                  </a:txBody>
                  <a:tcPr marL="121920" marR="121920" marT="30480" marB="30480" anchor="ctr"/>
                </a:tc>
                <a:tc>
                  <a:txBody>
                    <a:bodyPr/>
                    <a:lstStyle/>
                    <a:p>
                      <a:pPr algn="l"/>
                      <a:r>
                        <a:rPr lang="en-US" sz="1600" dirty="0">
                          <a:effectLst/>
                        </a:rPr>
                        <a:t>Using a dual y-axis without clearly labeling it in your data visualization can create extremely misleading charts.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1"/>
                  </a:ext>
                </a:extLst>
              </a:tr>
              <a:tr h="370840">
                <a:tc>
                  <a:txBody>
                    <a:bodyPr/>
                    <a:lstStyle/>
                    <a:p>
                      <a:pPr algn="l"/>
                      <a:r>
                        <a:rPr lang="en-US">
                          <a:effectLst/>
                        </a:rPr>
                        <a:t>Artificially limiting the scope of the data</a:t>
                      </a:r>
                      <a:endParaRPr lang="en-US" b="0">
                        <a:effectLst/>
                        <a:latin typeface="Source Sans Pro"/>
                      </a:endParaRPr>
                    </a:p>
                  </a:txBody>
                  <a:tcPr marL="121920" marR="121920" marT="30480" marB="30480" anchor="ctr"/>
                </a:tc>
                <a:tc>
                  <a:txBody>
                    <a:bodyPr/>
                    <a:lstStyle/>
                    <a:p>
                      <a:pPr algn="l"/>
                      <a:r>
                        <a:rPr lang="en-US" sz="1600" dirty="0">
                          <a:effectLst/>
                        </a:rPr>
                        <a:t>If you only consider the part of the data that confirms your analysis, your visualizations will be misleading because they don’t take all of the data into account.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2"/>
                  </a:ext>
                </a:extLst>
              </a:tr>
              <a:tr h="370840">
                <a:tc>
                  <a:txBody>
                    <a:bodyPr/>
                    <a:lstStyle/>
                    <a:p>
                      <a:pPr algn="l"/>
                      <a:r>
                        <a:rPr lang="en-US">
                          <a:effectLst/>
                        </a:rPr>
                        <a:t>Problematic choices in how data is binned or grouped</a:t>
                      </a:r>
                      <a:endParaRPr lang="en-US" b="0">
                        <a:effectLst/>
                        <a:latin typeface="Source Sans Pro"/>
                      </a:endParaRPr>
                    </a:p>
                  </a:txBody>
                  <a:tcPr marL="121920" marR="121920" marT="30480" marB="30480" anchor="ctr"/>
                </a:tc>
                <a:tc>
                  <a:txBody>
                    <a:bodyPr/>
                    <a:lstStyle/>
                    <a:p>
                      <a:pPr algn="l"/>
                      <a:r>
                        <a:rPr lang="en-US" sz="1600" dirty="0">
                          <a:effectLst/>
                        </a:rPr>
                        <a:t>It is important to make sure that the way you are grouping data isn’t misleading or misrepresenting your data and disguising important trends and insights.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3"/>
                  </a:ext>
                </a:extLst>
              </a:tr>
              <a:tr h="370840">
                <a:tc>
                  <a:txBody>
                    <a:bodyPr/>
                    <a:lstStyle/>
                    <a:p>
                      <a:pPr algn="l"/>
                      <a:r>
                        <a:rPr lang="en-US">
                          <a:effectLst/>
                        </a:rPr>
                        <a:t>Using part-to-whole visuals when the totals do not sum up appropriately </a:t>
                      </a:r>
                      <a:endParaRPr lang="en-US" b="0">
                        <a:effectLst/>
                        <a:latin typeface="Source Sans Pro"/>
                      </a:endParaRPr>
                    </a:p>
                  </a:txBody>
                  <a:tcPr marL="121920" marR="121920" marT="30480" marB="30480" anchor="ctr"/>
                </a:tc>
                <a:tc>
                  <a:txBody>
                    <a:bodyPr/>
                    <a:lstStyle/>
                    <a:p>
                      <a:pPr algn="l"/>
                      <a:r>
                        <a:rPr lang="en-US" sz="1600" dirty="0">
                          <a:effectLst/>
                        </a:rPr>
                        <a:t>If you are using a part-to-whole visual like a pie chart to explain your data, the individual parts should add up to equal 100%. If they don’t, your data visualization will be misleading.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4"/>
                  </a:ext>
                </a:extLst>
              </a:tr>
              <a:tr h="370840">
                <a:tc>
                  <a:txBody>
                    <a:bodyPr/>
                    <a:lstStyle/>
                    <a:p>
                      <a:pPr algn="l"/>
                      <a:r>
                        <a:rPr lang="en-US">
                          <a:effectLst/>
                        </a:rPr>
                        <a:t>Hiding trends in cumulative charts</a:t>
                      </a:r>
                      <a:endParaRPr lang="en-US" b="0">
                        <a:effectLst/>
                        <a:latin typeface="Source Sans Pro"/>
                      </a:endParaRPr>
                    </a:p>
                  </a:txBody>
                  <a:tcPr marL="121920" marR="121920" marT="30480" marB="30480" anchor="ctr"/>
                </a:tc>
                <a:tc>
                  <a:txBody>
                    <a:bodyPr/>
                    <a:lstStyle/>
                    <a:p>
                      <a:pPr algn="l"/>
                      <a:r>
                        <a:rPr lang="en-US" sz="1600" dirty="0">
                          <a:effectLst/>
                        </a:rPr>
                        <a:t>Creating a cumulative chart can disguise more insightful trends by making the scale of the visualization too large to track any changes over time.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5"/>
                  </a:ext>
                </a:extLst>
              </a:tr>
              <a:tr h="370840">
                <a:tc>
                  <a:txBody>
                    <a:bodyPr/>
                    <a:lstStyle/>
                    <a:p>
                      <a:pPr algn="l"/>
                      <a:r>
                        <a:rPr lang="en-US">
                          <a:effectLst/>
                        </a:rPr>
                        <a:t>Artificially smoothing trends</a:t>
                      </a:r>
                      <a:endParaRPr lang="en-US" b="0">
                        <a:effectLst/>
                        <a:latin typeface="Source Sans Pro"/>
                      </a:endParaRPr>
                    </a:p>
                  </a:txBody>
                  <a:tcPr marL="121920" marR="121920" marT="30480" marB="30480" anchor="ctr"/>
                </a:tc>
                <a:tc>
                  <a:txBody>
                    <a:bodyPr/>
                    <a:lstStyle/>
                    <a:p>
                      <a:pPr algn="l"/>
                      <a:r>
                        <a:rPr lang="en-US" sz="1600" dirty="0">
                          <a:effectLst/>
                        </a:rPr>
                        <a:t>Adding smooth trend lines between points in a scatterplot can make it easier to read that plot, but replacing the points with just the line can actually make it appear that the point is more connected over time than it actually was. </a:t>
                      </a:r>
                      <a:endParaRPr lang="en-US" sz="1600" b="0" dirty="0">
                        <a:effectLst/>
                        <a:latin typeface="Source Sans Pro"/>
                      </a:endParaRPr>
                    </a:p>
                  </a:txBody>
                  <a:tcPr marL="121920" marR="121920" marT="30480" marB="3048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707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3. Chart Types</a:t>
            </a:r>
          </a:p>
        </p:txBody>
      </p:sp>
    </p:spTree>
    <p:extLst>
      <p:ext uri="{BB962C8B-B14F-4D97-AF65-F5344CB8AC3E}">
        <p14:creationId xmlns:p14="http://schemas.microsoft.com/office/powerpoint/2010/main" val="25858077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5663926" y="403630"/>
            <a:ext cx="5232662" cy="688158"/>
          </a:xfrm>
        </p:spPr>
        <p:txBody>
          <a:bodyPr>
            <a:normAutofit/>
          </a:bodyPr>
          <a:lstStyle/>
          <a:p>
            <a:pPr algn="ctr"/>
            <a:r>
              <a:rPr lang="en-US" sz="2500" b="1" i="1" dirty="0">
                <a:solidFill>
                  <a:srgbClr val="1E5155"/>
                </a:solidFill>
                <a:latin typeface="+mn-lt"/>
              </a:rPr>
              <a:t>The Most Common Chart Types</a:t>
            </a:r>
            <a:endParaRPr lang="en-US" sz="2500" b="1" i="1" dirty="0">
              <a:solidFill>
                <a:srgbClr val="1E5155"/>
              </a:solidFill>
            </a:endParaRPr>
          </a:p>
        </p:txBody>
      </p:sp>
      <p:pic>
        <p:nvPicPr>
          <p:cNvPr id="4" name="Picture 3"/>
          <p:cNvPicPr>
            <a:picLocks noChangeAspect="1"/>
          </p:cNvPicPr>
          <p:nvPr/>
        </p:nvPicPr>
        <p:blipFill>
          <a:blip r:embed="rId2"/>
          <a:stretch>
            <a:fillRect/>
          </a:stretch>
        </p:blipFill>
        <p:spPr>
          <a:xfrm>
            <a:off x="5069239" y="1216648"/>
            <a:ext cx="6422036" cy="4827702"/>
          </a:xfrm>
          <a:prstGeom prst="rect">
            <a:avLst/>
          </a:prstGeom>
        </p:spPr>
      </p:pic>
      <p:sp>
        <p:nvSpPr>
          <p:cNvPr id="6" name="Rectangle 5"/>
          <p:cNvSpPr/>
          <p:nvPr/>
        </p:nvSpPr>
        <p:spPr>
          <a:xfrm>
            <a:off x="3656815" y="6169210"/>
            <a:ext cx="7834460" cy="276999"/>
          </a:xfrm>
          <a:prstGeom prst="rect">
            <a:avLst/>
          </a:prstGeom>
        </p:spPr>
        <p:txBody>
          <a:bodyPr wrap="square">
            <a:spAutoFit/>
          </a:bodyPr>
          <a:lstStyle/>
          <a:p>
            <a:pPr algn="r"/>
            <a:r>
              <a:rPr lang="en-US" sz="1200" i="1" dirty="0">
                <a:solidFill>
                  <a:srgbClr val="1F1F1F"/>
                </a:solidFill>
                <a:latin typeface="Source Sans Pro"/>
              </a:rPr>
              <a:t>Source: https://uxplanet.org/data-heavy-applications-how-to-design-perfect-charts-c0c893fef6de</a:t>
            </a:r>
            <a:endParaRPr lang="en-US" sz="1200" i="1" dirty="0"/>
          </a:p>
        </p:txBody>
      </p:sp>
      <p:sp>
        <p:nvSpPr>
          <p:cNvPr id="7" name="Content Placeholder 4"/>
          <p:cNvSpPr>
            <a:spLocks noGrp="1"/>
          </p:cNvSpPr>
          <p:nvPr>
            <p:ph idx="1"/>
          </p:nvPr>
        </p:nvSpPr>
        <p:spPr>
          <a:xfrm>
            <a:off x="847627" y="546755"/>
            <a:ext cx="4016604" cy="5760955"/>
          </a:xfrm>
        </p:spPr>
        <p:txBody>
          <a:bodyPr>
            <a:normAutofit fontScale="92500" lnSpcReduction="20000"/>
          </a:bodyPr>
          <a:lstStyle/>
          <a:p>
            <a:r>
              <a:rPr lang="en-US" dirty="0"/>
              <a:t>Different types of visualization are better suited to different types of data and communication goals</a:t>
            </a:r>
          </a:p>
          <a:p>
            <a:r>
              <a:rPr lang="en-US" dirty="0"/>
              <a:t>Choosing the right visualization can help you communicate your insights more effectively and support decision-making.</a:t>
            </a:r>
          </a:p>
          <a:p>
            <a:endParaRPr lang="en-US" dirty="0"/>
          </a:p>
          <a:p>
            <a:pPr marL="0" indent="0">
              <a:buNone/>
            </a:pPr>
            <a:r>
              <a:rPr lang="en-US" i="1" dirty="0"/>
              <a:t>The example of detail interactive decision tree to make decisions based on key questions that you can ask yourself I highly recommend: </a:t>
            </a:r>
            <a:r>
              <a:rPr lang="en-US" i="1" dirty="0">
                <a:hlinkClick r:id="rId3"/>
              </a:rPr>
              <a:t>https://www.data-to-viz.com/</a:t>
            </a:r>
            <a:endParaRPr lang="en-US" dirty="0"/>
          </a:p>
        </p:txBody>
      </p:sp>
    </p:spTree>
    <p:extLst>
      <p:ext uri="{BB962C8B-B14F-4D97-AF65-F5344CB8AC3E}">
        <p14:creationId xmlns:p14="http://schemas.microsoft.com/office/powerpoint/2010/main" val="298890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047914"/>
            <a:ext cx="10515600" cy="5810086"/>
          </a:xfrm>
        </p:spPr>
        <p:txBody>
          <a:bodyPr>
            <a:normAutofit/>
          </a:bodyPr>
          <a:lstStyle/>
          <a:p>
            <a:r>
              <a:rPr lang="en-US" dirty="0"/>
              <a:t>Different types of visualization are better suited to different types of data and communication goals</a:t>
            </a:r>
          </a:p>
          <a:p>
            <a:r>
              <a:rPr lang="en-US" dirty="0"/>
              <a:t>Choosing the right visualization can help you communicate your insights more effectively and support decision-making.</a:t>
            </a:r>
          </a:p>
          <a:p>
            <a:endParaRPr lang="en-US" dirty="0"/>
          </a:p>
          <a:p>
            <a:pPr marL="0" indent="0">
              <a:buNone/>
            </a:pPr>
            <a:r>
              <a:rPr lang="en-US" i="1" dirty="0"/>
              <a:t>The example of detail interactive decision tree to make decisions based on key questions that you can ask yourself I highly recommend: </a:t>
            </a:r>
            <a:r>
              <a:rPr lang="en-US" i="1" dirty="0">
                <a:hlinkClick r:id="rId2"/>
              </a:rPr>
              <a:t>https://www.data-to-viz.com/</a:t>
            </a:r>
            <a:r>
              <a:rPr lang="en-US" i="1" dirty="0"/>
              <a:t> </a:t>
            </a:r>
          </a:p>
          <a:p>
            <a:pPr marL="0" indent="0">
              <a:buNone/>
            </a:pPr>
            <a:endParaRPr lang="en-US" dirty="0"/>
          </a:p>
        </p:txBody>
      </p:sp>
    </p:spTree>
    <p:extLst>
      <p:ext uri="{BB962C8B-B14F-4D97-AF65-F5344CB8AC3E}">
        <p14:creationId xmlns:p14="http://schemas.microsoft.com/office/powerpoint/2010/main" val="363988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4. Visual Cues</a:t>
            </a:r>
          </a:p>
        </p:txBody>
      </p:sp>
    </p:spTree>
    <p:extLst>
      <p:ext uri="{BB962C8B-B14F-4D97-AF65-F5344CB8AC3E}">
        <p14:creationId xmlns:p14="http://schemas.microsoft.com/office/powerpoint/2010/main" val="7387879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53358" y="444598"/>
            <a:ext cx="10515600" cy="5513142"/>
          </a:xfrm>
        </p:spPr>
        <p:txBody>
          <a:bodyPr>
            <a:normAutofit/>
          </a:bodyPr>
          <a:lstStyle/>
          <a:p>
            <a:pPr marL="0" indent="0">
              <a:buNone/>
            </a:pPr>
            <a:r>
              <a:rPr lang="en-US" dirty="0"/>
              <a:t>If you want to invite your audience into your presentation and keep them engaged, you have only </a:t>
            </a:r>
            <a:r>
              <a:rPr lang="en-US" b="1" i="1" dirty="0">
                <a:solidFill>
                  <a:srgbClr val="1E5155"/>
                </a:solidFill>
              </a:rPr>
              <a:t>5 seconds </a:t>
            </a:r>
            <a:r>
              <a:rPr lang="en-US" dirty="0"/>
              <a:t>to catch their interest. </a:t>
            </a:r>
          </a:p>
          <a:p>
            <a:pPr marL="0" indent="0">
              <a:buNone/>
            </a:pPr>
            <a:r>
              <a:rPr lang="en-US" dirty="0"/>
              <a:t>They should be able to process and understand the information you are trying to share with this extremely short time frame. </a:t>
            </a:r>
          </a:p>
          <a:p>
            <a:pPr marL="0" indent="0">
              <a:buNone/>
            </a:pPr>
            <a:r>
              <a:rPr lang="en-US" b="1" i="1" dirty="0">
                <a:solidFill>
                  <a:srgbClr val="1E5155"/>
                </a:solidFill>
              </a:rPr>
              <a:t>Effective visual cues </a:t>
            </a:r>
            <a:r>
              <a:rPr lang="en-US" dirty="0"/>
              <a:t>are highly valuable for this purpose.</a:t>
            </a:r>
          </a:p>
        </p:txBody>
      </p:sp>
    </p:spTree>
    <p:extLst>
      <p:ext uri="{BB962C8B-B14F-4D97-AF65-F5344CB8AC3E}">
        <p14:creationId xmlns:p14="http://schemas.microsoft.com/office/powerpoint/2010/main" val="310281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1740" y="1632849"/>
            <a:ext cx="6773355" cy="4327421"/>
          </a:xfrm>
          <a:prstGeom prst="rect">
            <a:avLst/>
          </a:prstGeom>
        </p:spPr>
      </p:pic>
      <p:sp>
        <p:nvSpPr>
          <p:cNvPr id="5" name="Content Placeholder 4"/>
          <p:cNvSpPr>
            <a:spLocks noGrp="1"/>
          </p:cNvSpPr>
          <p:nvPr>
            <p:ph idx="1"/>
          </p:nvPr>
        </p:nvSpPr>
        <p:spPr>
          <a:xfrm>
            <a:off x="847627" y="961535"/>
            <a:ext cx="4949858" cy="537327"/>
          </a:xfrm>
        </p:spPr>
        <p:txBody>
          <a:bodyPr>
            <a:normAutofit/>
          </a:bodyPr>
          <a:lstStyle/>
          <a:p>
            <a:r>
              <a:rPr lang="en-US" b="1" dirty="0"/>
              <a:t>Headlines that pop</a:t>
            </a:r>
          </a:p>
        </p:txBody>
      </p:sp>
      <p:sp>
        <p:nvSpPr>
          <p:cNvPr id="4" name="Title 8"/>
          <p:cNvSpPr>
            <a:spLocks noGrp="1"/>
          </p:cNvSpPr>
          <p:nvPr>
            <p:ph type="title"/>
          </p:nvPr>
        </p:nvSpPr>
        <p:spPr>
          <a:xfrm>
            <a:off x="847627" y="122549"/>
            <a:ext cx="9380455" cy="838986"/>
          </a:xfrm>
        </p:spPr>
        <p:txBody>
          <a:bodyPr/>
          <a:lstStyle/>
          <a:p>
            <a:r>
              <a:rPr lang="en-US" b="1" i="1" dirty="0">
                <a:solidFill>
                  <a:srgbClr val="1E5155"/>
                </a:solidFill>
                <a:latin typeface="+mn-lt"/>
              </a:rPr>
              <a:t>Effective Visual Cues</a:t>
            </a:r>
            <a:endParaRPr lang="en-US" b="1" i="1" dirty="0">
              <a:solidFill>
                <a:srgbClr val="1E5155"/>
              </a:solidFill>
            </a:endParaRPr>
          </a:p>
        </p:txBody>
      </p:sp>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Coursera course “Share Data Through Art of Visualization”</a:t>
            </a:r>
            <a:endParaRPr lang="en-US" sz="1400" i="1" dirty="0"/>
          </a:p>
        </p:txBody>
      </p:sp>
      <p:sp>
        <p:nvSpPr>
          <p:cNvPr id="7" name="Rounded Rectangle 6"/>
          <p:cNvSpPr/>
          <p:nvPr/>
        </p:nvSpPr>
        <p:spPr>
          <a:xfrm>
            <a:off x="3114432" y="1632849"/>
            <a:ext cx="6099142" cy="537327"/>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217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1740" y="1632849"/>
            <a:ext cx="6773355" cy="4327421"/>
          </a:xfrm>
          <a:prstGeom prst="rect">
            <a:avLst/>
          </a:prstGeom>
        </p:spPr>
      </p:pic>
      <p:sp>
        <p:nvSpPr>
          <p:cNvPr id="5" name="Content Placeholder 4"/>
          <p:cNvSpPr>
            <a:spLocks noGrp="1"/>
          </p:cNvSpPr>
          <p:nvPr>
            <p:ph idx="1"/>
          </p:nvPr>
        </p:nvSpPr>
        <p:spPr>
          <a:xfrm>
            <a:off x="847627" y="961535"/>
            <a:ext cx="4949858" cy="537327"/>
          </a:xfrm>
        </p:spPr>
        <p:txBody>
          <a:bodyPr>
            <a:normAutofit/>
          </a:bodyPr>
          <a:lstStyle/>
          <a:p>
            <a:r>
              <a:rPr lang="en-US" b="1" dirty="0"/>
              <a:t>Subtitles that clarify</a:t>
            </a:r>
          </a:p>
        </p:txBody>
      </p:sp>
      <p:sp>
        <p:nvSpPr>
          <p:cNvPr id="4" name="Title 8"/>
          <p:cNvSpPr>
            <a:spLocks noGrp="1"/>
          </p:cNvSpPr>
          <p:nvPr>
            <p:ph type="title"/>
          </p:nvPr>
        </p:nvSpPr>
        <p:spPr>
          <a:xfrm>
            <a:off x="847627" y="122549"/>
            <a:ext cx="9380455" cy="838986"/>
          </a:xfrm>
        </p:spPr>
        <p:txBody>
          <a:bodyPr/>
          <a:lstStyle/>
          <a:p>
            <a:r>
              <a:rPr lang="en-US" b="1" i="1" dirty="0">
                <a:solidFill>
                  <a:srgbClr val="1E5155"/>
                </a:solidFill>
                <a:latin typeface="+mn-lt"/>
              </a:rPr>
              <a:t>Effective Visual Cues</a:t>
            </a:r>
            <a:endParaRPr lang="en-US" b="1" i="1" dirty="0">
              <a:solidFill>
                <a:srgbClr val="1E5155"/>
              </a:solidFill>
            </a:endParaRPr>
          </a:p>
        </p:txBody>
      </p:sp>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Coursera course “Share Data Through Art of Visualization”</a:t>
            </a:r>
            <a:endParaRPr lang="en-US" sz="1400" i="1" dirty="0"/>
          </a:p>
        </p:txBody>
      </p:sp>
      <p:sp>
        <p:nvSpPr>
          <p:cNvPr id="7" name="Rounded Rectangle 6"/>
          <p:cNvSpPr/>
          <p:nvPr/>
        </p:nvSpPr>
        <p:spPr>
          <a:xfrm>
            <a:off x="3133286" y="2172188"/>
            <a:ext cx="6099142" cy="537327"/>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73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1740" y="1632849"/>
            <a:ext cx="6773355" cy="4327421"/>
          </a:xfrm>
          <a:prstGeom prst="rect">
            <a:avLst/>
          </a:prstGeom>
        </p:spPr>
      </p:pic>
      <p:sp>
        <p:nvSpPr>
          <p:cNvPr id="5" name="Content Placeholder 4"/>
          <p:cNvSpPr>
            <a:spLocks noGrp="1"/>
          </p:cNvSpPr>
          <p:nvPr>
            <p:ph idx="1"/>
          </p:nvPr>
        </p:nvSpPr>
        <p:spPr>
          <a:xfrm>
            <a:off x="847627" y="961535"/>
            <a:ext cx="4949858" cy="537327"/>
          </a:xfrm>
        </p:spPr>
        <p:txBody>
          <a:bodyPr>
            <a:normAutofit/>
          </a:bodyPr>
          <a:lstStyle/>
          <a:p>
            <a:r>
              <a:rPr lang="en-US" b="1" dirty="0"/>
              <a:t>Labels that identify</a:t>
            </a:r>
          </a:p>
          <a:p>
            <a:pPr marL="0" indent="0">
              <a:buNone/>
            </a:pPr>
            <a:endParaRPr lang="en-US" b="1" dirty="0"/>
          </a:p>
        </p:txBody>
      </p:sp>
      <p:sp>
        <p:nvSpPr>
          <p:cNvPr id="4" name="Title 8"/>
          <p:cNvSpPr>
            <a:spLocks noGrp="1"/>
          </p:cNvSpPr>
          <p:nvPr>
            <p:ph type="title"/>
          </p:nvPr>
        </p:nvSpPr>
        <p:spPr>
          <a:xfrm>
            <a:off x="847627" y="122549"/>
            <a:ext cx="9380455" cy="838986"/>
          </a:xfrm>
        </p:spPr>
        <p:txBody>
          <a:bodyPr/>
          <a:lstStyle/>
          <a:p>
            <a:r>
              <a:rPr lang="en-US" b="1" i="1" dirty="0">
                <a:solidFill>
                  <a:srgbClr val="1E5155"/>
                </a:solidFill>
                <a:latin typeface="+mn-lt"/>
              </a:rPr>
              <a:t>Effective Visual Cues</a:t>
            </a:r>
            <a:endParaRPr lang="en-US" b="1" i="1" dirty="0">
              <a:solidFill>
                <a:srgbClr val="1E5155"/>
              </a:solidFill>
            </a:endParaRPr>
          </a:p>
        </p:txBody>
      </p:sp>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Coursera course “Share Data Through Art of Visualization”</a:t>
            </a:r>
            <a:endParaRPr lang="en-US" sz="1400" i="1" dirty="0"/>
          </a:p>
        </p:txBody>
      </p:sp>
      <p:sp>
        <p:nvSpPr>
          <p:cNvPr id="7" name="Rounded Rectangle 6"/>
          <p:cNvSpPr/>
          <p:nvPr/>
        </p:nvSpPr>
        <p:spPr>
          <a:xfrm>
            <a:off x="8295587" y="3450210"/>
            <a:ext cx="1545997" cy="2055044"/>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01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1E5155"/>
                </a:solidFill>
              </a:rPr>
              <a:t>Agenda</a:t>
            </a:r>
          </a:p>
        </p:txBody>
      </p:sp>
      <p:sp>
        <p:nvSpPr>
          <p:cNvPr id="5" name="Content Placeholder 4"/>
          <p:cNvSpPr>
            <a:spLocks noGrp="1"/>
          </p:cNvSpPr>
          <p:nvPr>
            <p:ph idx="1"/>
          </p:nvPr>
        </p:nvSpPr>
        <p:spPr/>
        <p:txBody>
          <a:bodyPr>
            <a:normAutofit/>
          </a:bodyPr>
          <a:lstStyle/>
          <a:p>
            <a:pPr marL="514350" indent="-514350">
              <a:buFont typeface="+mj-lt"/>
              <a:buAutoNum type="arabicPeriod"/>
            </a:pPr>
            <a:endParaRPr lang="en-US" dirty="0"/>
          </a:p>
          <a:p>
            <a:endParaRPr lang="en-US" dirty="0"/>
          </a:p>
        </p:txBody>
      </p:sp>
      <p:sp>
        <p:nvSpPr>
          <p:cNvPr id="6" name="Content Placeholder 4">
            <a:extLst>
              <a:ext uri="{FF2B5EF4-FFF2-40B4-BE49-F238E27FC236}">
                <a16:creationId xmlns:a16="http://schemas.microsoft.com/office/drawing/2014/main" id="{0E73446E-265A-43D5-9906-3E12D946F747}"/>
              </a:ext>
            </a:extLst>
          </p:cNvPr>
          <p:cNvSpPr txBox="1">
            <a:spLocks/>
          </p:cNvSpPr>
          <p:nvPr/>
        </p:nvSpPr>
        <p:spPr>
          <a:xfrm>
            <a:off x="838200" y="1508289"/>
            <a:ext cx="10515600" cy="4548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Introduction to Data Visualization</a:t>
            </a:r>
          </a:p>
          <a:p>
            <a:pPr marL="514350" indent="-514350">
              <a:buFont typeface="+mj-lt"/>
              <a:buAutoNum type="arabicPeriod"/>
            </a:pPr>
            <a:r>
              <a:rPr lang="en-US" dirty="0"/>
              <a:t>Importance of Data Visualization</a:t>
            </a:r>
          </a:p>
          <a:p>
            <a:pPr marL="514350" indent="-514350">
              <a:buFont typeface="+mj-lt"/>
              <a:buAutoNum type="arabicPeriod"/>
            </a:pPr>
            <a:r>
              <a:rPr lang="en-US" dirty="0"/>
              <a:t>Chart Types</a:t>
            </a:r>
          </a:p>
          <a:p>
            <a:pPr marL="514350" indent="-514350">
              <a:buFont typeface="+mj-lt"/>
              <a:buAutoNum type="arabicPeriod"/>
            </a:pPr>
            <a:r>
              <a:rPr lang="en-US" dirty="0"/>
              <a:t>Visual Cues</a:t>
            </a:r>
          </a:p>
          <a:p>
            <a:pPr marL="514350" indent="-514350">
              <a:buFont typeface="+mj-lt"/>
              <a:buAutoNum type="arabicPeriod"/>
            </a:pPr>
            <a:r>
              <a:rPr lang="en-US" dirty="0"/>
              <a:t>Benefits of using R for Visualization</a:t>
            </a:r>
          </a:p>
          <a:p>
            <a:pPr marL="514350" indent="-514350">
              <a:buFont typeface="+mj-lt"/>
              <a:buAutoNum type="arabicPeriod"/>
            </a:pPr>
            <a:r>
              <a:rPr lang="en-US" dirty="0"/>
              <a:t>Intro to ggplot2 package in R</a:t>
            </a:r>
          </a:p>
          <a:p>
            <a:pPr marL="514350" indent="-514350">
              <a:buFont typeface="+mj-lt"/>
              <a:buAutoNum type="arabicPeriod"/>
            </a:pPr>
            <a:endParaRPr lang="en-US" dirty="0"/>
          </a:p>
        </p:txBody>
      </p:sp>
    </p:spTree>
    <p:extLst>
      <p:ext uri="{BB962C8B-B14F-4D97-AF65-F5344CB8AC3E}">
        <p14:creationId xmlns:p14="http://schemas.microsoft.com/office/powerpoint/2010/main" val="829440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1740" y="1632849"/>
            <a:ext cx="6773355" cy="4327421"/>
          </a:xfrm>
          <a:prstGeom prst="rect">
            <a:avLst/>
          </a:prstGeom>
        </p:spPr>
      </p:pic>
      <p:sp>
        <p:nvSpPr>
          <p:cNvPr id="5" name="Content Placeholder 4"/>
          <p:cNvSpPr>
            <a:spLocks noGrp="1"/>
          </p:cNvSpPr>
          <p:nvPr>
            <p:ph idx="1"/>
          </p:nvPr>
        </p:nvSpPr>
        <p:spPr>
          <a:xfrm>
            <a:off x="847627" y="961535"/>
            <a:ext cx="4949858" cy="537327"/>
          </a:xfrm>
        </p:spPr>
        <p:txBody>
          <a:bodyPr>
            <a:normAutofit/>
          </a:bodyPr>
          <a:lstStyle/>
          <a:p>
            <a:r>
              <a:rPr lang="en-US" b="1" dirty="0"/>
              <a:t>Annotations that focus</a:t>
            </a:r>
          </a:p>
          <a:p>
            <a:endParaRPr lang="en-US" b="1" dirty="0"/>
          </a:p>
          <a:p>
            <a:pPr marL="0" indent="0">
              <a:buNone/>
            </a:pPr>
            <a:endParaRPr lang="en-US" b="1" dirty="0"/>
          </a:p>
        </p:txBody>
      </p:sp>
      <p:sp>
        <p:nvSpPr>
          <p:cNvPr id="4" name="Title 8"/>
          <p:cNvSpPr>
            <a:spLocks noGrp="1"/>
          </p:cNvSpPr>
          <p:nvPr>
            <p:ph type="title"/>
          </p:nvPr>
        </p:nvSpPr>
        <p:spPr>
          <a:xfrm>
            <a:off x="847627" y="122549"/>
            <a:ext cx="9380455" cy="838986"/>
          </a:xfrm>
        </p:spPr>
        <p:txBody>
          <a:bodyPr/>
          <a:lstStyle/>
          <a:p>
            <a:r>
              <a:rPr lang="en-US" b="1" i="1" dirty="0">
                <a:solidFill>
                  <a:srgbClr val="1E5155"/>
                </a:solidFill>
                <a:latin typeface="+mn-lt"/>
              </a:rPr>
              <a:t>Effective Visual Cues</a:t>
            </a:r>
            <a:endParaRPr lang="en-US" b="1" i="1" dirty="0">
              <a:solidFill>
                <a:srgbClr val="1E5155"/>
              </a:solidFill>
            </a:endParaRPr>
          </a:p>
        </p:txBody>
      </p:sp>
      <p:sp>
        <p:nvSpPr>
          <p:cNvPr id="6" name="Rectangle 5"/>
          <p:cNvSpPr/>
          <p:nvPr/>
        </p:nvSpPr>
        <p:spPr>
          <a:xfrm>
            <a:off x="847627" y="6466788"/>
            <a:ext cx="10426831" cy="307777"/>
          </a:xfrm>
          <a:prstGeom prst="rect">
            <a:avLst/>
          </a:prstGeom>
        </p:spPr>
        <p:txBody>
          <a:bodyPr wrap="square">
            <a:spAutoFit/>
          </a:bodyPr>
          <a:lstStyle/>
          <a:p>
            <a:r>
              <a:rPr lang="en-US" sz="1400" i="1" dirty="0">
                <a:solidFill>
                  <a:srgbClr val="1F1F1F"/>
                </a:solidFill>
                <a:latin typeface="Source Sans Pro"/>
              </a:rPr>
              <a:t>Source: Coursera course “Share Data Through Art of Visualization”</a:t>
            </a:r>
            <a:endParaRPr lang="en-US" sz="1400" i="1" dirty="0"/>
          </a:p>
        </p:txBody>
      </p:sp>
      <p:sp>
        <p:nvSpPr>
          <p:cNvPr id="7" name="Rounded Rectangle 6"/>
          <p:cNvSpPr/>
          <p:nvPr/>
        </p:nvSpPr>
        <p:spPr>
          <a:xfrm>
            <a:off x="3921550" y="2686639"/>
            <a:ext cx="4477732" cy="782425"/>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12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5. Benefits of using R for Visualization</a:t>
            </a:r>
          </a:p>
        </p:txBody>
      </p:sp>
    </p:spTree>
    <p:extLst>
      <p:ext uri="{BB962C8B-B14F-4D97-AF65-F5344CB8AC3E}">
        <p14:creationId xmlns:p14="http://schemas.microsoft.com/office/powerpoint/2010/main" val="327720724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377992"/>
          </a:xfrm>
        </p:spPr>
        <p:txBody>
          <a:bodyPr>
            <a:normAutofit/>
          </a:bodyPr>
          <a:lstStyle/>
          <a:p>
            <a:r>
              <a:rPr lang="en-US" b="1" i="1" dirty="0">
                <a:solidFill>
                  <a:srgbClr val="1E5155"/>
                </a:solidFill>
              </a:rPr>
              <a:t>Integration with Data Analysis: </a:t>
            </a:r>
            <a:r>
              <a:rPr lang="en-US" dirty="0"/>
              <a:t>R has native support for working with data frames and matrices, allowing for seamless integration between analysis and visualization.</a:t>
            </a:r>
          </a:p>
          <a:p>
            <a:r>
              <a:rPr lang="en-US" b="1" i="1" dirty="0">
                <a:solidFill>
                  <a:srgbClr val="1E5155"/>
                </a:solidFill>
              </a:rPr>
              <a:t>Rich and Extensive Visualization Capabilities: </a:t>
            </a:r>
            <a:r>
              <a:rPr lang="en-US" dirty="0"/>
              <a:t>R has a vast library of visualization packages, providing a wide range of chart types and customization options for static and interactive visualizations.</a:t>
            </a:r>
          </a:p>
          <a:p>
            <a:r>
              <a:rPr lang="en-US" b="1" i="1" dirty="0">
                <a:solidFill>
                  <a:srgbClr val="1E5155"/>
                </a:solidFill>
              </a:rPr>
              <a:t>Open-Source and Free: </a:t>
            </a:r>
            <a:r>
              <a:rPr lang="en-US" dirty="0"/>
              <a:t>R is an open-source language that is free to download and use, making it a cost-effective solution for data visualization and analysis.</a:t>
            </a:r>
          </a:p>
        </p:txBody>
      </p:sp>
      <p:sp>
        <p:nvSpPr>
          <p:cNvPr id="3" name="Title 8"/>
          <p:cNvSpPr>
            <a:spLocks noGrp="1"/>
          </p:cNvSpPr>
          <p:nvPr>
            <p:ph type="title"/>
          </p:nvPr>
        </p:nvSpPr>
        <p:spPr>
          <a:xfrm>
            <a:off x="847627" y="122549"/>
            <a:ext cx="10515600" cy="1178350"/>
          </a:xfrm>
        </p:spPr>
        <p:txBody>
          <a:bodyPr>
            <a:normAutofit/>
          </a:bodyPr>
          <a:lstStyle/>
          <a:p>
            <a:r>
              <a:rPr lang="en-US" b="1" i="1" dirty="0">
                <a:solidFill>
                  <a:srgbClr val="1E5155"/>
                </a:solidFill>
                <a:latin typeface="+mn-lt"/>
              </a:rPr>
              <a:t>Key Benefits of using R for Visualization:</a:t>
            </a:r>
            <a:endParaRPr lang="en-US" b="1" i="1" dirty="0">
              <a:solidFill>
                <a:srgbClr val="1E5155"/>
              </a:solidFill>
            </a:endParaRPr>
          </a:p>
        </p:txBody>
      </p:sp>
    </p:spTree>
    <p:extLst>
      <p:ext uri="{BB962C8B-B14F-4D97-AF65-F5344CB8AC3E}">
        <p14:creationId xmlns:p14="http://schemas.microsoft.com/office/powerpoint/2010/main" val="115488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377992"/>
          </a:xfrm>
        </p:spPr>
        <p:txBody>
          <a:bodyPr>
            <a:normAutofit/>
          </a:bodyPr>
          <a:lstStyle/>
          <a:p>
            <a:r>
              <a:rPr lang="en-US" b="1" i="1" dirty="0">
                <a:solidFill>
                  <a:srgbClr val="1E5155"/>
                </a:solidFill>
              </a:rPr>
              <a:t>Reproducibility and Reusability: </a:t>
            </a:r>
            <a:r>
              <a:rPr lang="en-US" dirty="0"/>
              <a:t>R scripts can be used to create and save visualizations, allowing for easy reproduction and sharing of results. R code and packages are also widely available online, allowing for easy reuse and customization of existing visualization templates.</a:t>
            </a:r>
          </a:p>
          <a:p>
            <a:r>
              <a:rPr lang="en-US" b="1" i="1" dirty="0">
                <a:solidFill>
                  <a:srgbClr val="1E5155"/>
                </a:solidFill>
              </a:rPr>
              <a:t>Integration with Other Tools: </a:t>
            </a:r>
            <a:r>
              <a:rPr lang="en-US" dirty="0"/>
              <a:t>R can be integrated with other tools and languages commonly used in data analysis, such as Python and SQL, allowing for a seamless workflow across different stages of data analysis and visualization.</a:t>
            </a:r>
          </a:p>
        </p:txBody>
      </p:sp>
      <p:sp>
        <p:nvSpPr>
          <p:cNvPr id="3" name="Title 8"/>
          <p:cNvSpPr>
            <a:spLocks noGrp="1"/>
          </p:cNvSpPr>
          <p:nvPr>
            <p:ph type="title"/>
          </p:nvPr>
        </p:nvSpPr>
        <p:spPr>
          <a:xfrm>
            <a:off x="847627" y="122549"/>
            <a:ext cx="10515600" cy="1178350"/>
          </a:xfrm>
        </p:spPr>
        <p:txBody>
          <a:bodyPr>
            <a:normAutofit/>
          </a:bodyPr>
          <a:lstStyle/>
          <a:p>
            <a:r>
              <a:rPr lang="en-US" b="1" i="1" dirty="0">
                <a:solidFill>
                  <a:srgbClr val="1E5155"/>
                </a:solidFill>
                <a:latin typeface="+mn-lt"/>
              </a:rPr>
              <a:t>Key Benefits of using R for Visualization:</a:t>
            </a:r>
            <a:endParaRPr lang="en-US" b="1" i="1" dirty="0">
              <a:solidFill>
                <a:srgbClr val="1E5155"/>
              </a:solidFill>
            </a:endParaRPr>
          </a:p>
        </p:txBody>
      </p:sp>
    </p:spTree>
    <p:extLst>
      <p:ext uri="{BB962C8B-B14F-4D97-AF65-F5344CB8AC3E}">
        <p14:creationId xmlns:p14="http://schemas.microsoft.com/office/powerpoint/2010/main" val="281925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184743"/>
          </a:xfrm>
        </p:spPr>
        <p:txBody>
          <a:bodyPr>
            <a:normAutofit fontScale="92500" lnSpcReduction="10000"/>
          </a:bodyPr>
          <a:lstStyle/>
          <a:p>
            <a:r>
              <a:rPr lang="en-US" b="1" i="1" dirty="0">
                <a:solidFill>
                  <a:srgbClr val="1E5155"/>
                </a:solidFill>
              </a:rPr>
              <a:t>Complex Data Manipulation: </a:t>
            </a:r>
            <a:r>
              <a:rPr lang="en-US" dirty="0"/>
              <a:t>R provides greater control over data cleaning and transformation, making it better suited for large or messy datasets.</a:t>
            </a:r>
          </a:p>
          <a:p>
            <a:r>
              <a:rPr lang="en-US" b="1" i="1" dirty="0">
                <a:solidFill>
                  <a:srgbClr val="1E5155"/>
                </a:solidFill>
              </a:rPr>
              <a:t>Customization and Control: </a:t>
            </a:r>
            <a:r>
              <a:rPr lang="en-US" dirty="0"/>
              <a:t>R provides more customization and control over visualizations, allowing for highly customized or specialized visualizations.</a:t>
            </a:r>
          </a:p>
          <a:p>
            <a:r>
              <a:rPr lang="en-US" b="1" i="1" dirty="0">
                <a:solidFill>
                  <a:srgbClr val="1E5155"/>
                </a:solidFill>
              </a:rPr>
              <a:t>Statistical Analysis: </a:t>
            </a:r>
            <a:r>
              <a:rPr lang="en-US" dirty="0"/>
              <a:t>R is better suited for advanced statistical analysis and modeling, making it useful for visualizing and communicating results to stakeholders.</a:t>
            </a:r>
          </a:p>
          <a:p>
            <a:r>
              <a:rPr lang="en-US" b="1" i="1" dirty="0">
                <a:solidFill>
                  <a:srgbClr val="1E5155"/>
                </a:solidFill>
              </a:rPr>
              <a:t>Programming Flexibility: </a:t>
            </a:r>
            <a:r>
              <a:rPr lang="en-US" dirty="0"/>
              <a:t>R provides more flexibility and customization options than Tableau's point-and-click interface, making it easier to create complex or customized visualizations.</a:t>
            </a:r>
          </a:p>
          <a:p>
            <a:r>
              <a:rPr lang="en-US" b="1" i="1" dirty="0">
                <a:solidFill>
                  <a:srgbClr val="1E5155"/>
                </a:solidFill>
              </a:rPr>
              <a:t>Cost and Licensing: </a:t>
            </a:r>
            <a:r>
              <a:rPr lang="en-US" dirty="0"/>
              <a:t>R is an open-source language that is free to use, making it a more cost-effective solution for data visualization and analysis.</a:t>
            </a:r>
          </a:p>
        </p:txBody>
      </p:sp>
      <p:sp>
        <p:nvSpPr>
          <p:cNvPr id="3" name="Title 8"/>
          <p:cNvSpPr>
            <a:spLocks noGrp="1"/>
          </p:cNvSpPr>
          <p:nvPr>
            <p:ph type="title"/>
          </p:nvPr>
        </p:nvSpPr>
        <p:spPr>
          <a:xfrm>
            <a:off x="847627" y="122549"/>
            <a:ext cx="8795994" cy="1178350"/>
          </a:xfrm>
        </p:spPr>
        <p:txBody>
          <a:bodyPr>
            <a:normAutofit fontScale="90000"/>
          </a:bodyPr>
          <a:lstStyle/>
          <a:p>
            <a:r>
              <a:rPr lang="en-US" b="1" i="1" dirty="0">
                <a:solidFill>
                  <a:srgbClr val="1E5155"/>
                </a:solidFill>
                <a:latin typeface="+mn-lt"/>
              </a:rPr>
              <a:t>When R is more reasonable for data visualization</a:t>
            </a:r>
            <a:endParaRPr lang="en-US" b="1" i="1" dirty="0">
              <a:solidFill>
                <a:srgbClr val="1E5155"/>
              </a:solidFill>
            </a:endParaRPr>
          </a:p>
        </p:txBody>
      </p:sp>
    </p:spTree>
    <p:extLst>
      <p:ext uri="{BB962C8B-B14F-4D97-AF65-F5344CB8AC3E}">
        <p14:creationId xmlns:p14="http://schemas.microsoft.com/office/powerpoint/2010/main" val="1957067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6. Intro to ggplot2 package in R</a:t>
            </a:r>
          </a:p>
        </p:txBody>
      </p:sp>
    </p:spTree>
    <p:extLst>
      <p:ext uri="{BB962C8B-B14F-4D97-AF65-F5344CB8AC3E}">
        <p14:creationId xmlns:p14="http://schemas.microsoft.com/office/powerpoint/2010/main" val="143755891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E661DF-40B5-4BC5-96E3-1FA3A16D5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284" y="1855314"/>
            <a:ext cx="2880585" cy="4351338"/>
          </a:xfrm>
        </p:spPr>
      </p:pic>
      <p:pic>
        <p:nvPicPr>
          <p:cNvPr id="7" name="Picture 6">
            <a:extLst>
              <a:ext uri="{FF2B5EF4-FFF2-40B4-BE49-F238E27FC236}">
                <a16:creationId xmlns:a16="http://schemas.microsoft.com/office/drawing/2014/main" id="{BCE221BD-66DE-4E2A-9AC1-F09E46FD5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38" y="1855314"/>
            <a:ext cx="3346289" cy="4351338"/>
          </a:xfrm>
          <a:prstGeom prst="rect">
            <a:avLst/>
          </a:prstGeom>
        </p:spPr>
      </p:pic>
      <p:sp>
        <p:nvSpPr>
          <p:cNvPr id="8" name="Title 8">
            <a:extLst>
              <a:ext uri="{FF2B5EF4-FFF2-40B4-BE49-F238E27FC236}">
                <a16:creationId xmlns:a16="http://schemas.microsoft.com/office/drawing/2014/main" id="{96DB01B3-CABA-4B0C-964C-4D65F1644225}"/>
              </a:ext>
            </a:extLst>
          </p:cNvPr>
          <p:cNvSpPr txBox="1">
            <a:spLocks/>
          </p:cNvSpPr>
          <p:nvPr/>
        </p:nvSpPr>
        <p:spPr>
          <a:xfrm>
            <a:off x="847627" y="122549"/>
            <a:ext cx="8795994" cy="1178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1E5155"/>
                </a:solidFill>
                <a:latin typeface="+mn-lt"/>
              </a:rPr>
              <a:t>The Beginnings of ggplot2</a:t>
            </a:r>
            <a:endParaRPr lang="en-US" b="1" i="1" dirty="0">
              <a:solidFill>
                <a:srgbClr val="1E5155"/>
              </a:solidFill>
            </a:endParaRPr>
          </a:p>
        </p:txBody>
      </p:sp>
    </p:spTree>
    <p:extLst>
      <p:ext uri="{BB962C8B-B14F-4D97-AF65-F5344CB8AC3E}">
        <p14:creationId xmlns:p14="http://schemas.microsoft.com/office/powerpoint/2010/main" val="72723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9346" y="744717"/>
            <a:ext cx="10515600" cy="5184743"/>
          </a:xfrm>
        </p:spPr>
        <p:txBody>
          <a:bodyPr>
            <a:normAutofit/>
          </a:bodyPr>
          <a:lstStyle/>
          <a:p>
            <a:pPr marL="0" indent="0">
              <a:buNone/>
            </a:pPr>
            <a:r>
              <a:rPr lang="en-US" b="1" i="1" dirty="0">
                <a:solidFill>
                  <a:srgbClr val="1E5155"/>
                </a:solidFill>
              </a:rPr>
              <a:t>ggplot2</a:t>
            </a:r>
            <a:r>
              <a:rPr lang="en-US" dirty="0"/>
              <a:t> is an R package which provides a large variety of plotting functionality to enable better and highly customizable graphs.</a:t>
            </a:r>
          </a:p>
          <a:p>
            <a:pPr marL="0" indent="0">
              <a:buNone/>
            </a:pPr>
            <a:endParaRPr lang="en-US" dirty="0"/>
          </a:p>
          <a:p>
            <a:pPr marL="0" indent="0">
              <a:buNone/>
            </a:pPr>
            <a:r>
              <a:rPr lang="en-US" dirty="0"/>
              <a:t>The basic structure of a </a:t>
            </a:r>
            <a:r>
              <a:rPr lang="en-US" b="1" i="1" dirty="0">
                <a:solidFill>
                  <a:srgbClr val="1E5155"/>
                </a:solidFill>
              </a:rPr>
              <a:t>ggplot2</a:t>
            </a:r>
            <a:r>
              <a:rPr lang="en-US" dirty="0">
                <a:solidFill>
                  <a:srgbClr val="1E5155"/>
                </a:solidFill>
              </a:rPr>
              <a:t> </a:t>
            </a:r>
            <a:r>
              <a:rPr lang="en-US" dirty="0"/>
              <a:t>code involves creating a plot object and adding layers to it, such as data points, lines, labels, and axes.</a:t>
            </a:r>
          </a:p>
          <a:p>
            <a:pPr marL="0" indent="0">
              <a:buNone/>
            </a:pPr>
            <a:endParaRPr lang="en-US" dirty="0"/>
          </a:p>
          <a:p>
            <a:pPr marL="0" indent="0">
              <a:buNone/>
            </a:pPr>
            <a:r>
              <a:rPr lang="en-US" b="1" i="1" dirty="0">
                <a:solidFill>
                  <a:srgbClr val="1E5155"/>
                </a:solidFill>
              </a:rPr>
              <a:t>ggplot2</a:t>
            </a:r>
            <a:r>
              <a:rPr lang="en-US" dirty="0">
                <a:solidFill>
                  <a:srgbClr val="1E5155"/>
                </a:solidFill>
              </a:rPr>
              <a:t> </a:t>
            </a:r>
            <a:r>
              <a:rPr lang="en-US" dirty="0"/>
              <a:t>allows for a high degree of customization, allowing you to control almost every aspect of the plot.</a:t>
            </a:r>
          </a:p>
        </p:txBody>
      </p:sp>
      <p:pic>
        <p:nvPicPr>
          <p:cNvPr id="1026" name="Picture 2" descr="Data Visualization with ggplot2 – Introduction to R – Quantargo">
            <a:extLst>
              <a:ext uri="{FF2B5EF4-FFF2-40B4-BE49-F238E27FC236}">
                <a16:creationId xmlns:a16="http://schemas.microsoft.com/office/drawing/2014/main" id="{CEDCE291-1E62-456E-8323-5969F1565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431" y="4105275"/>
            <a:ext cx="199072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12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184743"/>
          </a:xfrm>
        </p:spPr>
        <p:txBody>
          <a:bodyPr>
            <a:normAutofit/>
          </a:bodyPr>
          <a:lstStyle/>
          <a:p>
            <a:r>
              <a:rPr lang="en-US" dirty="0"/>
              <a:t>For quick and simple visualizations that don't require a lot of customization.</a:t>
            </a:r>
          </a:p>
          <a:p>
            <a:r>
              <a:rPr lang="en-US" dirty="0"/>
              <a:t>When working with small datasets that don't require advanced customization or layering.</a:t>
            </a:r>
          </a:p>
          <a:p>
            <a:r>
              <a:rPr lang="en-US" dirty="0"/>
              <a:t>If you're already familiar with basic plot functions and want to quickly create a visualization without learning a new syntax or package.</a:t>
            </a:r>
          </a:p>
          <a:p>
            <a:r>
              <a:rPr lang="en-US" dirty="0"/>
              <a:t>For creating simple charts such as histograms or bar charts.</a:t>
            </a:r>
          </a:p>
          <a:p>
            <a:r>
              <a:rPr lang="en-US" dirty="0"/>
              <a:t>For scatter plots with large datasets as </a:t>
            </a:r>
            <a:r>
              <a:rPr lang="en-US" dirty="0" err="1"/>
              <a:t>ggplot</a:t>
            </a:r>
            <a:r>
              <a:rPr lang="en-US" dirty="0"/>
              <a:t> may slow down.</a:t>
            </a:r>
          </a:p>
        </p:txBody>
      </p:sp>
      <p:sp>
        <p:nvSpPr>
          <p:cNvPr id="3" name="Title 8"/>
          <p:cNvSpPr>
            <a:spLocks noGrp="1"/>
          </p:cNvSpPr>
          <p:nvPr>
            <p:ph type="title"/>
          </p:nvPr>
        </p:nvSpPr>
        <p:spPr>
          <a:xfrm>
            <a:off x="847627" y="122549"/>
            <a:ext cx="8795994" cy="1178350"/>
          </a:xfrm>
        </p:spPr>
        <p:txBody>
          <a:bodyPr>
            <a:normAutofit fontScale="90000"/>
          </a:bodyPr>
          <a:lstStyle/>
          <a:p>
            <a:r>
              <a:rPr lang="en-US" b="1" i="1" dirty="0">
                <a:solidFill>
                  <a:srgbClr val="1E5155"/>
                </a:solidFill>
                <a:latin typeface="+mn-lt"/>
              </a:rPr>
              <a:t>When it is better to use </a:t>
            </a:r>
            <a:br>
              <a:rPr lang="en-US" b="1" i="1" dirty="0">
                <a:solidFill>
                  <a:srgbClr val="1E5155"/>
                </a:solidFill>
                <a:latin typeface="+mn-lt"/>
              </a:rPr>
            </a:br>
            <a:r>
              <a:rPr lang="en-US" b="1" i="1" dirty="0">
                <a:solidFill>
                  <a:srgbClr val="1E5155"/>
                </a:solidFill>
                <a:latin typeface="+mn-lt"/>
              </a:rPr>
              <a:t>basic plot functions</a:t>
            </a:r>
            <a:endParaRPr lang="en-US" b="1" i="1" dirty="0">
              <a:solidFill>
                <a:srgbClr val="1E5155"/>
              </a:solidFill>
            </a:endParaRPr>
          </a:p>
        </p:txBody>
      </p:sp>
    </p:spTree>
    <p:extLst>
      <p:ext uri="{BB962C8B-B14F-4D97-AF65-F5344CB8AC3E}">
        <p14:creationId xmlns:p14="http://schemas.microsoft.com/office/powerpoint/2010/main" val="38323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184743"/>
          </a:xfrm>
        </p:spPr>
        <p:txBody>
          <a:bodyPr>
            <a:normAutofit/>
          </a:bodyPr>
          <a:lstStyle/>
          <a:p>
            <a:r>
              <a:rPr lang="en-US" dirty="0"/>
              <a:t>For creating complex visualizations with multiple layers and aesthetics.</a:t>
            </a:r>
          </a:p>
          <a:p>
            <a:r>
              <a:rPr lang="en-US" dirty="0"/>
              <a:t>When you want to customize the plot in detail.</a:t>
            </a:r>
          </a:p>
          <a:p>
            <a:r>
              <a:rPr lang="en-US" dirty="0"/>
              <a:t>For creating more specialized plot types.</a:t>
            </a:r>
          </a:p>
          <a:p>
            <a:r>
              <a:rPr lang="en-US" dirty="0"/>
              <a:t>When working with large datasets and need to use facets to split the plot.</a:t>
            </a:r>
          </a:p>
          <a:p>
            <a:r>
              <a:rPr lang="en-US" dirty="0"/>
              <a:t>For adding advanced statistical methods, such as smoothing lines or correlation coefficients.</a:t>
            </a:r>
          </a:p>
          <a:p>
            <a:r>
              <a:rPr lang="en-US" dirty="0"/>
              <a:t>For creating high-quality graphics suitable for publication or presentation purposes.</a:t>
            </a:r>
          </a:p>
        </p:txBody>
      </p:sp>
      <p:sp>
        <p:nvSpPr>
          <p:cNvPr id="3" name="Title 8"/>
          <p:cNvSpPr>
            <a:spLocks noGrp="1"/>
          </p:cNvSpPr>
          <p:nvPr>
            <p:ph type="title"/>
          </p:nvPr>
        </p:nvSpPr>
        <p:spPr>
          <a:xfrm>
            <a:off x="847627" y="122549"/>
            <a:ext cx="8795994" cy="1178350"/>
          </a:xfrm>
        </p:spPr>
        <p:txBody>
          <a:bodyPr>
            <a:normAutofit fontScale="90000"/>
          </a:bodyPr>
          <a:lstStyle/>
          <a:p>
            <a:r>
              <a:rPr lang="en-US" b="1" i="1" dirty="0">
                <a:solidFill>
                  <a:srgbClr val="1E5155"/>
                </a:solidFill>
                <a:latin typeface="+mn-lt"/>
              </a:rPr>
              <a:t>When it is better to use </a:t>
            </a:r>
            <a:br>
              <a:rPr lang="en-US" b="1" i="1" dirty="0">
                <a:solidFill>
                  <a:srgbClr val="1E5155"/>
                </a:solidFill>
                <a:latin typeface="+mn-lt"/>
              </a:rPr>
            </a:br>
            <a:r>
              <a:rPr lang="en-US" b="1" i="1" dirty="0">
                <a:solidFill>
                  <a:srgbClr val="1E5155"/>
                </a:solidFill>
                <a:latin typeface="+mn-lt"/>
              </a:rPr>
              <a:t>ggplot2</a:t>
            </a:r>
            <a:endParaRPr lang="en-US" b="1" i="1" dirty="0">
              <a:solidFill>
                <a:srgbClr val="1E5155"/>
              </a:solidFill>
            </a:endParaRPr>
          </a:p>
        </p:txBody>
      </p:sp>
    </p:spTree>
    <p:extLst>
      <p:ext uri="{BB962C8B-B14F-4D97-AF65-F5344CB8AC3E}">
        <p14:creationId xmlns:p14="http://schemas.microsoft.com/office/powerpoint/2010/main" val="6824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1. Introduction to Data Visualization</a:t>
            </a:r>
          </a:p>
        </p:txBody>
      </p:sp>
    </p:spTree>
    <p:extLst>
      <p:ext uri="{BB962C8B-B14F-4D97-AF65-F5344CB8AC3E}">
        <p14:creationId xmlns:p14="http://schemas.microsoft.com/office/powerpoint/2010/main" val="10702418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480008"/>
            <a:ext cx="10515600" cy="5184743"/>
          </a:xfrm>
        </p:spPr>
        <p:txBody>
          <a:bodyPr>
            <a:normAutofit/>
          </a:bodyPr>
          <a:lstStyle/>
          <a:p>
            <a:r>
              <a:rPr lang="en-US" dirty="0" err="1"/>
              <a:t>Franconeri</a:t>
            </a:r>
            <a:r>
              <a:rPr lang="en-US" dirty="0"/>
              <a:t> et al. (2021). The Science of Visual Data Communication: What Works.</a:t>
            </a:r>
          </a:p>
          <a:p>
            <a:r>
              <a:rPr lang="en-US" dirty="0"/>
              <a:t>Kieran Healy (2019). Data Visualization.</a:t>
            </a:r>
          </a:p>
          <a:p>
            <a:r>
              <a:rPr lang="en-US" dirty="0"/>
              <a:t>Claus Wilke (2019). Fundamentals of Data Visualization.</a:t>
            </a:r>
          </a:p>
          <a:p>
            <a:r>
              <a:rPr lang="en-US" dirty="0"/>
              <a:t>Hadley Wickham et al. (2009). ggplot2: Elegant Graphics for Data Analysis.</a:t>
            </a:r>
          </a:p>
          <a:p>
            <a:r>
              <a:rPr lang="en-US" dirty="0"/>
              <a:t>Garrick Aden-</a:t>
            </a:r>
            <a:r>
              <a:rPr lang="en-US" dirty="0" err="1"/>
              <a:t>Buie</a:t>
            </a:r>
            <a:r>
              <a:rPr lang="en-US" dirty="0"/>
              <a:t>. A Gentle Guide to the Grammar of Graphics with ggplot2.</a:t>
            </a:r>
          </a:p>
        </p:txBody>
      </p:sp>
      <p:sp>
        <p:nvSpPr>
          <p:cNvPr id="3" name="Title 8"/>
          <p:cNvSpPr>
            <a:spLocks noGrp="1"/>
          </p:cNvSpPr>
          <p:nvPr>
            <p:ph type="title"/>
          </p:nvPr>
        </p:nvSpPr>
        <p:spPr>
          <a:xfrm>
            <a:off x="847627" y="122549"/>
            <a:ext cx="8795994" cy="1178350"/>
          </a:xfrm>
        </p:spPr>
        <p:txBody>
          <a:bodyPr>
            <a:normAutofit/>
          </a:bodyPr>
          <a:lstStyle/>
          <a:p>
            <a:r>
              <a:rPr lang="en-US" b="1" i="1" dirty="0">
                <a:solidFill>
                  <a:srgbClr val="1E5155"/>
                </a:solidFill>
                <a:latin typeface="+mn-lt"/>
              </a:rPr>
              <a:t>Some readings</a:t>
            </a:r>
            <a:endParaRPr lang="en-US" b="1" i="1" dirty="0">
              <a:solidFill>
                <a:srgbClr val="1E5155"/>
              </a:solidFill>
            </a:endParaRPr>
          </a:p>
        </p:txBody>
      </p:sp>
    </p:spTree>
    <p:extLst>
      <p:ext uri="{BB962C8B-B14F-4D97-AF65-F5344CB8AC3E}">
        <p14:creationId xmlns:p14="http://schemas.microsoft.com/office/powerpoint/2010/main" val="2160510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16B03E5-7698-4166-BFC9-78DC7CC2AA1E}"/>
              </a:ext>
            </a:extLst>
          </p:cNvPr>
          <p:cNvPicPr>
            <a:picLocks noGrp="1" noChangeAspect="1"/>
          </p:cNvPicPr>
          <p:nvPr>
            <p:ph idx="1"/>
          </p:nvPr>
        </p:nvPicPr>
        <p:blipFill>
          <a:blip r:embed="rId2"/>
          <a:stretch>
            <a:fillRect/>
          </a:stretch>
        </p:blipFill>
        <p:spPr>
          <a:xfrm>
            <a:off x="2437888" y="1776092"/>
            <a:ext cx="7335274" cy="4591691"/>
          </a:xfrm>
          <a:prstGeom prst="rect">
            <a:avLst/>
          </a:prstGeom>
        </p:spPr>
      </p:pic>
      <p:sp>
        <p:nvSpPr>
          <p:cNvPr id="3" name="Title 8"/>
          <p:cNvSpPr>
            <a:spLocks noGrp="1"/>
          </p:cNvSpPr>
          <p:nvPr>
            <p:ph type="title"/>
          </p:nvPr>
        </p:nvSpPr>
        <p:spPr>
          <a:xfrm>
            <a:off x="847627" y="122549"/>
            <a:ext cx="8795994" cy="1178350"/>
          </a:xfrm>
        </p:spPr>
        <p:txBody>
          <a:bodyPr>
            <a:normAutofit/>
          </a:bodyPr>
          <a:lstStyle/>
          <a:p>
            <a:r>
              <a:rPr lang="en-US" b="1" i="1" dirty="0">
                <a:solidFill>
                  <a:srgbClr val="1E5155"/>
                </a:solidFill>
                <a:latin typeface="+mn-lt"/>
              </a:rPr>
              <a:t>How to work with R/ggplot2</a:t>
            </a:r>
            <a:endParaRPr lang="en-US" b="1" i="1" dirty="0">
              <a:solidFill>
                <a:srgbClr val="1E5155"/>
              </a:solidFill>
            </a:endParaRPr>
          </a:p>
        </p:txBody>
      </p:sp>
    </p:spTree>
    <p:extLst>
      <p:ext uri="{BB962C8B-B14F-4D97-AF65-F5344CB8AC3E}">
        <p14:creationId xmlns:p14="http://schemas.microsoft.com/office/powerpoint/2010/main" val="3365196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ggplot2  practical use</a:t>
            </a:r>
            <a:br>
              <a:rPr lang="en-US" sz="5000" b="1" dirty="0">
                <a:solidFill>
                  <a:schemeClr val="bg1"/>
                </a:solidFill>
                <a:latin typeface="+mn-lt"/>
              </a:rPr>
            </a:br>
            <a:br>
              <a:rPr lang="en-US" sz="5000" b="1" dirty="0">
                <a:solidFill>
                  <a:schemeClr val="bg1"/>
                </a:solidFill>
                <a:latin typeface="+mn-lt"/>
              </a:rPr>
            </a:br>
            <a:r>
              <a:rPr lang="en-US" sz="5000" b="1" dirty="0">
                <a:solidFill>
                  <a:schemeClr val="bg1"/>
                </a:solidFill>
                <a:latin typeface="+mn-lt"/>
              </a:rPr>
              <a:t>Let's have some fun!</a:t>
            </a:r>
          </a:p>
        </p:txBody>
      </p:sp>
    </p:spTree>
    <p:extLst>
      <p:ext uri="{BB962C8B-B14F-4D97-AF65-F5344CB8AC3E}">
        <p14:creationId xmlns:p14="http://schemas.microsoft.com/office/powerpoint/2010/main" val="2303858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7627" y="1047914"/>
            <a:ext cx="10515600" cy="5810086"/>
          </a:xfrm>
        </p:spPr>
        <p:txBody>
          <a:bodyPr>
            <a:normAutofit/>
          </a:bodyPr>
          <a:lstStyle/>
          <a:p>
            <a:r>
              <a:rPr lang="en-US" b="1" i="1" dirty="0">
                <a:solidFill>
                  <a:srgbClr val="1E5155"/>
                </a:solidFill>
              </a:rPr>
              <a:t>Data visualization </a:t>
            </a:r>
            <a:r>
              <a:rPr lang="en-US" dirty="0"/>
              <a:t>is the process of representing data and information in a graphical format.</a:t>
            </a:r>
          </a:p>
          <a:p>
            <a:r>
              <a:rPr lang="en-US" dirty="0"/>
              <a:t>The </a:t>
            </a:r>
            <a:r>
              <a:rPr lang="en-US" u="sng" dirty="0"/>
              <a:t>goal of data visualization </a:t>
            </a:r>
            <a:r>
              <a:rPr lang="en-US" dirty="0"/>
              <a:t>is to communicate insights and patterns in a more effective and meaningful way.</a:t>
            </a:r>
          </a:p>
          <a:p>
            <a:r>
              <a:rPr lang="en-US" dirty="0"/>
              <a:t>Data visualization allows analysts, researchers, and decision-makers to easily understand complex data sets.</a:t>
            </a:r>
          </a:p>
          <a:p>
            <a:r>
              <a:rPr lang="en-US" dirty="0"/>
              <a:t>Effective data visualization leverages design principles such as color, shape, and layout to make information more accessible and understandable.</a:t>
            </a:r>
          </a:p>
          <a:p>
            <a:r>
              <a:rPr lang="en-US" dirty="0"/>
              <a:t>Data visualization enables users to quickly and efficiently gain insights from data.</a:t>
            </a:r>
          </a:p>
        </p:txBody>
      </p:sp>
      <p:sp>
        <p:nvSpPr>
          <p:cNvPr id="3" name="Title 8"/>
          <p:cNvSpPr>
            <a:spLocks noGrp="1"/>
          </p:cNvSpPr>
          <p:nvPr>
            <p:ph type="title"/>
          </p:nvPr>
        </p:nvSpPr>
        <p:spPr>
          <a:xfrm>
            <a:off x="847627" y="122549"/>
            <a:ext cx="9380455" cy="838986"/>
          </a:xfrm>
        </p:spPr>
        <p:txBody>
          <a:bodyPr/>
          <a:lstStyle/>
          <a:p>
            <a:r>
              <a:rPr lang="en-US" b="1" i="1" dirty="0">
                <a:solidFill>
                  <a:srgbClr val="1E5155"/>
                </a:solidFill>
                <a:latin typeface="+mn-lt"/>
              </a:rPr>
              <a:t>What is Data Visualization</a:t>
            </a:r>
            <a:endParaRPr lang="en-US" b="1" i="1" dirty="0">
              <a:solidFill>
                <a:srgbClr val="1E5155"/>
              </a:solidFill>
            </a:endParaRPr>
          </a:p>
        </p:txBody>
      </p:sp>
    </p:spTree>
    <p:extLst>
      <p:ext uri="{BB962C8B-B14F-4D97-AF65-F5344CB8AC3E}">
        <p14:creationId xmlns:p14="http://schemas.microsoft.com/office/powerpoint/2010/main" val="160086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2. Importance of Data Visualization</a:t>
            </a:r>
          </a:p>
        </p:txBody>
      </p:sp>
    </p:spTree>
    <p:extLst>
      <p:ext uri="{BB962C8B-B14F-4D97-AF65-F5344CB8AC3E}">
        <p14:creationId xmlns:p14="http://schemas.microsoft.com/office/powerpoint/2010/main" val="6862706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04188" y="472879"/>
            <a:ext cx="10515600" cy="5824226"/>
          </a:xfrm>
        </p:spPr>
        <p:txBody>
          <a:bodyPr>
            <a:normAutofit/>
          </a:bodyPr>
          <a:lstStyle/>
          <a:p>
            <a:pPr marL="0" indent="0">
              <a:buNone/>
            </a:pPr>
            <a:r>
              <a:rPr lang="en-US" b="1" i="1" dirty="0">
                <a:solidFill>
                  <a:srgbClr val="1E5155"/>
                </a:solidFill>
              </a:rPr>
              <a:t>Effective data visualization</a:t>
            </a:r>
            <a:r>
              <a:rPr lang="en-US" dirty="0"/>
              <a:t>: </a:t>
            </a:r>
          </a:p>
          <a:p>
            <a:r>
              <a:rPr lang="en-US" dirty="0"/>
              <a:t>helps users to better understand patterns, trends, and relationships in data</a:t>
            </a:r>
          </a:p>
          <a:p>
            <a:r>
              <a:rPr lang="en-US" dirty="0"/>
              <a:t>helps to identify outliers and anomalies in data that might be missed otherwise</a:t>
            </a:r>
          </a:p>
          <a:p>
            <a:r>
              <a:rPr lang="en-US" dirty="0"/>
              <a:t>reveal hidden insights and relationships that are not immediately apparent in raw data</a:t>
            </a:r>
          </a:p>
          <a:p>
            <a:r>
              <a:rPr lang="en-US" dirty="0"/>
              <a:t>helps to communicate findings and insights to stakeholders and decision-makers in a clear and compelling way</a:t>
            </a:r>
          </a:p>
          <a:p>
            <a:r>
              <a:rPr lang="en-US" dirty="0"/>
              <a:t>helps to support data-driven decision-making by providing an intuitive and accessible view of data.</a:t>
            </a:r>
          </a:p>
        </p:txBody>
      </p:sp>
    </p:spTree>
    <p:extLst>
      <p:ext uri="{BB962C8B-B14F-4D97-AF65-F5344CB8AC3E}">
        <p14:creationId xmlns:p14="http://schemas.microsoft.com/office/powerpoint/2010/main" val="305834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04188" y="472879"/>
            <a:ext cx="10515600" cy="5824226"/>
          </a:xfrm>
        </p:spPr>
        <p:txBody>
          <a:bodyPr>
            <a:normAutofit/>
          </a:bodyPr>
          <a:lstStyle/>
          <a:p>
            <a:pPr marL="0" indent="0">
              <a:buNone/>
            </a:pPr>
            <a:r>
              <a:rPr lang="en-US" b="1" i="1" dirty="0">
                <a:solidFill>
                  <a:srgbClr val="1E5155"/>
                </a:solidFill>
              </a:rPr>
              <a:t>Poor data visualization can lead to</a:t>
            </a:r>
            <a:r>
              <a:rPr lang="en-US" dirty="0"/>
              <a:t>: </a:t>
            </a:r>
          </a:p>
          <a:p>
            <a:r>
              <a:rPr lang="en-US" dirty="0"/>
              <a:t>misleading interpretations and conclusions;</a:t>
            </a:r>
          </a:p>
          <a:p>
            <a:r>
              <a:rPr lang="en-US" dirty="0"/>
              <a:t>oversimplification or obscuring of important details;</a:t>
            </a:r>
          </a:p>
          <a:p>
            <a:r>
              <a:rPr lang="en-US" dirty="0"/>
              <a:t>confusion or misinterpretation of the data;</a:t>
            </a:r>
          </a:p>
          <a:p>
            <a:r>
              <a:rPr lang="en-US" dirty="0"/>
              <a:t>biases or misrepresentations based on design choices;</a:t>
            </a:r>
          </a:p>
          <a:p>
            <a:r>
              <a:rPr lang="en-US" dirty="0"/>
              <a:t>difficulty in visualizing certain types of data effectively;</a:t>
            </a:r>
          </a:p>
          <a:p>
            <a:r>
              <a:rPr lang="en-US" dirty="0"/>
              <a:t>inaccessibility for users with visual impairments;</a:t>
            </a:r>
          </a:p>
          <a:p>
            <a:r>
              <a:rPr lang="en-US" dirty="0"/>
              <a:t>incomplete or insufficient analysis due to a lack of context or nuance.</a:t>
            </a:r>
          </a:p>
        </p:txBody>
      </p:sp>
    </p:spTree>
    <p:extLst>
      <p:ext uri="{BB962C8B-B14F-4D97-AF65-F5344CB8AC3E}">
        <p14:creationId xmlns:p14="http://schemas.microsoft.com/office/powerpoint/2010/main" val="239812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847627" y="122549"/>
            <a:ext cx="9380455" cy="838986"/>
          </a:xfrm>
        </p:spPr>
        <p:txBody>
          <a:bodyPr>
            <a:normAutofit fontScale="90000"/>
          </a:bodyPr>
          <a:lstStyle/>
          <a:p>
            <a:r>
              <a:rPr lang="en-US" b="1" i="1" dirty="0">
                <a:solidFill>
                  <a:srgbClr val="1E5155"/>
                </a:solidFill>
                <a:latin typeface="+mn-lt"/>
              </a:rPr>
              <a:t>Four Elements of Good Data Visualization</a:t>
            </a:r>
            <a:br>
              <a:rPr lang="en-US" b="1" i="1" dirty="0">
                <a:solidFill>
                  <a:srgbClr val="1E5155"/>
                </a:solidFill>
                <a:latin typeface="+mn-lt"/>
              </a:rPr>
            </a:br>
            <a:r>
              <a:rPr lang="en-US" sz="3300" b="1" i="1" dirty="0">
                <a:solidFill>
                  <a:srgbClr val="1E5155"/>
                </a:solidFill>
                <a:latin typeface="+mn-lt"/>
              </a:rPr>
              <a:t>under the David McCandless method </a:t>
            </a:r>
          </a:p>
        </p:txBody>
      </p:sp>
      <p:sp>
        <p:nvSpPr>
          <p:cNvPr id="7" name="Rectangle 6"/>
          <p:cNvSpPr/>
          <p:nvPr/>
        </p:nvSpPr>
        <p:spPr>
          <a:xfrm>
            <a:off x="847627" y="6466788"/>
            <a:ext cx="4431383" cy="307777"/>
          </a:xfrm>
          <a:prstGeom prst="rect">
            <a:avLst/>
          </a:prstGeom>
        </p:spPr>
        <p:txBody>
          <a:bodyPr wrap="square">
            <a:spAutoFit/>
          </a:bodyPr>
          <a:lstStyle/>
          <a:p>
            <a:r>
              <a:rPr lang="en-US" sz="1400" i="1" dirty="0">
                <a:solidFill>
                  <a:srgbClr val="1F1F1F"/>
                </a:solidFill>
                <a:latin typeface="Source Sans Pro"/>
              </a:rPr>
              <a:t>Source: www.informationisbeautiful.net</a:t>
            </a:r>
            <a:endParaRPr lang="en-US" sz="1400" i="1" dirty="0"/>
          </a:p>
        </p:txBody>
      </p:sp>
      <p:pic>
        <p:nvPicPr>
          <p:cNvPr id="8" name="Picture 7"/>
          <p:cNvPicPr>
            <a:picLocks noChangeAspect="1"/>
          </p:cNvPicPr>
          <p:nvPr/>
        </p:nvPicPr>
        <p:blipFill>
          <a:blip r:embed="rId2"/>
          <a:stretch>
            <a:fillRect/>
          </a:stretch>
        </p:blipFill>
        <p:spPr>
          <a:xfrm>
            <a:off x="1198236" y="961535"/>
            <a:ext cx="10038516" cy="5498310"/>
          </a:xfrm>
          <a:prstGeom prst="rect">
            <a:avLst/>
          </a:prstGeom>
        </p:spPr>
      </p:pic>
    </p:spTree>
    <p:extLst>
      <p:ext uri="{BB962C8B-B14F-4D97-AF65-F5344CB8AC3E}">
        <p14:creationId xmlns:p14="http://schemas.microsoft.com/office/powerpoint/2010/main" val="315884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04188" y="472879"/>
            <a:ext cx="10515600" cy="5824226"/>
          </a:xfrm>
        </p:spPr>
        <p:txBody>
          <a:bodyPr>
            <a:noAutofit/>
          </a:bodyPr>
          <a:lstStyle/>
          <a:p>
            <a:r>
              <a:rPr lang="en-US" b="1" dirty="0"/>
              <a:t>Information (data): </a:t>
            </a:r>
            <a:r>
              <a:rPr lang="en-US" dirty="0"/>
              <a:t>The information or data that you are trying to convey is a key building block for your data visualization. Without information or data, you cannot communicate your findings successfully.</a:t>
            </a:r>
          </a:p>
          <a:p>
            <a:r>
              <a:rPr lang="en-US" b="1" dirty="0"/>
              <a:t>Story (concept): </a:t>
            </a:r>
            <a:r>
              <a:rPr lang="en-US" dirty="0"/>
              <a:t>Story allows you to share your data in meaningful and interesting ways. Without a story, your visualization is informative, but not really inspiring. </a:t>
            </a:r>
          </a:p>
          <a:p>
            <a:r>
              <a:rPr lang="en-US" b="1" dirty="0"/>
              <a:t>Goal (function): </a:t>
            </a:r>
            <a:r>
              <a:rPr lang="en-US" dirty="0"/>
              <a:t>The goal of your data visualization makes the data useful and usable. This is what you are trying to achieve with your visualization. Without a goal, your visualization might still be informative, but can’t generate actionable insights.</a:t>
            </a:r>
          </a:p>
          <a:p>
            <a:r>
              <a:rPr lang="en-US" b="1" dirty="0"/>
              <a:t>Visual form (metaphor): </a:t>
            </a:r>
            <a:r>
              <a:rPr lang="en-US" dirty="0"/>
              <a:t>The visual form element is what gives your data visualization structure and makes it beautiful. Without visual form, your data is not visualized yet. </a:t>
            </a:r>
          </a:p>
        </p:txBody>
      </p:sp>
    </p:spTree>
    <p:extLst>
      <p:ext uri="{BB962C8B-B14F-4D97-AF65-F5344CB8AC3E}">
        <p14:creationId xmlns:p14="http://schemas.microsoft.com/office/powerpoint/2010/main" val="255581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49462C923434BBC1A0F1E4DB1C12A" ma:contentTypeVersion="15" ma:contentTypeDescription="Create a new document." ma:contentTypeScope="" ma:versionID="8603f797bbc8f8b31b7fab23cc210896">
  <xsd:schema xmlns:xsd="http://www.w3.org/2001/XMLSchema" xmlns:xs="http://www.w3.org/2001/XMLSchema" xmlns:p="http://schemas.microsoft.com/office/2006/metadata/properties" xmlns:ns3="293d59a5-990d-4bdb-8d92-3134c691a1ca" xmlns:ns4="f8f62d8b-1cf2-4f44-8cd2-92dd03efd881" targetNamespace="http://schemas.microsoft.com/office/2006/metadata/properties" ma:root="true" ma:fieldsID="c7a6bbb74c6803558d43082592e75d85" ns3:_="" ns4:_="">
    <xsd:import namespace="293d59a5-990d-4bdb-8d92-3134c691a1ca"/>
    <xsd:import namespace="f8f62d8b-1cf2-4f44-8cd2-92dd03efd88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d59a5-990d-4bdb-8d92-3134c691a1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8f62d8b-1cf2-4f44-8cd2-92dd03efd88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93d59a5-990d-4bdb-8d92-3134c691a1ca" xsi:nil="true"/>
  </documentManagement>
</p:properties>
</file>

<file path=customXml/itemProps1.xml><?xml version="1.0" encoding="utf-8"?>
<ds:datastoreItem xmlns:ds="http://schemas.openxmlformats.org/officeDocument/2006/customXml" ds:itemID="{6EC6B923-6AD1-4FAE-BE67-79E3AE7E46F9}">
  <ds:schemaRefs>
    <ds:schemaRef ds:uri="http://schemas.microsoft.com/sharepoint/v3/contenttype/forms"/>
  </ds:schemaRefs>
</ds:datastoreItem>
</file>

<file path=customXml/itemProps2.xml><?xml version="1.0" encoding="utf-8"?>
<ds:datastoreItem xmlns:ds="http://schemas.openxmlformats.org/officeDocument/2006/customXml" ds:itemID="{551EB137-CD51-46C4-8E0E-18490BF181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3d59a5-990d-4bdb-8d92-3134c691a1ca"/>
    <ds:schemaRef ds:uri="f8f62d8b-1cf2-4f44-8cd2-92dd03efd8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595419-8666-4A92-9892-1054506FB542}">
  <ds:schemaRefs>
    <ds:schemaRef ds:uri="http://www.w3.org/XML/1998/namespace"/>
    <ds:schemaRef ds:uri="http://schemas.microsoft.com/office/2006/documentManagement/types"/>
    <ds:schemaRef ds:uri="f8f62d8b-1cf2-4f44-8cd2-92dd03efd881"/>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293d59a5-990d-4bdb-8d92-3134c691a1ca"/>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2358</TotalTime>
  <Words>1668</Words>
  <Application>Microsoft Office PowerPoint</Application>
  <PresentationFormat>Widescreen</PresentationFormat>
  <Paragraphs>127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Source Sans Pro</vt:lpstr>
      <vt:lpstr>Office Theme</vt:lpstr>
      <vt:lpstr>Data visualization practice  Ewha GSIS Computational Social Science Workshop </vt:lpstr>
      <vt:lpstr>Agenda</vt:lpstr>
      <vt:lpstr>1. Introduction to Data Visualization</vt:lpstr>
      <vt:lpstr>What is Data Visualization</vt:lpstr>
      <vt:lpstr>2. Importance of Data Visualization</vt:lpstr>
      <vt:lpstr>PowerPoint Presentation</vt:lpstr>
      <vt:lpstr>PowerPoint Presentation</vt:lpstr>
      <vt:lpstr>Four Elements of Good Data Visualization under the David McCandless method </vt:lpstr>
      <vt:lpstr>PowerPoint Presentation</vt:lpstr>
      <vt:lpstr>PowerPoint Presentation</vt:lpstr>
      <vt:lpstr>PowerPoint Presentation</vt:lpstr>
      <vt:lpstr>3. Chart Types</vt:lpstr>
      <vt:lpstr>The Most Common Chart Types</vt:lpstr>
      <vt:lpstr>PowerPoint Presentation</vt:lpstr>
      <vt:lpstr>4. Visual Cues</vt:lpstr>
      <vt:lpstr>PowerPoint Presentation</vt:lpstr>
      <vt:lpstr>Effective Visual Cues</vt:lpstr>
      <vt:lpstr>Effective Visual Cues</vt:lpstr>
      <vt:lpstr>Effective Visual Cues</vt:lpstr>
      <vt:lpstr>Effective Visual Cues</vt:lpstr>
      <vt:lpstr>5. Benefits of using R for Visualization</vt:lpstr>
      <vt:lpstr>Key Benefits of using R for Visualization:</vt:lpstr>
      <vt:lpstr>Key Benefits of using R for Visualization:</vt:lpstr>
      <vt:lpstr>When R is more reasonable for data visualization</vt:lpstr>
      <vt:lpstr>6. Intro to ggplot2 package in R</vt:lpstr>
      <vt:lpstr>PowerPoint Presentation</vt:lpstr>
      <vt:lpstr>PowerPoint Presentation</vt:lpstr>
      <vt:lpstr>When it is better to use  basic plot functions</vt:lpstr>
      <vt:lpstr>When it is better to use  ggplot2</vt:lpstr>
      <vt:lpstr>Some readings</vt:lpstr>
      <vt:lpstr>How to work with R/ggplot2</vt:lpstr>
      <vt:lpstr>ggplot2  practical use  Let's have some fun!</vt:lpstr>
    </vt:vector>
  </TitlesOfParts>
  <Company>Private Person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 Analysis  Lecture 3: Data &amp; Big Data Management. SQL</dc:title>
  <dc:creator>Iegor Vyshnevskyi</dc:creator>
  <cp:lastModifiedBy>Vyshnevskyi Iegor</cp:lastModifiedBy>
  <cp:revision>115</cp:revision>
  <dcterms:created xsi:type="dcterms:W3CDTF">2023-02-21T13:32:36Z</dcterms:created>
  <dcterms:modified xsi:type="dcterms:W3CDTF">2023-04-01T00:18:15Z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0x01010083849462C923434BBC1A0F1E4DB1C12A</vt:lpwstr>
  </property>
</Properties>
</file>