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2" r:id="rId7"/>
    <p:sldId id="268" r:id="rId8"/>
    <p:sldId id="273" r:id="rId9"/>
    <p:sldId id="277" r:id="rId10"/>
    <p:sldId id="274" r:id="rId11"/>
    <p:sldId id="275" r:id="rId12"/>
    <p:sldId id="278" r:id="rId13"/>
    <p:sldId id="279" r:id="rId14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 autoAdjust="0"/>
    <p:restoredTop sz="94492" autoAdjust="0"/>
  </p:normalViewPr>
  <p:slideViewPr>
    <p:cSldViewPr>
      <p:cViewPr varScale="1">
        <p:scale>
          <a:sx n="62" d="100"/>
          <a:sy n="62" d="100"/>
        </p:scale>
        <p:origin x="84" y="2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식료품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966</c:v>
                </c:pt>
                <c:pt idx="1">
                  <c:v>558</c:v>
                </c:pt>
                <c:pt idx="2">
                  <c:v>1096</c:v>
                </c:pt>
                <c:pt idx="3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주거비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345</c:v>
                </c:pt>
                <c:pt idx="1">
                  <c:v>280</c:v>
                </c:pt>
                <c:pt idx="2">
                  <c:v>371</c:v>
                </c:pt>
                <c:pt idx="3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교육비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362</c:v>
                </c:pt>
                <c:pt idx="1">
                  <c:v>90</c:v>
                </c:pt>
                <c:pt idx="2">
                  <c:v>662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의료빙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198</c:v>
                </c:pt>
                <c:pt idx="1">
                  <c:v>147</c:v>
                </c:pt>
                <c:pt idx="2">
                  <c:v>156</c:v>
                </c:pt>
                <c:pt idx="3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D-4B8D-82E9-7E34FCDF2D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교통비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289</c:v>
                </c:pt>
                <c:pt idx="1">
                  <c:v>140</c:v>
                </c:pt>
                <c:pt idx="2">
                  <c:v>308</c:v>
                </c:pt>
                <c:pt idx="3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D-4B8D-82E9-7E34FCDF2D3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통신비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187</c:v>
                </c:pt>
                <c:pt idx="1">
                  <c:v>107</c:v>
                </c:pt>
                <c:pt idx="2">
                  <c:v>215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D-4B8D-82E9-7E34FCDF2D3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기타지출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남성</c:v>
                </c:pt>
                <c:pt idx="1">
                  <c:v>여성</c:v>
                </c:pt>
                <c:pt idx="2">
                  <c:v>40대</c:v>
                </c:pt>
                <c:pt idx="3">
                  <c:v>무직, 학생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746</c:v>
                </c:pt>
                <c:pt idx="1">
                  <c:v>398</c:v>
                </c:pt>
                <c:pt idx="2">
                  <c:v>833</c:v>
                </c:pt>
                <c:pt idx="3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CD-4B8D-82E9-7E34FCDF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pPr>
            <a:endParaRPr lang="ko-KR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연령대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585-4F9D-A115-96FC0C4FAA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585-4F9D-A115-96FC0C4FAA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585-4F9D-A115-96FC0C4FAA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585-4F9D-A115-96FC0C4FAA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585-4F9D-A115-96FC0C4FAA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585-4F9D-A115-96FC0C4FAA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960D732-8E18-4CE6-BA55-57C09FDB031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85-4F9D-A115-96FC0C4FAA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98F2F9-D427-47FA-B7E6-F35F290F12F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85-4F9D-A115-96FC0C4FAAA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E569E2-B091-46B5-8A48-0C37F43F8FCE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85-4F9D-A115-96FC0C4FAAA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B01DDC-E90B-408C-9E07-6BD362B44741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585-4F9D-A115-96FC0C4FAAA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E6A6D4-FB8A-45E4-8299-684E4A2D0FB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585-4F9D-A115-96FC0C4FAAA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2A6BB1-B653-478C-BB41-8B4405A38BA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585-4F9D-A115-96FC0C4FAA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20대 미만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29</c:v>
                </c:pt>
                <c:pt idx="2">
                  <c:v>18</c:v>
                </c:pt>
                <c:pt idx="3">
                  <c:v>21</c:v>
                </c:pt>
                <c:pt idx="4">
                  <c:v>17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5-4F9D-A115-96FC0C4FAAA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직업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00-48D2-8A54-3C45E1CBA3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F00-48D2-8A54-3C45E1CBA3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00-48D2-8A54-3C45E1CBA3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F00-48D2-8A54-3C45E1CBA30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00-48D2-8A54-3C45E1CBA30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F00-48D2-8A54-3C45E1CBA30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00-48D2-8A54-3C45E1CBA30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F00-48D2-8A54-3C45E1CBA30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00-48D2-8A54-3C45E1CBA30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F00-48D2-8A54-3C45E1CBA3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58A6371-084B-4F0A-8500-65CD68289636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00-48D2-8A54-3C45E1CBA30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69B0FE-1C59-4A2C-BB07-C34CAD08A20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F00-48D2-8A54-3C45E1CBA3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5E6598-91B4-400C-9C4A-21A99894E3D0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00-48D2-8A54-3C45E1CBA30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D38B14-8C9D-49D8-BA46-90130C8565F2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F00-48D2-8A54-3C45E1CBA30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B4EAE74-FC4E-4CCA-83A4-AD1A377CB839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00-48D2-8A54-3C45E1CBA30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3C26A9-678C-461E-A766-070F30DF3BE8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F00-48D2-8A54-3C45E1CBA3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6C9174B-4B66-4A2B-B637-F3EBEAB2346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00-48D2-8A54-3C45E1CBA30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44CA89F-AD33-4F68-8781-575B7AECF4BA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F00-48D2-8A54-3C45E1CBA3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D1AFAE9-999C-4D47-AEEB-8CBD9988A37C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F00-48D2-8A54-3C45E1CBA30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3D8DA9A-C52B-4DFF-8E17-60D2FD73D5DF}" type="PERCENTAGE">
                      <a:rPr lang="en-US" altLang="ko-KR" baseline="0" smtClean="0"/>
                      <a:pPr/>
                      <a:t>[백분율]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F00-48D2-8A54-3C45E1CBA3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1차산업</c:v>
                </c:pt>
                <c:pt idx="1">
                  <c:v>회사원</c:v>
                </c:pt>
                <c:pt idx="2">
                  <c:v>공무원</c:v>
                </c:pt>
                <c:pt idx="3">
                  <c:v>전문직</c:v>
                </c:pt>
                <c:pt idx="4">
                  <c:v>학생</c:v>
                </c:pt>
                <c:pt idx="5">
                  <c:v>주부</c:v>
                </c:pt>
                <c:pt idx="6">
                  <c:v>서비스직</c:v>
                </c:pt>
                <c:pt idx="7">
                  <c:v>군인</c:v>
                </c:pt>
                <c:pt idx="8">
                  <c:v>무직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</c:v>
                </c:pt>
                <c:pt idx="1">
                  <c:v>22</c:v>
                </c:pt>
                <c:pt idx="2">
                  <c:v>4</c:v>
                </c:pt>
                <c:pt idx="3">
                  <c:v>19</c:v>
                </c:pt>
                <c:pt idx="4">
                  <c:v>11</c:v>
                </c:pt>
                <c:pt idx="5">
                  <c:v>7</c:v>
                </c:pt>
                <c:pt idx="6">
                  <c:v>16</c:v>
                </c:pt>
                <c:pt idx="7">
                  <c:v>1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0-48D2-8A54-3C45E1CBA30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2022년 11월 30일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2022년 11월 30일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71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49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06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2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2022년 11월 30일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2022년 11월 30일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Reasonable Price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합리적인가격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969DC-D103-4BD7-9897-D69733E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</a:t>
            </a:r>
            <a:r>
              <a:rPr lang="ko-KR" altLang="en-US" dirty="0" err="1"/>
              <a:t>분장표</a:t>
            </a:r>
            <a:r>
              <a:rPr lang="ko-KR" altLang="en-US" dirty="0"/>
              <a:t> </a:t>
            </a:r>
            <a:r>
              <a:rPr lang="en-US" altLang="ko-KR" dirty="0"/>
              <a:t>– Back End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EB5AD-D006-4AC3-A08D-DC255101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9828530" cy="816429"/>
          </a:xfrm>
        </p:spPr>
        <p:txBody>
          <a:bodyPr/>
          <a:lstStyle/>
          <a:p>
            <a:r>
              <a:rPr lang="ko-KR" altLang="en-US" dirty="0"/>
              <a:t>김영민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238B-1114-4171-80E8-2FA7FA9E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9828530" cy="3759199"/>
          </a:xfrm>
        </p:spPr>
        <p:txBody>
          <a:bodyPr/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(</a:t>
            </a:r>
            <a:r>
              <a:rPr lang="ko-KR" altLang="en-US" dirty="0" err="1"/>
              <a:t>공공데이터포털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UPDATE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B24705-9017-40F1-BD5A-15A80559C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843403"/>
              </p:ext>
            </p:extLst>
          </p:nvPr>
        </p:nvGraphicFramePr>
        <p:xfrm>
          <a:off x="431950" y="2060848"/>
          <a:ext cx="11324924" cy="4000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1547336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작성일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내용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작성자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기획의도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웹페이지 설계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목표</a:t>
                      </a:r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800" noProof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업무분장표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570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1EAA5-BF19-45E6-98CF-8053843C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 err="1"/>
              <a:t>업무분장표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8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기획의도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0" name="내용 개체 틀 9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477180"/>
              </p:ext>
            </p:extLst>
          </p:nvPr>
        </p:nvGraphicFramePr>
        <p:xfrm>
          <a:off x="333773" y="1902048"/>
          <a:ext cx="8424935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88C79FA8-C765-426D-BBF7-A61D7B09F62E}"/>
              </a:ext>
            </a:extLst>
          </p:cNvPr>
          <p:cNvSpPr txBox="1"/>
          <p:nvPr/>
        </p:nvSpPr>
        <p:spPr>
          <a:xfrm>
            <a:off x="11025470" y="6675899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KOSIS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(2021)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070411B-C442-465A-A0C8-6ED082DA9C98}"/>
              </a:ext>
            </a:extLst>
          </p:cNvPr>
          <p:cNvSpPr txBox="1"/>
          <p:nvPr/>
        </p:nvSpPr>
        <p:spPr>
          <a:xfrm>
            <a:off x="7894612" y="1831792"/>
            <a:ext cx="1131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100" dirty="0">
                <a:latin typeface="Malgun Gothic"/>
                <a:cs typeface="Malgun Gothic"/>
              </a:rPr>
              <a:t>단위 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만원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DB9FE6E0-B4F1-4819-AEA4-68046EEC599B}"/>
              </a:ext>
            </a:extLst>
          </p:cNvPr>
          <p:cNvSpPr txBox="1">
            <a:spLocks/>
          </p:cNvSpPr>
          <p:nvPr/>
        </p:nvSpPr>
        <p:spPr>
          <a:xfrm>
            <a:off x="8898662" y="1990969"/>
            <a:ext cx="3258378" cy="28760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반복된 경제 위기가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가계의 소비지출 구조에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부정적 영향을 미쳐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소비생활 관련 지출 비목 중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가장 기초 비목인 식비에서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크게 부담을 느끼고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기획의도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78426" y="1628800"/>
            <a:ext cx="5756546" cy="1537937"/>
          </a:xfrm>
        </p:spPr>
        <p:txBody>
          <a:bodyPr rtlCol="0"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 세계적 물가 인상과 식료품 가격 폭등으로    </a:t>
            </a:r>
            <a:r>
              <a:rPr lang="ko-KR" altLang="en-US" sz="1800" dirty="0">
                <a:solidFill>
                  <a:schemeClr val="tx1"/>
                </a:solidFill>
              </a:rPr>
              <a:t>대학 학생식당이 음식값이 잇달아 올리고 있음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학생들의 부담이 커지고 있어</a:t>
            </a:r>
            <a:r>
              <a:rPr lang="en-US" altLang="ko-KR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	</a:t>
            </a:r>
            <a:r>
              <a:rPr lang="en-US" altLang="ko-KR" sz="1800" dirty="0">
                <a:solidFill>
                  <a:schemeClr val="tx1"/>
                </a:solidFill>
              </a:rPr>
              <a:t>	      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저렴한 메뉴를 찾아서 보여줄 수 있는 </a:t>
            </a:r>
            <a:r>
              <a:rPr lang="en-US" altLang="ko-KR" sz="1800" dirty="0">
                <a:solidFill>
                  <a:schemeClr val="tx1"/>
                </a:solidFill>
              </a:rPr>
              <a:t>	      </a:t>
            </a:r>
            <a:r>
              <a:rPr lang="ko-KR" altLang="en-US" sz="18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사이트를 개발</a:t>
            </a:r>
            <a:endParaRPr lang="en-US" altLang="ko-KR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FCA2B8E-C5D3-40F8-8FD9-D20ACA8ADA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96" y="1628800"/>
            <a:ext cx="4327656" cy="4330175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729BF2F2-80EA-4A95-ADC6-56D72C2CB3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426" y="3691263"/>
            <a:ext cx="6065520" cy="2267712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904E270-7163-4DD6-80C2-213AF27735B8}"/>
              </a:ext>
            </a:extLst>
          </p:cNvPr>
          <p:cNvSpPr txBox="1"/>
          <p:nvPr/>
        </p:nvSpPr>
        <p:spPr>
          <a:xfrm>
            <a:off x="11143474" y="6675899"/>
            <a:ext cx="9690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출처</a:t>
            </a:r>
            <a:r>
              <a:rPr sz="1100" spc="-1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동아일보</a:t>
            </a:r>
            <a:endParaRPr sz="11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4E4B6-A8B6-4690-A8A3-ECDAAB78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25BAB-42D2-4DFB-9EE1-7CFBE19C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8763961" cy="4572000"/>
          </a:xfrm>
        </p:spPr>
        <p:txBody>
          <a:bodyPr/>
          <a:lstStyle/>
          <a:p>
            <a:r>
              <a:rPr lang="ko-KR" altLang="ko-KR" dirty="0"/>
              <a:t>부담을 느끼고 있는 식비에 지출할 능력이 부족한 </a:t>
            </a:r>
            <a:r>
              <a:rPr lang="en-US" altLang="ko-KR" dirty="0"/>
              <a:t>        </a:t>
            </a:r>
            <a:r>
              <a:rPr lang="ko-KR" altLang="en-US" dirty="0"/>
              <a:t>타겟층으로</a:t>
            </a:r>
            <a:r>
              <a:rPr lang="ko-KR" altLang="ko-KR" dirty="0"/>
              <a:t> 학생</a:t>
            </a:r>
            <a:r>
              <a:rPr lang="en-US" altLang="ko-KR" dirty="0"/>
              <a:t>, </a:t>
            </a:r>
            <a:r>
              <a:rPr lang="ko-KR" altLang="ko-KR" dirty="0"/>
              <a:t>무직</a:t>
            </a:r>
            <a:r>
              <a:rPr lang="en-US" altLang="ko-KR" dirty="0"/>
              <a:t>, </a:t>
            </a:r>
            <a:r>
              <a:rPr lang="ko-KR" altLang="ko-KR" dirty="0"/>
              <a:t>고령자 등에 정보를 접하고 </a:t>
            </a:r>
            <a:r>
              <a:rPr lang="en-US" altLang="ko-KR" dirty="0"/>
              <a:t>      </a:t>
            </a:r>
            <a:r>
              <a:rPr lang="ko-KR" altLang="ko-KR" dirty="0"/>
              <a:t>방문하게 만드는 </a:t>
            </a:r>
            <a:r>
              <a:rPr lang="ko-KR" altLang="en-US" dirty="0"/>
              <a:t>것</a:t>
            </a:r>
            <a:endParaRPr lang="en-US" altLang="ko-KR" dirty="0"/>
          </a:p>
          <a:p>
            <a:r>
              <a:rPr lang="ko-KR" altLang="en-US" dirty="0"/>
              <a:t>좋은 마음으로 고객에게 베푸는 사장님들이</a:t>
            </a:r>
            <a:r>
              <a:rPr lang="en-US" altLang="ko-KR" dirty="0"/>
              <a:t>                  </a:t>
            </a:r>
            <a:r>
              <a:rPr lang="ko-KR" altLang="en-US" dirty="0"/>
              <a:t>조금이나마 경제적 어려움이 없기를 바라는         마음으로 제작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착한가격업소란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10857656" cy="1015999"/>
          </a:xfrm>
        </p:spPr>
        <p:txBody>
          <a:bodyPr rtlCol="0">
            <a:norm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lang="ko-KR" altLang="en-US" sz="1800" dirty="0">
                <a:latin typeface="Malgun Gothic"/>
                <a:cs typeface="Malgun Gothic"/>
              </a:rPr>
              <a:t>인건비</a:t>
            </a:r>
            <a:r>
              <a:rPr lang="en-US" altLang="ko-KR" sz="1800" dirty="0">
                <a:latin typeface="Calibri"/>
                <a:cs typeface="Calibri"/>
              </a:rPr>
              <a:t>,</a:t>
            </a:r>
            <a:r>
              <a:rPr lang="ko-KR" altLang="en-US" sz="1800" spc="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재료비</a:t>
            </a:r>
            <a:r>
              <a:rPr lang="en-US" altLang="ko-KR" sz="1800" dirty="0">
                <a:latin typeface="Calibri"/>
                <a:cs typeface="Calibri"/>
              </a:rPr>
              <a:t>,</a:t>
            </a:r>
            <a:r>
              <a:rPr lang="ko-KR" altLang="en-US" sz="1800" spc="5" dirty="0">
                <a:latin typeface="Calibri"/>
                <a:cs typeface="Calibri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등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지속적으로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상승하고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있는</a:t>
            </a:r>
            <a:r>
              <a:rPr lang="ko-KR" altLang="en-US" sz="1800" spc="-204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상황에서도</a:t>
            </a:r>
            <a:r>
              <a:rPr lang="ko-KR" altLang="en-US" sz="1800" spc="-23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원가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절감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등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경영효율화</a:t>
            </a:r>
            <a:r>
              <a:rPr lang="ko-KR" altLang="en-US" sz="1800" spc="-21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노력을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통해 </a:t>
            </a:r>
            <a:r>
              <a:rPr lang="ko-KR" altLang="en-US" sz="1800" dirty="0">
                <a:latin typeface="Malgun Gothic"/>
                <a:cs typeface="Malgun Gothic"/>
              </a:rPr>
              <a:t>저렴한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가격으로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서비스를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제공하고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있는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업소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가운데</a:t>
            </a:r>
            <a:r>
              <a:rPr lang="ko-KR" altLang="en-US" sz="1800" spc="-229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행정안전부</a:t>
            </a:r>
            <a:r>
              <a:rPr lang="ko-KR" altLang="en-US" sz="1800" spc="-200" dirty="0">
                <a:latin typeface="Malgun Gothic"/>
                <a:cs typeface="Malgun Gothic"/>
              </a:rPr>
              <a:t> </a:t>
            </a:r>
            <a:r>
              <a:rPr lang="ko-KR" altLang="en-US" sz="1800" dirty="0">
                <a:latin typeface="Malgun Gothic"/>
                <a:cs typeface="Malgun Gothic"/>
              </a:rPr>
              <a:t>기준에</a:t>
            </a:r>
            <a:r>
              <a:rPr lang="ko-KR" altLang="en-US" sz="1800" spc="-22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의거 </a:t>
            </a:r>
            <a:r>
              <a:rPr lang="ko-KR" altLang="en-US" sz="1800" spc="-10" dirty="0">
                <a:latin typeface="Malgun Gothic"/>
                <a:cs typeface="Malgun Gothic"/>
              </a:rPr>
              <a:t>지방자치단체장이</a:t>
            </a:r>
            <a:r>
              <a:rPr lang="ko-KR" altLang="en-US" sz="1800" spc="-204" dirty="0">
                <a:latin typeface="Malgun Gothic"/>
                <a:cs typeface="Malgun Gothic"/>
              </a:rPr>
              <a:t> </a:t>
            </a:r>
            <a:r>
              <a:rPr lang="ko-KR" altLang="en-US" sz="1800" spc="-10" dirty="0">
                <a:latin typeface="Malgun Gothic"/>
                <a:cs typeface="Malgun Gothic"/>
              </a:rPr>
              <a:t>지정한</a:t>
            </a:r>
            <a:r>
              <a:rPr lang="ko-KR" altLang="en-US" sz="1800" spc="-195" dirty="0">
                <a:latin typeface="Malgun Gothic"/>
                <a:cs typeface="Malgun Gothic"/>
              </a:rPr>
              <a:t> </a:t>
            </a:r>
            <a:r>
              <a:rPr lang="ko-KR" altLang="en-US" sz="1800" spc="-25" dirty="0">
                <a:latin typeface="Malgun Gothic"/>
                <a:cs typeface="Malgun Gothic"/>
              </a:rPr>
              <a:t>업소</a:t>
            </a:r>
            <a:endParaRPr lang="ko-KR" altLang="en-US" sz="1800" dirty="0">
              <a:latin typeface="Malgun Gothic"/>
              <a:cs typeface="Malgun Gothic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>
          <a:xfrm>
            <a:off x="1141412" y="3317305"/>
            <a:ext cx="4875530" cy="816429"/>
          </a:xfrm>
        </p:spPr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업소가 받는 혜택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1141412" y="4206305"/>
            <a:ext cx="6969224" cy="2031007"/>
          </a:xfrm>
        </p:spPr>
        <p:txBody>
          <a:bodyPr rtlCol="0">
            <a:norm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lang="ko-KR" altLang="en-US" spc="-20" dirty="0">
                <a:latin typeface="Malgun Gothic"/>
                <a:cs typeface="Malgun Gothic"/>
              </a:rPr>
              <a:t>금리혜택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보증수수료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인하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업소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운영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컨설팅</a:t>
            </a:r>
            <a:r>
              <a:rPr lang="ko-KR" altLang="en-US" spc="-204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및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지방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공공요금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감면</a:t>
            </a:r>
            <a:endParaRPr lang="ko-KR" altLang="en-US" dirty="0">
              <a:latin typeface="Malgun Gothic"/>
              <a:cs typeface="Malgun Gothic"/>
            </a:endParaRP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48CA1E03-1DDA-42D7-B57D-8430D27621DC}"/>
              </a:ext>
            </a:extLst>
          </p:cNvPr>
          <p:cNvSpPr txBox="1">
            <a:spLocks/>
          </p:cNvSpPr>
          <p:nvPr/>
        </p:nvSpPr>
        <p:spPr>
          <a:xfrm>
            <a:off x="4438228" y="4221088"/>
            <a:ext cx="6969224" cy="2031007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1pPr>
            <a:lvl2pPr marL="755772" indent="-304747" algn="l" defTabSz="1218987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2pPr>
            <a:lvl3pPr marL="12067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6578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4pPr>
            <a:lvl5pPr marL="21088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5pPr>
            <a:lvl6pPr marL="255987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299085" algn="l"/>
              </a:tabLst>
            </a:pPr>
            <a:r>
              <a:rPr lang="ko-KR" altLang="en-US" dirty="0">
                <a:latin typeface="Malgun Gothic"/>
                <a:cs typeface="Malgun Gothic"/>
              </a:rPr>
              <a:t>보증한도</a:t>
            </a:r>
            <a:r>
              <a:rPr lang="ko-KR" altLang="en-US" spc="-22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배제</a:t>
            </a:r>
            <a:endParaRPr lang="ko-KR" altLang="en-US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99085" algn="l"/>
              </a:tabLst>
            </a:pPr>
            <a:r>
              <a:rPr lang="ko-KR" altLang="en-US" spc="-10" dirty="0">
                <a:latin typeface="Malgun Gothic"/>
                <a:cs typeface="Malgun Gothic"/>
              </a:rPr>
              <a:t>정책자금</a:t>
            </a:r>
            <a:r>
              <a:rPr lang="ko-KR" altLang="en-US" spc="-200" dirty="0">
                <a:latin typeface="Malgun Gothic"/>
                <a:cs typeface="Malgun Gothic"/>
              </a:rPr>
              <a:t> </a:t>
            </a:r>
            <a:r>
              <a:rPr lang="ko-KR" altLang="en-US" spc="-20" dirty="0">
                <a:latin typeface="Malgun Gothic"/>
                <a:cs typeface="Malgun Gothic"/>
              </a:rPr>
              <a:t>우선대출</a:t>
            </a:r>
            <a:endParaRPr lang="ko-KR" altLang="en-US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43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타겟층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연령대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F86AB493-A313-4D5B-83B0-4D8525F617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4725068"/>
              </p:ext>
            </p:extLst>
          </p:nvPr>
        </p:nvGraphicFramePr>
        <p:xfrm>
          <a:off x="1141413" y="2413000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텍스트 개체 틀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직업</a:t>
            </a:r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8763970F-CC8A-4D9E-9A16-EE77FD0B664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70302289"/>
              </p:ext>
            </p:extLst>
          </p:nvPr>
        </p:nvGraphicFramePr>
        <p:xfrm>
          <a:off x="6094413" y="2420888"/>
          <a:ext cx="4875212" cy="3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8A975FE-F3A7-485F-BC0F-0EF3186D700E}"/>
              </a:ext>
            </a:extLst>
          </p:cNvPr>
          <p:cNvSpPr/>
          <p:nvPr/>
        </p:nvSpPr>
        <p:spPr>
          <a:xfrm>
            <a:off x="5806380" y="6637427"/>
            <a:ext cx="6504645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340"/>
              </a:spcBef>
            </a:pPr>
            <a:r>
              <a:rPr lang="ko-KR" altLang="en-US" sz="1000" dirty="0">
                <a:latin typeface="Malgun Gothic"/>
                <a:cs typeface="Malgun Gothic"/>
              </a:rPr>
              <a:t>출처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논문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en-US" altLang="ko-KR" sz="1000" dirty="0">
                <a:latin typeface="Calibri"/>
                <a:cs typeface="Calibri"/>
              </a:rPr>
              <a:t>:</a:t>
            </a:r>
            <a:r>
              <a:rPr lang="ko-KR" altLang="en-US" sz="1000" spc="-20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착한 가격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외식업소에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대한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소비자의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지각된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가치가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신뢰</a:t>
            </a:r>
            <a:r>
              <a:rPr lang="en-US" altLang="ko-KR" sz="1000" dirty="0">
                <a:latin typeface="Calibri"/>
                <a:cs typeface="Calibri"/>
              </a:rPr>
              <a:t>,</a:t>
            </a:r>
            <a:r>
              <a:rPr lang="ko-KR" altLang="en-US" sz="1000" spc="-25" dirty="0">
                <a:latin typeface="Calibri"/>
                <a:cs typeface="Calibri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고객만족</a:t>
            </a:r>
            <a:r>
              <a:rPr lang="ko-KR" altLang="en-US" sz="1000" spc="-160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및</a:t>
            </a:r>
            <a:r>
              <a:rPr lang="ko-KR" altLang="en-US" sz="1000" spc="-114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행동의도에</a:t>
            </a:r>
            <a:r>
              <a:rPr lang="ko-KR" altLang="en-US" sz="1000" spc="-185" dirty="0">
                <a:latin typeface="Malgun Gothic"/>
                <a:cs typeface="Malgun Gothic"/>
              </a:rPr>
              <a:t> </a:t>
            </a:r>
            <a:r>
              <a:rPr lang="ko-KR" altLang="en-US" sz="1000" dirty="0">
                <a:latin typeface="Malgun Gothic"/>
                <a:cs typeface="Malgun Gothic"/>
              </a:rPr>
              <a:t>미치는</a:t>
            </a:r>
            <a:r>
              <a:rPr lang="ko-KR" altLang="en-US" sz="1000" spc="-140" dirty="0">
                <a:latin typeface="Malgun Gothic"/>
                <a:cs typeface="Malgun Gothic"/>
              </a:rPr>
              <a:t> </a:t>
            </a:r>
            <a:r>
              <a:rPr lang="ko-KR" altLang="en-US" sz="1000" spc="-20" dirty="0">
                <a:latin typeface="Malgun Gothic"/>
                <a:cs typeface="Malgun Gothic"/>
              </a:rPr>
              <a:t>영향</a:t>
            </a:r>
            <a:r>
              <a:rPr lang="en-US" altLang="ko-KR" sz="1000" spc="-20" dirty="0">
                <a:latin typeface="Calibri"/>
                <a:cs typeface="Calibri"/>
              </a:rPr>
              <a:t>(</a:t>
            </a:r>
            <a:r>
              <a:rPr lang="ko-KR" altLang="en-US" sz="1000" spc="-20" dirty="0">
                <a:latin typeface="Malgun Gothic"/>
                <a:cs typeface="Malgun Gothic"/>
              </a:rPr>
              <a:t>강</a:t>
            </a:r>
            <a:r>
              <a:rPr lang="ko-KR" altLang="en-US" sz="1000" spc="-25" dirty="0">
                <a:latin typeface="Malgun Gothic"/>
                <a:cs typeface="Malgun Gothic"/>
              </a:rPr>
              <a:t>릉</a:t>
            </a:r>
            <a:r>
              <a:rPr lang="en-US" altLang="ko-KR" sz="1000" spc="-25" dirty="0">
                <a:latin typeface="Calibri"/>
                <a:cs typeface="Calibri"/>
              </a:rPr>
              <a:t>)</a:t>
            </a:r>
            <a:endParaRPr lang="ko-KR" altLang="en-US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6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969DC-D103-4BD7-9897-D69733E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</a:t>
            </a:r>
            <a:r>
              <a:rPr lang="ko-KR" altLang="en-US" dirty="0" err="1"/>
              <a:t>분장표</a:t>
            </a:r>
            <a:r>
              <a:rPr lang="ko-KR" altLang="en-US" dirty="0"/>
              <a:t> </a:t>
            </a:r>
            <a:r>
              <a:rPr lang="en-US" altLang="ko-KR" dirty="0"/>
              <a:t>– Front End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EB5AD-D006-4AC3-A08D-DC255101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9828530" cy="816429"/>
          </a:xfrm>
        </p:spPr>
        <p:txBody>
          <a:bodyPr/>
          <a:lstStyle/>
          <a:p>
            <a:r>
              <a:rPr lang="ko-KR" altLang="en-US" dirty="0"/>
              <a:t>김영민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0238B-1114-4171-80E8-2FA7FA9E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9828530" cy="3759199"/>
          </a:xfrm>
        </p:spPr>
        <p:txBody>
          <a:bodyPr/>
          <a:lstStyle/>
          <a:p>
            <a:r>
              <a:rPr lang="ko-KR" altLang="en-US" dirty="0"/>
              <a:t>메인 페이지</a:t>
            </a:r>
            <a:endParaRPr lang="en-US" altLang="ko-KR" dirty="0"/>
          </a:p>
          <a:p>
            <a:r>
              <a:rPr lang="ko-KR" altLang="en-US" dirty="0"/>
              <a:t>안내 페이지</a:t>
            </a:r>
            <a:endParaRPr lang="en-US" altLang="ko-KR" dirty="0"/>
          </a:p>
          <a:p>
            <a:r>
              <a:rPr lang="ko-KR" altLang="en-US" dirty="0"/>
              <a:t>지도 페이지</a:t>
            </a:r>
            <a:endParaRPr lang="en-US" altLang="ko-KR" dirty="0"/>
          </a:p>
          <a:p>
            <a:r>
              <a:rPr lang="ko-KR" altLang="en-US" dirty="0"/>
              <a:t>검색 페이지</a:t>
            </a:r>
            <a:endParaRPr lang="en-US" altLang="ko-KR"/>
          </a:p>
          <a:p>
            <a:r>
              <a:rPr lang="ko-KR" altLang="en-US"/>
              <a:t>커뮤니티 페이지</a:t>
            </a:r>
            <a:endParaRPr lang="en-US" altLang="ko-KR"/>
          </a:p>
          <a:p>
            <a:r>
              <a:rPr lang="ko-KR" altLang="en-US" dirty="0"/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29573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채소 프레젠테이션(와이드스크린)</Template>
  <TotalTime>437</TotalTime>
  <Words>261</Words>
  <Application>Microsoft Office PowerPoint</Application>
  <PresentationFormat>사용자 지정</PresentationFormat>
  <Paragraphs>86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Malgun Gothic</vt:lpstr>
      <vt:lpstr>바탕</vt:lpstr>
      <vt:lpstr>Arial</vt:lpstr>
      <vt:lpstr>Calibri</vt:lpstr>
      <vt:lpstr>요리 16 x 9</vt:lpstr>
      <vt:lpstr>Reasonable Price</vt:lpstr>
      <vt:lpstr>UPDATE</vt:lpstr>
      <vt:lpstr>목차</vt:lpstr>
      <vt:lpstr>기획의도</vt:lpstr>
      <vt:lpstr>기획의도</vt:lpstr>
      <vt:lpstr>목표</vt:lpstr>
      <vt:lpstr>목표</vt:lpstr>
      <vt:lpstr>목표- 타겟층</vt:lpstr>
      <vt:lpstr>업무 분장표 – Front End</vt:lpstr>
      <vt:lpstr>업무 분장표 – Back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Reasonable Price</dc:title>
  <dc:creator>admin</dc:creator>
  <cp:lastModifiedBy>admin</cp:lastModifiedBy>
  <cp:revision>40</cp:revision>
  <dcterms:created xsi:type="dcterms:W3CDTF">2022-11-28T06:24:24Z</dcterms:created>
  <dcterms:modified xsi:type="dcterms:W3CDTF">2022-11-30T07:02:28Z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