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8" r:id="rId6"/>
    <p:sldId id="272" r:id="rId7"/>
    <p:sldId id="281" r:id="rId8"/>
    <p:sldId id="282" r:id="rId9"/>
    <p:sldId id="283" r:id="rId10"/>
    <p:sldId id="273" r:id="rId11"/>
    <p:sldId id="271" r:id="rId12"/>
    <p:sldId id="310" r:id="rId13"/>
    <p:sldId id="311" r:id="rId14"/>
    <p:sldId id="312" r:id="rId15"/>
    <p:sldId id="313" r:id="rId16"/>
    <p:sldId id="260" r:id="rId17"/>
    <p:sldId id="274" r:id="rId18"/>
    <p:sldId id="287" r:id="rId19"/>
    <p:sldId id="309" r:id="rId20"/>
    <p:sldId id="306" r:id="rId21"/>
    <p:sldId id="307" r:id="rId22"/>
    <p:sldId id="308" r:id="rId23"/>
    <p:sldId id="275" r:id="rId24"/>
    <p:sldId id="288" r:id="rId25"/>
    <p:sldId id="289" r:id="rId26"/>
    <p:sldId id="290" r:id="rId27"/>
    <p:sldId id="291" r:id="rId28"/>
    <p:sldId id="293" r:id="rId29"/>
    <p:sldId id="292" r:id="rId30"/>
    <p:sldId id="294" r:id="rId31"/>
    <p:sldId id="295" r:id="rId32"/>
    <p:sldId id="276" r:id="rId33"/>
    <p:sldId id="296" r:id="rId34"/>
    <p:sldId id="297" r:id="rId35"/>
    <p:sldId id="299" r:id="rId36"/>
    <p:sldId id="300" r:id="rId37"/>
    <p:sldId id="301" r:id="rId38"/>
    <p:sldId id="302" r:id="rId39"/>
    <p:sldId id="277" r:id="rId40"/>
    <p:sldId id="303" r:id="rId41"/>
    <p:sldId id="278" r:id="rId42"/>
    <p:sldId id="304" r:id="rId43"/>
    <p:sldId id="279" r:id="rId44"/>
    <p:sldId id="305" r:id="rId45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6BE68B5-A210-48BA-807F-F0DEF292B664}">
          <p14:sldIdLst>
            <p14:sldId id="256"/>
            <p14:sldId id="258"/>
          </p14:sldIdLst>
        </p14:section>
        <p14:section name="프로젝트 기획" id="{AFD44F21-4912-45DA-AA07-E8964F935513}">
          <p14:sldIdLst>
            <p14:sldId id="272"/>
            <p14:sldId id="281"/>
            <p14:sldId id="282"/>
            <p14:sldId id="283"/>
          </p14:sldIdLst>
        </p14:section>
        <p14:section name="사용 기술 목록" id="{DBBBB2AE-E690-4845-A261-9CE601E199E5}">
          <p14:sldIdLst>
            <p14:sldId id="273"/>
            <p14:sldId id="271"/>
          </p14:sldIdLst>
        </p14:section>
        <p14:section name="주요기능" id="{8EA3EB88-2AC6-4562-A9F5-A7EE8A2785EB}">
          <p14:sldIdLst>
            <p14:sldId id="310"/>
            <p14:sldId id="311"/>
            <p14:sldId id="312"/>
          </p14:sldIdLst>
        </p14:section>
        <p14:section name="사용 기술 경험" id="{A2CB2B4F-29C5-4F39-8482-9606AF692121}">
          <p14:sldIdLst>
            <p14:sldId id="313"/>
            <p14:sldId id="260"/>
          </p14:sldIdLst>
        </p14:section>
        <p14:section name="개발 스케줄" id="{23D52F33-04F4-4E16-99A2-F8C8B4ABA885}">
          <p14:sldIdLst>
            <p14:sldId id="274"/>
            <p14:sldId id="287"/>
          </p14:sldIdLst>
        </p14:section>
        <p14:section name="요구사항" id="{B490A852-CA00-4B98-8FC8-F2F80D4AD9E5}">
          <p14:sldIdLst>
            <p14:sldId id="309"/>
            <p14:sldId id="306"/>
            <p14:sldId id="307"/>
            <p14:sldId id="308"/>
          </p14:sldIdLst>
        </p14:section>
        <p14:section name="화면 설계" id="{CB24E6A3-C228-4924-93B7-8D675F0E5561}">
          <p14:sldIdLst>
            <p14:sldId id="275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</p14:sldIdLst>
        </p14:section>
        <p14:section name="UML" id="{7B7518B0-E957-4886-9A1F-AF008FF6EA76}">
          <p14:sldIdLst>
            <p14:sldId id="276"/>
            <p14:sldId id="296"/>
            <p14:sldId id="297"/>
            <p14:sldId id="299"/>
            <p14:sldId id="300"/>
            <p14:sldId id="301"/>
            <p14:sldId id="302"/>
          </p14:sldIdLst>
        </p14:section>
        <p14:section name="ERD" id="{9D6CCE2B-9722-4767-B6E8-107438441572}">
          <p14:sldIdLst>
            <p14:sldId id="277"/>
            <p14:sldId id="303"/>
          </p14:sldIdLst>
        </p14:section>
        <p14:section name="Software Architecture" id="{FFF64CBB-4C90-4284-9A63-2B00BF59C823}">
          <p14:sldIdLst>
            <p14:sldId id="278"/>
            <p14:sldId id="304"/>
          </p14:sldIdLst>
        </p14:section>
        <p14:section name="향후 개발 계획" id="{85B41432-8428-42F7-8230-8B00D2250569}">
          <p14:sldIdLst>
            <p14:sldId id="279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63" d="100"/>
          <a:sy n="63" d="100"/>
        </p:scale>
        <p:origin x="7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식료품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966</c:v>
                </c:pt>
                <c:pt idx="1">
                  <c:v>558</c:v>
                </c:pt>
                <c:pt idx="2">
                  <c:v>1096</c:v>
                </c:pt>
                <c:pt idx="3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주거비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345</c:v>
                </c:pt>
                <c:pt idx="1">
                  <c:v>280</c:v>
                </c:pt>
                <c:pt idx="2">
                  <c:v>371</c:v>
                </c:pt>
                <c:pt idx="3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교육비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362</c:v>
                </c:pt>
                <c:pt idx="1">
                  <c:v>90</c:v>
                </c:pt>
                <c:pt idx="2">
                  <c:v>662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의료빙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198</c:v>
                </c:pt>
                <c:pt idx="1">
                  <c:v>147</c:v>
                </c:pt>
                <c:pt idx="2">
                  <c:v>156</c:v>
                </c:pt>
                <c:pt idx="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D-4B8D-82E9-7E34FCDF2D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교통비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289</c:v>
                </c:pt>
                <c:pt idx="1">
                  <c:v>140</c:v>
                </c:pt>
                <c:pt idx="2">
                  <c:v>308</c:v>
                </c:pt>
                <c:pt idx="3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D-4B8D-82E9-7E34FCDF2D3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통신비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187</c:v>
                </c:pt>
                <c:pt idx="1">
                  <c:v>107</c:v>
                </c:pt>
                <c:pt idx="2">
                  <c:v>215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D-4B8D-82E9-7E34FCDF2D3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기타지출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746</c:v>
                </c:pt>
                <c:pt idx="1">
                  <c:v>398</c:v>
                </c:pt>
                <c:pt idx="2">
                  <c:v>833</c:v>
                </c:pt>
                <c:pt idx="3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CD-4B8D-82E9-7E34FCDF2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연령대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85-4F9D-A115-96FC0C4FAA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585-4F9D-A115-96FC0C4FAA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85-4F9D-A115-96FC0C4FAA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585-4F9D-A115-96FC0C4FAA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85-4F9D-A115-96FC0C4FAA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585-4F9D-A115-96FC0C4FAAA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960D732-8E18-4CE6-BA55-57C09FDB0310}" type="PERCENTAGE">
                      <a:rPr lang="en-US" altLang="ko-KR" sz="2000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85-4F9D-A115-96FC0C4FAAA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98F2F9-D427-47FA-B7E6-F35F290F12F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85-4F9D-A115-96FC0C4FAAA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E569E2-B091-46B5-8A48-0C37F43F8FCE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85-4F9D-A115-96FC0C4FAAA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B01DDC-E90B-408C-9E07-6BD362B4474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85-4F9D-A115-96FC0C4FAAA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E6A6D4-FB8A-45E4-8299-684E4A2D0FB9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85-4F9D-A115-96FC0C4FAAA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A2A6BB1-B653-478C-BB41-8B4405A38BA6}" type="PERCENTAGE">
                      <a:rPr lang="en-US" altLang="ko-KR" sz="2000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585-4F9D-A115-96FC0C4FAA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20대 미만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29</c:v>
                </c:pt>
                <c:pt idx="2">
                  <c:v>18</c:v>
                </c:pt>
                <c:pt idx="3">
                  <c:v>21</c:v>
                </c:pt>
                <c:pt idx="4">
                  <c:v>17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5-4F9D-A115-96FC0C4FAAA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직업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00-48D2-8A54-3C45E1CBA3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F00-48D2-8A54-3C45E1CBA3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00-48D2-8A54-3C45E1CBA3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F00-48D2-8A54-3C45E1CBA3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00-48D2-8A54-3C45E1CBA30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F00-48D2-8A54-3C45E1CBA30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00-48D2-8A54-3C45E1CBA30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F00-48D2-8A54-3C45E1CBA30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00-48D2-8A54-3C45E1CBA30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F00-48D2-8A54-3C45E1CBA30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58A6371-084B-4F0A-8500-65CD68289636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00-48D2-8A54-3C45E1CBA30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69B0FE-1C59-4A2C-BB07-C34CAD08A20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F00-48D2-8A54-3C45E1CBA3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5E6598-91B4-400C-9C4A-21A99894E3D0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F00-48D2-8A54-3C45E1CBA30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D38B14-8C9D-49D8-BA46-90130C8565F2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F00-48D2-8A54-3C45E1CBA30F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B4EAE74-FC4E-4CCA-83A4-AD1A377CB839}" type="PERCENTAGE">
                      <a:rPr lang="en-US" altLang="ko-KR" sz="2000" baseline="0" smtClean="0"/>
                      <a:pPr>
                        <a:defRPr sz="2000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F00-48D2-8A54-3C45E1CBA30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C3C26A9-678C-461E-A766-070F30DF3BE8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F00-48D2-8A54-3C45E1CBA30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6C9174B-4B66-4A2B-B637-F3EBEAB2346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F00-48D2-8A54-3C45E1CBA30F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44CA89F-AD33-4F68-8781-575B7AECF4BA}" type="PERCENTAGE">
                      <a:rPr lang="en-US" altLang="ko-KR" sz="2000" baseline="0" smtClean="0"/>
                      <a:pPr>
                        <a:defRPr sz="2000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F00-48D2-8A54-3C45E1CBA30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D1AFAE9-999C-4D47-AEEB-8CBD9988A37C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F00-48D2-8A54-3C45E1CBA30F}"/>
                </c:ext>
              </c:extLst>
            </c:dLbl>
            <c:dLbl>
              <c:idx val="9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D8DA9A-C52B-4DFF-8E17-60D2FD73D5DF}" type="PERCENTAGE">
                      <a:rPr lang="en-US" altLang="ko-KR" sz="1200" baseline="0" smtClean="0"/>
                      <a:pPr>
                        <a:defRPr sz="1200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F00-48D2-8A54-3C45E1CBA3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1차산업</c:v>
                </c:pt>
                <c:pt idx="1">
                  <c:v>회사원</c:v>
                </c:pt>
                <c:pt idx="2">
                  <c:v>공무원</c:v>
                </c:pt>
                <c:pt idx="3">
                  <c:v>전문직</c:v>
                </c:pt>
                <c:pt idx="4">
                  <c:v>학생</c:v>
                </c:pt>
                <c:pt idx="5">
                  <c:v>주부</c:v>
                </c:pt>
                <c:pt idx="6">
                  <c:v>서비스직</c:v>
                </c:pt>
                <c:pt idx="7">
                  <c:v>군인</c:v>
                </c:pt>
                <c:pt idx="8">
                  <c:v>무직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</c:v>
                </c:pt>
                <c:pt idx="1">
                  <c:v>22</c:v>
                </c:pt>
                <c:pt idx="2">
                  <c:v>4</c:v>
                </c:pt>
                <c:pt idx="3">
                  <c:v>19</c:v>
                </c:pt>
                <c:pt idx="4">
                  <c:v>11</c:v>
                </c:pt>
                <c:pt idx="5">
                  <c:v>7</c:v>
                </c:pt>
                <c:pt idx="6">
                  <c:v>16</c:v>
                </c:pt>
                <c:pt idx="7">
                  <c:v>1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0-48D2-8A54-3C45E1CBA30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170C0135-3A94-4623-AA81-735573228628}">
      <dgm:prSet phldrT="[Text]"/>
      <dgm:spPr/>
      <dgm:t>
        <a:bodyPr rtlCol="0"/>
        <a:lstStyle/>
        <a:p>
          <a:pPr rtl="0"/>
          <a:r>
            <a:rPr lang="en-US" altLang="ko" dirty="0">
              <a:latin typeface="바탕" panose="02030600000101010101" pitchFamily="18" charset="-127"/>
              <a:ea typeface="바탕" panose="02030600000101010101" pitchFamily="18" charset="-127"/>
            </a:rPr>
            <a:t>Eclipse</a:t>
          </a:r>
        </a:p>
        <a:p>
          <a:pPr latinLnBrk="1"/>
          <a:r>
            <a:rPr lang="en-US" altLang="ko" dirty="0">
              <a:latin typeface="바탕" panose="02030600000101010101" pitchFamily="18" charset="-127"/>
              <a:ea typeface="바탕" panose="02030600000101010101" pitchFamily="18" charset="-127"/>
            </a:rPr>
            <a:t>2019-3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B8E35523-DEC4-40C5-AD71-C446E3CF02A7}">
      <dgm:prSet phldrT="[Text]"/>
      <dgm:spPr/>
      <dgm:t>
        <a:bodyPr rtlCol="0"/>
        <a:lstStyle/>
        <a:p>
          <a:pPr rtl="0"/>
          <a:r>
            <a:rPr lang="en-US" altLang="ko-KR" dirty="0">
              <a:latin typeface="바탕" panose="02030600000101010101" pitchFamily="18" charset="-127"/>
              <a:ea typeface="바탕" panose="02030600000101010101" pitchFamily="18" charset="-127"/>
            </a:rPr>
            <a:t>Oracle</a:t>
          </a:r>
        </a:p>
        <a:p>
          <a:pPr latinLnBrk="1"/>
          <a:r>
            <a:rPr lang="en-US" altLang="ko-KR" dirty="0">
              <a:latin typeface="바탕" panose="02030600000101010101" pitchFamily="18" charset="-127"/>
              <a:ea typeface="바탕" panose="02030600000101010101" pitchFamily="18" charset="-127"/>
            </a:rPr>
            <a:t>11g</a:t>
          </a:r>
          <a:endParaRPr lang="ko-KR" altLang="en-US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en-US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바탕" panose="02030600000101010101" pitchFamily="18" charset="-127"/>
              <a:ea typeface="바탕" panose="02030600000101010101" pitchFamily="18" charset="-127"/>
            </a:rPr>
            <a:t>Spring</a:t>
          </a:r>
        </a:p>
        <a:p>
          <a:pPr latinLnBrk="1"/>
          <a:r>
            <a:rPr lang="en-US" altLang="ko-KR" noProof="0" dirty="0">
              <a:latin typeface="바탕" panose="02030600000101010101" pitchFamily="18" charset="-127"/>
              <a:ea typeface="바탕" panose="02030600000101010101" pitchFamily="18" charset="-127"/>
            </a:rPr>
            <a:t>4.3.9</a:t>
          </a:r>
          <a:endParaRPr lang="ko-KR" altLang="en-US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 rtlCol="0"/>
        <a:lstStyle/>
        <a:p>
          <a:pPr rtl="0"/>
          <a:endParaRPr lang="en-US"/>
        </a:p>
      </dgm:t>
    </dgm:pt>
    <dgm:pt modelId="{B47B7453-52D0-4E8E-A0EE-5E0C42B9531D}" type="sibTrans" cxnId="{1C13D7DA-244F-475B-A626-FFEF1E3983D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 rtlCol="0"/>
        <a:lstStyle/>
        <a:p>
          <a:pPr rtl="0"/>
          <a:r>
            <a:rPr lang="en-US" altLang="en-US" noProof="0" dirty="0" err="1">
              <a:latin typeface="바탕" panose="02030600000101010101" pitchFamily="18" charset="-127"/>
              <a:ea typeface="바탕" panose="02030600000101010101" pitchFamily="18" charset="-127"/>
            </a:rPr>
            <a:t>Jasypt</a:t>
          </a:r>
          <a:endParaRPr lang="en-US" altLang="en-US" noProof="0" dirty="0">
            <a:latin typeface="바탕" panose="02030600000101010101" pitchFamily="18" charset="-127"/>
            <a:ea typeface="바탕" panose="02030600000101010101" pitchFamily="18" charset="-127"/>
          </a:endParaRPr>
        </a:p>
        <a:p>
          <a:pPr latinLnBrk="1"/>
          <a:r>
            <a:rPr lang="en-US" altLang="en-US" noProof="0" dirty="0">
              <a:latin typeface="바탕" panose="02030600000101010101" pitchFamily="18" charset="-127"/>
              <a:ea typeface="바탕" panose="02030600000101010101" pitchFamily="18" charset="-127"/>
            </a:rPr>
            <a:t>1.9.0</a:t>
          </a:r>
          <a:endParaRPr lang="en-US" altLang="ko-KR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 rtlCol="0"/>
        <a:lstStyle/>
        <a:p>
          <a:pPr rtl="0"/>
          <a:endParaRPr lang="en-US"/>
        </a:p>
      </dgm:t>
    </dgm:pt>
    <dgm:pt modelId="{E3DD98F3-578A-483D-B82A-920BD328FE4E}" type="sibTrans" cxnId="{B410F203-BF34-4790-B774-CBB246AFFDF3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2500" kern="1200" dirty="0">
              <a:latin typeface="바탕" panose="02030600000101010101" pitchFamily="18" charset="-127"/>
              <a:ea typeface="바탕" panose="02030600000101010101" pitchFamily="18" charset="-127"/>
            </a:rPr>
            <a:t>Eclipse</a:t>
          </a:r>
        </a:p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2500" kern="1200" dirty="0">
              <a:latin typeface="바탕" panose="02030600000101010101" pitchFamily="18" charset="-127"/>
              <a:ea typeface="바탕" panose="02030600000101010101" pitchFamily="18" charset="-127"/>
            </a:rPr>
            <a:t>2019-3</a:t>
          </a:r>
          <a:endParaRPr lang="ko" sz="25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바탕" panose="02030600000101010101" pitchFamily="18" charset="-127"/>
              <a:ea typeface="바탕" panose="02030600000101010101" pitchFamily="18" charset="-127"/>
            </a:rPr>
            <a:t>Oracle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바탕" panose="02030600000101010101" pitchFamily="18" charset="-127"/>
              <a:ea typeface="바탕" panose="02030600000101010101" pitchFamily="18" charset="-127"/>
            </a:rPr>
            <a:t>11g</a:t>
          </a:r>
          <a:endParaRPr lang="ko-KR" altLang="en-US" sz="2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noProof="0" dirty="0">
              <a:latin typeface="바탕" panose="02030600000101010101" pitchFamily="18" charset="-127"/>
              <a:ea typeface="바탕" panose="02030600000101010101" pitchFamily="18" charset="-127"/>
            </a:rPr>
            <a:t>Spring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noProof="0" dirty="0">
              <a:latin typeface="바탕" panose="02030600000101010101" pitchFamily="18" charset="-127"/>
              <a:ea typeface="바탕" panose="02030600000101010101" pitchFamily="18" charset="-127"/>
            </a:rPr>
            <a:t>4.3.9</a:t>
          </a:r>
          <a:endParaRPr lang="ko-KR" altLang="en-US" sz="2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noProof="0" dirty="0" err="1">
              <a:latin typeface="바탕" panose="02030600000101010101" pitchFamily="18" charset="-127"/>
              <a:ea typeface="바탕" panose="02030600000101010101" pitchFamily="18" charset="-127"/>
            </a:rPr>
            <a:t>Jasypt</a:t>
          </a:r>
          <a:endParaRPr lang="en-US" altLang="en-US" sz="2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noProof="0" dirty="0">
              <a:latin typeface="바탕" panose="02030600000101010101" pitchFamily="18" charset="-127"/>
              <a:ea typeface="바탕" panose="02030600000101010101" pitchFamily="18" charset="-127"/>
            </a:rPr>
            <a:t>1.9.0</a:t>
          </a:r>
          <a:endParaRPr lang="en-US" altLang="ko-KR" sz="2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66430-67AD-4CAA-9CCF-A2B3B983FF27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2023년 2월 3일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9CF7982-0F01-4CF2-85CD-0263AACEBC43}" type="datetime4">
              <a:rPr lang="ko-KR" altLang="en-US" smtClean="0"/>
              <a:pPr/>
              <a:t>2023년 2월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045B7DE-1198-4F2F-B574-CA8CAE34164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61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43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27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509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41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268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122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88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53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4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8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189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180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157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233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52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13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803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198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96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91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34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18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967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474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733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293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669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056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54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6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71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9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6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3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64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75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CB17197-5838-4111-AA13-AFFE334F394F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6255F1F-FB78-43F5-AF24-256B1802DF44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5" name="아래쪽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(F)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F244482-F9CD-4E3E-A558-A0F3C1598B77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EFC53C3-1889-4196-93F3-206E2B964BCD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(F)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CA1AD12-906A-406E-9F00-0AC3056D26F9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A12B267-0107-4193-AF7A-958F92E07416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B36D1D7-2FEE-4151-9C04-BBCB9CFF8184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E27EC28-BF66-41A9-8A8A-B0B0214FD863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F5E5C3A-9757-462A-9AF1-58D5CD3B9E7A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ACC1278-B0E8-4E4D-947A-EA4B8481ACD9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4128327-D16B-488E-A45A-B6936C869378}" type="datetime4">
              <a:rPr lang="ko-KR" altLang="en-US" smtClean="0"/>
              <a:pPr/>
              <a:t>2023년 2월 3일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7" name="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657736C-27EB-44E1-8D70-660B1CACE8A6}" type="datetime4">
              <a:rPr lang="ko-KR" altLang="en-US" smtClean="0"/>
              <a:pPr/>
              <a:t>2023년 2월 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착한 가격 업소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8254652" y="4992960"/>
            <a:ext cx="3672408" cy="1676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김영민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javasw@naver.com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주요 기능 및 코드 설명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A0C05BB-9015-49B6-B7EA-ADB56D72FF82}"/>
              </a:ext>
            </a:extLst>
          </p:cNvPr>
          <p:cNvSpPr txBox="1">
            <a:spLocks/>
          </p:cNvSpPr>
          <p:nvPr/>
        </p:nvSpPr>
        <p:spPr>
          <a:xfrm>
            <a:off x="1828324" y="1844824"/>
            <a:ext cx="9141619" cy="3172737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주요기능을 </a:t>
            </a:r>
            <a:r>
              <a:rPr lang="en-US" altLang="ko-KR" dirty="0"/>
              <a:t>5</a:t>
            </a:r>
            <a:r>
              <a:rPr lang="ko-KR" altLang="en-US" dirty="0"/>
              <a:t>장 이내로 코드 설명 </a:t>
            </a:r>
            <a:r>
              <a:rPr lang="en-US" altLang="ko-KR" dirty="0"/>
              <a:t>(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 err="1"/>
              <a:t>하는거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회원관리 이야기 없으면 </a:t>
            </a:r>
            <a:r>
              <a:rPr lang="ko-KR" altLang="en-US" dirty="0" err="1"/>
              <a:t>좋을거</a:t>
            </a:r>
            <a:r>
              <a:rPr lang="ko-KR" altLang="en-US" dirty="0"/>
              <a:t> 같다</a:t>
            </a:r>
            <a:endParaRPr lang="en-US" altLang="ko-KR" dirty="0"/>
          </a:p>
          <a:p>
            <a:r>
              <a:rPr lang="ko-KR" altLang="en-US"/>
              <a:t>캡처도 해서 작성하기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주요 기능 및 코드 설명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9584FBA-7528-4618-9B26-894AAE9D0D5C}"/>
              </a:ext>
            </a:extLst>
          </p:cNvPr>
          <p:cNvSpPr txBox="1">
            <a:spLocks/>
          </p:cNvSpPr>
          <p:nvPr/>
        </p:nvSpPr>
        <p:spPr>
          <a:xfrm>
            <a:off x="1828324" y="1844824"/>
            <a:ext cx="9141619" cy="3172737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다쏘시스템코리아딜러들</a:t>
            </a:r>
            <a:r>
              <a:rPr lang="ko-KR" altLang="en-US" dirty="0"/>
              <a:t> </a:t>
            </a:r>
            <a:r>
              <a:rPr lang="en-US" altLang="ko-KR" dirty="0"/>
              <a:t>5~10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선생님 사람인에서 찾는다</a:t>
            </a:r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원티드</a:t>
            </a:r>
            <a:r>
              <a:rPr lang="ko-KR" altLang="en-US" dirty="0"/>
              <a:t> </a:t>
            </a:r>
            <a:r>
              <a:rPr lang="ko-KR" altLang="en-US" dirty="0" err="1"/>
              <a:t>점핏</a:t>
            </a:r>
            <a:r>
              <a:rPr lang="ko-KR" altLang="en-US" dirty="0"/>
              <a:t> </a:t>
            </a:r>
            <a:r>
              <a:rPr lang="ko-KR" altLang="en-US" dirty="0" err="1"/>
              <a:t>잡코리아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1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사용 기술 경험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3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사용 기술 경험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>
          <a:xfrm>
            <a:off x="4480570" y="1628800"/>
            <a:ext cx="3255912" cy="281337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마크업 언어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480570" y="1974258"/>
            <a:ext cx="3255912" cy="1166710"/>
          </a:xfrm>
        </p:spPr>
        <p:txBody>
          <a:bodyPr rtlCol="0">
            <a:normAutofit/>
          </a:bodyPr>
          <a:lstStyle/>
          <a:p>
            <a:r>
              <a:rPr lang="en-US" altLang="ko-KR" sz="1800" dirty="0"/>
              <a:t>HTML/CSS</a:t>
            </a:r>
          </a:p>
          <a:p>
            <a:pPr lvl="1"/>
            <a:r>
              <a:rPr lang="ko-KR" altLang="en-US" sz="1600" dirty="0"/>
              <a:t>프로젝트 홈페이지 제작</a:t>
            </a:r>
            <a:endParaRPr lang="en-US" altLang="ko-KR" sz="1600" dirty="0"/>
          </a:p>
          <a:p>
            <a:pPr lvl="1"/>
            <a:r>
              <a:rPr lang="en-US" altLang="ko-KR" sz="1600" dirty="0"/>
              <a:t>Bootstrap </a:t>
            </a:r>
            <a:r>
              <a:rPr lang="ko-KR" altLang="en-US" sz="1600" dirty="0"/>
              <a:t>반응형 웹 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rtl="0"/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>
          <a:xfrm>
            <a:off x="549796" y="1628800"/>
            <a:ext cx="3255912" cy="281337"/>
          </a:xfrm>
        </p:spPr>
        <p:txBody>
          <a:bodyPr rtlCol="0">
            <a:noAutofit/>
          </a:bodyPr>
          <a:lstStyle/>
          <a:p>
            <a:r>
              <a:rPr lang="ko-KR" altLang="en-US" sz="2000" dirty="0"/>
              <a:t>프로그래밍 언어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4"/>
          </p:nvPr>
        </p:nvSpPr>
        <p:spPr>
          <a:xfrm>
            <a:off x="549796" y="1974258"/>
            <a:ext cx="3255912" cy="4731342"/>
          </a:xfrm>
        </p:spPr>
        <p:txBody>
          <a:bodyPr rtlCol="0">
            <a:normAutofit/>
          </a:bodyPr>
          <a:lstStyle/>
          <a:p>
            <a:pPr lvl="0"/>
            <a:r>
              <a:rPr lang="en-US" altLang="en-US" sz="1800" dirty="0"/>
              <a:t>Java 1.8 </a:t>
            </a:r>
            <a:r>
              <a:rPr lang="ko-KR" altLang="en-US" sz="1800" dirty="0"/>
              <a:t>미니 프로젝트</a:t>
            </a:r>
            <a:endParaRPr lang="en-US" altLang="ko-KR" sz="1800" dirty="0"/>
          </a:p>
          <a:p>
            <a:pPr lvl="1"/>
            <a:r>
              <a:rPr lang="ko-KR" altLang="en-US" sz="1600" dirty="0"/>
              <a:t>은행 입출금</a:t>
            </a:r>
            <a:endParaRPr lang="en-US" altLang="ko-KR" sz="1600" dirty="0"/>
          </a:p>
          <a:p>
            <a:pPr lvl="1"/>
            <a:r>
              <a:rPr lang="en-US" altLang="ko-KR" sz="1600" dirty="0"/>
              <a:t>Single LinkedList </a:t>
            </a:r>
            <a:r>
              <a:rPr lang="ko-KR" altLang="en-US" sz="1600" dirty="0"/>
              <a:t>구조</a:t>
            </a:r>
            <a:endParaRPr lang="en-US" altLang="en-US" sz="1800" dirty="0"/>
          </a:p>
          <a:p>
            <a:pPr lvl="0"/>
            <a:r>
              <a:rPr lang="en-US" altLang="en-US" sz="1800" dirty="0"/>
              <a:t>JavaScript</a:t>
            </a:r>
          </a:p>
          <a:p>
            <a:pPr lvl="1"/>
            <a:r>
              <a:rPr lang="en-US" altLang="en-US" sz="1600" dirty="0"/>
              <a:t>DOM</a:t>
            </a:r>
            <a:r>
              <a:rPr lang="ko-KR" altLang="en-US" sz="1600" dirty="0"/>
              <a:t>을 사용한 이벤트</a:t>
            </a:r>
            <a:endParaRPr lang="en-US" altLang="en-US" sz="1600" dirty="0"/>
          </a:p>
          <a:p>
            <a:pPr lvl="0"/>
            <a:r>
              <a:rPr lang="en-US" altLang="en-US" sz="1800" dirty="0"/>
              <a:t>Python </a:t>
            </a:r>
            <a:r>
              <a:rPr lang="en-US" altLang="ko-KR" sz="1800" dirty="0"/>
              <a:t>3.11.0</a:t>
            </a:r>
          </a:p>
          <a:p>
            <a:pPr lvl="1"/>
            <a:r>
              <a:rPr lang="ko-KR" altLang="en-US" sz="1600" dirty="0"/>
              <a:t>문법 학습</a:t>
            </a:r>
            <a:endParaRPr lang="en-US" altLang="ko-KR" sz="1600" dirty="0"/>
          </a:p>
          <a:p>
            <a:pPr lvl="0"/>
            <a:r>
              <a:rPr lang="en-US" altLang="ko-KR" sz="1800" dirty="0"/>
              <a:t>R studio 4.2.1</a:t>
            </a:r>
          </a:p>
          <a:p>
            <a:pPr lvl="1"/>
            <a:r>
              <a:rPr lang="ko-KR" altLang="en-US" sz="1600" dirty="0"/>
              <a:t>공공 </a:t>
            </a:r>
            <a:r>
              <a:rPr lang="en-US" altLang="ko-KR" sz="1600" dirty="0"/>
              <a:t>API</a:t>
            </a:r>
            <a:r>
              <a:rPr lang="ko-KR" altLang="en-US" sz="1600" dirty="0"/>
              <a:t>와  연동</a:t>
            </a:r>
            <a:endParaRPr lang="en-US" altLang="ko-KR" sz="1600" dirty="0"/>
          </a:p>
          <a:p>
            <a:pPr lvl="1"/>
            <a:r>
              <a:rPr lang="ko-KR" altLang="en-US" sz="1600" dirty="0"/>
              <a:t>데이터 시각화</a:t>
            </a:r>
            <a:endParaRPr lang="en-US" altLang="ko-KR" sz="1600" dirty="0"/>
          </a:p>
          <a:p>
            <a:pPr lvl="0"/>
            <a:endParaRPr lang="en-US" altLang="ko-KR" sz="1800" dirty="0"/>
          </a:p>
          <a:p>
            <a:pPr lvl="0"/>
            <a:endParaRPr lang="en-US" altLang="ko-KR" sz="1800" dirty="0"/>
          </a:p>
          <a:p>
            <a:pPr lvl="0"/>
            <a:endParaRPr lang="en-US" altLang="ko-KR" sz="1800" dirty="0"/>
          </a:p>
          <a:p>
            <a:pPr lvl="1"/>
            <a:endParaRPr lang="en-US" altLang="ko-KR" sz="1600" dirty="0"/>
          </a:p>
          <a:p>
            <a:pPr rtl="0"/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텍스트 개체 틀 12">
            <a:extLst>
              <a:ext uri="{FF2B5EF4-FFF2-40B4-BE49-F238E27FC236}">
                <a16:creationId xmlns:a16="http://schemas.microsoft.com/office/drawing/2014/main" id="{5A5D258F-E481-4AFA-B326-A4322867149E}"/>
              </a:ext>
            </a:extLst>
          </p:cNvPr>
          <p:cNvSpPr txBox="1">
            <a:spLocks/>
          </p:cNvSpPr>
          <p:nvPr/>
        </p:nvSpPr>
        <p:spPr>
          <a:xfrm>
            <a:off x="8411344" y="1628800"/>
            <a:ext cx="3255912" cy="281337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marL="0" indent="0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609493" indent="0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1898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828480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437973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304746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프레임워크</a:t>
            </a:r>
            <a:endParaRPr lang="en-US" altLang="ko-KR" sz="2000" dirty="0"/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2199C593-D4B5-426B-ACE3-09E9EADCDF6E}"/>
              </a:ext>
            </a:extLst>
          </p:cNvPr>
          <p:cNvSpPr txBox="1">
            <a:spLocks/>
          </p:cNvSpPr>
          <p:nvPr/>
        </p:nvSpPr>
        <p:spPr>
          <a:xfrm>
            <a:off x="8411344" y="1974258"/>
            <a:ext cx="3255912" cy="1958798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1800" dirty="0"/>
              <a:t>Spring Boot 4.17.0</a:t>
            </a:r>
          </a:p>
          <a:p>
            <a:pPr lvl="1"/>
            <a:r>
              <a:rPr lang="ko-KR" altLang="en-US" sz="1600" dirty="0"/>
              <a:t>게시판 구현</a:t>
            </a:r>
            <a:endParaRPr lang="en-US" altLang="ko-KR" sz="1600" dirty="0"/>
          </a:p>
          <a:p>
            <a:pPr lvl="1"/>
            <a:r>
              <a:rPr lang="en-US" altLang="en-US" sz="1600" dirty="0" err="1"/>
              <a:t>JdbcTemplate</a:t>
            </a:r>
            <a:endParaRPr lang="en-US" altLang="en-US" sz="1600" dirty="0"/>
          </a:p>
          <a:p>
            <a:pPr lvl="0"/>
            <a:r>
              <a:rPr lang="en-US" altLang="en-US" sz="1800" dirty="0" err="1"/>
              <a:t>MyBatis</a:t>
            </a:r>
            <a:r>
              <a:rPr lang="en-US" altLang="en-US" sz="1800" dirty="0"/>
              <a:t> </a:t>
            </a:r>
            <a:r>
              <a:rPr lang="en-US" altLang="ko-KR" sz="1800" dirty="0"/>
              <a:t>3.4.3</a:t>
            </a:r>
          </a:p>
          <a:p>
            <a:pPr lvl="1"/>
            <a:r>
              <a:rPr lang="en-US" altLang="ko-KR" sz="1600" dirty="0"/>
              <a:t>SQL </a:t>
            </a:r>
            <a:r>
              <a:rPr lang="ko-KR" altLang="en-US" sz="1600" dirty="0"/>
              <a:t>언어 사용</a:t>
            </a:r>
            <a:endParaRPr lang="en-US" altLang="ko-KR" sz="1600" dirty="0"/>
          </a:p>
          <a:p>
            <a:pPr lvl="0"/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9D954196-2ADA-42BC-A9A5-6D5998AAAF5B}"/>
              </a:ext>
            </a:extLst>
          </p:cNvPr>
          <p:cNvSpPr txBox="1">
            <a:spLocks/>
          </p:cNvSpPr>
          <p:nvPr/>
        </p:nvSpPr>
        <p:spPr>
          <a:xfrm>
            <a:off x="4480570" y="3284236"/>
            <a:ext cx="3255912" cy="281337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marL="0" indent="0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609493" indent="0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1898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828480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437973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304746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SQL</a:t>
            </a:r>
            <a:r>
              <a:rPr lang="ko-KR" altLang="en-US" sz="2000" dirty="0"/>
              <a:t> 언어</a:t>
            </a:r>
          </a:p>
        </p:txBody>
      </p:sp>
      <p:sp>
        <p:nvSpPr>
          <p:cNvPr id="17" name="내용 개체 틀 11">
            <a:extLst>
              <a:ext uri="{FF2B5EF4-FFF2-40B4-BE49-F238E27FC236}">
                <a16:creationId xmlns:a16="http://schemas.microsoft.com/office/drawing/2014/main" id="{46C6F556-4301-4E34-AF33-4D4DF38FE195}"/>
              </a:ext>
            </a:extLst>
          </p:cNvPr>
          <p:cNvSpPr txBox="1">
            <a:spLocks/>
          </p:cNvSpPr>
          <p:nvPr/>
        </p:nvSpPr>
        <p:spPr>
          <a:xfrm>
            <a:off x="4480570" y="3629694"/>
            <a:ext cx="3255912" cy="885373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Oracle 11g</a:t>
            </a:r>
          </a:p>
          <a:p>
            <a:pPr lvl="1"/>
            <a:r>
              <a:rPr lang="ko-KR" altLang="en-US" sz="1600" dirty="0"/>
              <a:t>회원관리</a:t>
            </a:r>
            <a:r>
              <a:rPr lang="en-US" altLang="ko-KR" sz="1600" dirty="0"/>
              <a:t>/</a:t>
            </a:r>
            <a:r>
              <a:rPr lang="ko-KR" altLang="en-US" sz="1600" dirty="0"/>
              <a:t>게시판</a:t>
            </a:r>
            <a:r>
              <a:rPr lang="en-US" altLang="ko-KR" sz="1600" dirty="0"/>
              <a:t> </a:t>
            </a:r>
            <a:r>
              <a:rPr lang="ko-KR" altLang="en-US" sz="1600" dirty="0"/>
              <a:t>등        테이블 관리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E217B95F-C3CD-448D-9B8C-A6CAF51618BE}"/>
              </a:ext>
            </a:extLst>
          </p:cNvPr>
          <p:cNvSpPr txBox="1">
            <a:spLocks/>
          </p:cNvSpPr>
          <p:nvPr/>
        </p:nvSpPr>
        <p:spPr>
          <a:xfrm>
            <a:off x="8411344" y="4077072"/>
            <a:ext cx="3255912" cy="281337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marL="0" indent="0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609493" indent="0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1898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828480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437973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304746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기타</a:t>
            </a:r>
          </a:p>
        </p:txBody>
      </p:sp>
      <p:sp>
        <p:nvSpPr>
          <p:cNvPr id="19" name="내용 개체 틀 11">
            <a:extLst>
              <a:ext uri="{FF2B5EF4-FFF2-40B4-BE49-F238E27FC236}">
                <a16:creationId xmlns:a16="http://schemas.microsoft.com/office/drawing/2014/main" id="{6BAB8253-68D6-4957-BD66-69A2BA6C1DC3}"/>
              </a:ext>
            </a:extLst>
          </p:cNvPr>
          <p:cNvSpPr txBox="1">
            <a:spLocks/>
          </p:cNvSpPr>
          <p:nvPr/>
        </p:nvSpPr>
        <p:spPr>
          <a:xfrm>
            <a:off x="8411344" y="4422529"/>
            <a:ext cx="3255912" cy="1310727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800" dirty="0"/>
              <a:t>VirtualBox</a:t>
            </a:r>
            <a:r>
              <a:rPr lang="ko-KR" altLang="en-US" sz="1800" dirty="0"/>
              <a:t>를 이용한 </a:t>
            </a:r>
            <a:r>
              <a:rPr lang="en-US" altLang="ko-KR" sz="1800" dirty="0"/>
              <a:t>Ubuntu </a:t>
            </a:r>
            <a:r>
              <a:rPr lang="ko-KR" altLang="en-US" sz="1800" dirty="0"/>
              <a:t>기반</a:t>
            </a:r>
            <a:r>
              <a:rPr lang="en-US" altLang="ko-KR" sz="1800" dirty="0"/>
              <a:t>                        Linux </a:t>
            </a:r>
            <a:r>
              <a:rPr lang="ko-KR" altLang="en-US" sz="1800" dirty="0"/>
              <a:t>개발환경 구축</a:t>
            </a:r>
            <a:endParaRPr lang="en-US" altLang="ko-KR" sz="1800" dirty="0"/>
          </a:p>
          <a:p>
            <a:pPr lvl="0"/>
            <a:r>
              <a:rPr lang="en-US" altLang="ko-KR" sz="1800" dirty="0"/>
              <a:t>Git</a:t>
            </a:r>
            <a:r>
              <a:rPr lang="ko-KR" altLang="en-US" sz="1800" dirty="0"/>
              <a:t>을 통한 프로젝트 관리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개발 스케줄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개발 스케줄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5E392-CFEA-41D9-A56F-9B7939E2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1772816"/>
            <a:ext cx="8568952" cy="16541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0FB45D-B2A5-4272-AFBC-EC019AC9F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84" y="3861048"/>
            <a:ext cx="11436218" cy="379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C0CC69-9885-469A-9522-FC4A92EBF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8" y="4725144"/>
            <a:ext cx="1085219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요구사항 정의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9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7D38-3E95-4623-8566-D7648F2F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EFCD6-D18B-4343-857C-9C9EA851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770296"/>
            <a:ext cx="3488472" cy="4935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7FA288-7DD1-45F6-9849-5F9006AB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2" y="1770296"/>
            <a:ext cx="3496063" cy="4935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20F3B8-38F6-4FB0-9EFC-4EAA7DDEB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541" y="1773352"/>
            <a:ext cx="3488472" cy="49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7D38-3E95-4623-8566-D7648F2F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BC428C-B8D7-4195-8B81-AD8A7DE4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9" y="1753587"/>
            <a:ext cx="3496063" cy="49375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E749C5-663A-41E8-9ED9-380C3C03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45" y="1768082"/>
            <a:ext cx="3490686" cy="4937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E895D4-4588-4286-8120-B9161AD00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790" y="1748207"/>
            <a:ext cx="3490686" cy="4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7D38-3E95-4623-8566-D7648F2F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AF2E3-7104-4DD5-AD10-3C357792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04" y="1782578"/>
            <a:ext cx="3469712" cy="4923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EC38A3-AA05-4F1F-925C-50B7110B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90" y="1782578"/>
            <a:ext cx="3500338" cy="49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Contents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197869" y="2269976"/>
            <a:ext cx="4536504" cy="3823320"/>
          </a:xfrm>
        </p:spPr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프로젝트 기획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 기술 목록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주요 기능 및 코드 설명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 기술 경험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요구사항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개발 스케줄</a:t>
            </a:r>
            <a:endParaRPr lang="en-US" altLang="ko-KR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BE108127-3BDC-459F-8229-F49578387727}"/>
              </a:ext>
            </a:extLst>
          </p:cNvPr>
          <p:cNvSpPr txBox="1">
            <a:spLocks/>
          </p:cNvSpPr>
          <p:nvPr/>
        </p:nvSpPr>
        <p:spPr>
          <a:xfrm>
            <a:off x="5734372" y="2269976"/>
            <a:ext cx="4680520" cy="3823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ko-KR" altLang="en-US" dirty="0"/>
              <a:t>화면 설계</a:t>
            </a:r>
            <a:endParaRPr lang="en-US" altLang="ko-KR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dirty="0"/>
              <a:t>UML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dirty="0"/>
              <a:t>ERD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dirty="0"/>
              <a:t>Software Architecture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ko-KR" altLang="en-US" dirty="0"/>
              <a:t>향후 개발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3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- </a:t>
            </a:r>
            <a:r>
              <a:rPr lang="ko-KR" altLang="en-US" dirty="0"/>
              <a:t>메인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FCD81-948C-42F4-B136-86674992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14" y="1772816"/>
            <a:ext cx="8070619" cy="4539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61F1AD-1CAD-4C12-8812-1CC8484AF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8" y="3933056"/>
            <a:ext cx="4000376" cy="1728192"/>
          </a:xfrm>
          <a:prstGeom prst="rect">
            <a:avLst/>
          </a:prstGeom>
        </p:spPr>
      </p:pic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5D088B23-372E-47CA-B4B8-2F732F877789}"/>
              </a:ext>
            </a:extLst>
          </p:cNvPr>
          <p:cNvSpPr/>
          <p:nvPr/>
        </p:nvSpPr>
        <p:spPr>
          <a:xfrm>
            <a:off x="4110114" y="4581128"/>
            <a:ext cx="683776" cy="2880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- </a:t>
            </a:r>
            <a:r>
              <a:rPr lang="ko-KR" altLang="en-US" dirty="0"/>
              <a:t>지도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AF73F-15DD-4B51-9C1A-4421F45F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41" y="980728"/>
            <a:ext cx="6337784" cy="3565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B5BB53-27D5-4260-876D-D2F93205F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2441"/>
            <a:ext cx="6337782" cy="35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업체 정보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9D842C-AE8E-4008-8870-46C58C42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61" y="1447800"/>
            <a:ext cx="9040328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업체 정보 수정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280BF-1784-4CEE-B731-FE38733A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16" y="1700808"/>
            <a:ext cx="8398669" cy="47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계정 접속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FFBC1-3649-4845-96C7-4B365B32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32" y="505772"/>
            <a:ext cx="6183293" cy="34781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A9B5F6-9279-4979-A5AA-3F2E6441B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6952"/>
            <a:ext cx="6183293" cy="34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5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계정 찾기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89CD7-20D3-4130-A89A-9E0C72ED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1772816"/>
            <a:ext cx="8254653" cy="4643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7DA2AD-F902-45B7-960B-33424D818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4066544"/>
            <a:ext cx="2160240" cy="631849"/>
          </a:xfrm>
          <a:prstGeom prst="rect">
            <a:avLst/>
          </a:prstGeom>
        </p:spPr>
      </p:pic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1D08B302-5732-404F-9494-6CEA0CC1CA7B}"/>
              </a:ext>
            </a:extLst>
          </p:cNvPr>
          <p:cNvSpPr/>
          <p:nvPr/>
        </p:nvSpPr>
        <p:spPr>
          <a:xfrm>
            <a:off x="4654252" y="4238453"/>
            <a:ext cx="683776" cy="2880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 err="1"/>
              <a:t>즐겨찾기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4A074F-9B65-4103-915A-3017FE9CF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1522563"/>
            <a:ext cx="8683545" cy="48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- </a:t>
            </a:r>
            <a:r>
              <a:rPr lang="ko-KR" altLang="en-US" dirty="0"/>
              <a:t>문의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1627C-4221-453E-A075-C383A131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1700808"/>
            <a:ext cx="8758708" cy="49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프로젝트 기획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1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4256824" cy="1295400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UML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Usecase</a:t>
            </a:r>
            <a:r>
              <a:rPr lang="en-US" altLang="ko-KR" dirty="0"/>
              <a:t> Diagram)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9BA5E8-3118-489F-AFC9-D193067D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313221"/>
            <a:ext cx="6321990" cy="62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4256824" cy="1295400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UML</a:t>
            </a:r>
            <a:br>
              <a:rPr lang="en-US" altLang="ko-KR" dirty="0"/>
            </a:br>
            <a:r>
              <a:rPr lang="en-US" altLang="ko-KR" dirty="0"/>
              <a:t>(Class Diagram)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A064F-4A92-4A83-B3E4-571B69E4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589107"/>
            <a:ext cx="9550797" cy="51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52400"/>
            <a:ext cx="4371474" cy="1295400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UML</a:t>
            </a:r>
            <a:br>
              <a:rPr lang="en-US" altLang="ko-KR" dirty="0"/>
            </a:br>
            <a:r>
              <a:rPr lang="en-US" altLang="ko-KR" dirty="0"/>
              <a:t>(Sequence Diagram)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6C79A-B785-4692-8D6C-A182EE5D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28" y="529904"/>
            <a:ext cx="6623249" cy="2899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2E1DD6-A3C6-459F-B135-F577AD6F1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" y="3573016"/>
            <a:ext cx="7699784" cy="31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UML</a:t>
            </a:r>
            <a:br>
              <a:rPr lang="en-US" altLang="ko-KR" dirty="0"/>
            </a:br>
            <a:r>
              <a:rPr lang="en-US" altLang="ko-KR" dirty="0"/>
              <a:t>(Sequence Diagram)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AB2F93-E07B-4052-8167-49745394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650820"/>
            <a:ext cx="6286538" cy="29723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BFC225-CF56-4059-A9E4-F4FA8F0E9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3631077"/>
            <a:ext cx="6498424" cy="30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UML</a:t>
            </a:r>
            <a:br>
              <a:rPr lang="en-US" altLang="ko-KR" dirty="0"/>
            </a:br>
            <a:r>
              <a:rPr lang="en-US" altLang="ko-KR" dirty="0"/>
              <a:t>(Sequence Diagram)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C9E2F-E67B-499B-8B25-DFF2702F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29" y="117336"/>
            <a:ext cx="3871700" cy="22315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6F02A4-EC3C-49D5-8981-A049ECE02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20" y="1952601"/>
            <a:ext cx="4516961" cy="2556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A3528C-4DE2-4B8C-BF75-E63DC045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3861048"/>
            <a:ext cx="4528622" cy="25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UML</a:t>
            </a:r>
            <a:br>
              <a:rPr lang="en-US" altLang="ko-KR" dirty="0"/>
            </a:br>
            <a:r>
              <a:rPr lang="en-US" altLang="ko-KR" dirty="0"/>
              <a:t>(Sequence Diagram)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959BF-BFD3-464F-8285-7F16BC2A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2060848"/>
            <a:ext cx="5852489" cy="38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ERD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F8D12-B032-4ADC-A5A2-7E93D75E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48" y="620688"/>
            <a:ext cx="7338440" cy="59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Software Architecture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SW Architecture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03443-3A42-4F52-BF43-499A7460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800100"/>
            <a:ext cx="6500610" cy="56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기획의도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0" name="내용 개체 틀 9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/>
          </p:nvPr>
        </p:nvGraphicFramePr>
        <p:xfrm>
          <a:off x="333773" y="1902048"/>
          <a:ext cx="8424935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88C79FA8-C765-426D-BBF7-A61D7B09F62E}"/>
              </a:ext>
            </a:extLst>
          </p:cNvPr>
          <p:cNvSpPr txBox="1"/>
          <p:nvPr/>
        </p:nvSpPr>
        <p:spPr>
          <a:xfrm>
            <a:off x="11025470" y="6675899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KOSIS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(2021)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070411B-C442-465A-A0C8-6ED082DA9C98}"/>
              </a:ext>
            </a:extLst>
          </p:cNvPr>
          <p:cNvSpPr txBox="1"/>
          <p:nvPr/>
        </p:nvSpPr>
        <p:spPr>
          <a:xfrm>
            <a:off x="7894612" y="1831792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dirty="0">
                <a:latin typeface="Malgun Gothic"/>
                <a:cs typeface="Malgun Gothic"/>
              </a:rPr>
              <a:t>단위 </a:t>
            </a:r>
            <a:r>
              <a:rPr lang="en-US" altLang="ko-KR" sz="1100" dirty="0">
                <a:latin typeface="Malgun Gothic"/>
                <a:cs typeface="Malgun Gothic"/>
              </a:rPr>
              <a:t>: </a:t>
            </a:r>
            <a:r>
              <a:rPr lang="ko-KR" altLang="en-US" sz="1100" dirty="0">
                <a:latin typeface="Malgun Gothic"/>
                <a:cs typeface="Malgun Gothic"/>
              </a:rPr>
              <a:t>만원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B9FE6E0-B4F1-4819-AEA4-68046EEC599B}"/>
              </a:ext>
            </a:extLst>
          </p:cNvPr>
          <p:cNvSpPr txBox="1">
            <a:spLocks/>
          </p:cNvSpPr>
          <p:nvPr/>
        </p:nvSpPr>
        <p:spPr>
          <a:xfrm>
            <a:off x="8898662" y="1990969"/>
            <a:ext cx="3258378" cy="28760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반복되는 경제위기는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가계의 소비지출 구조에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부정적 영향을 미쳐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소비생활 관련 지출 비목 중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가장 기초 비목인 식비에서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크게 부담을 느끼고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94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향후 개발 계획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5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향후 개발 계획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프로젝트를 만들며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 rtlCol="0">
            <a:noAutofit/>
          </a:bodyPr>
          <a:lstStyle/>
          <a:p>
            <a:r>
              <a:rPr lang="en-US" altLang="ko-KR" sz="1800" dirty="0"/>
              <a:t>Java</a:t>
            </a:r>
            <a:r>
              <a:rPr lang="ko-KR" altLang="en-US" sz="1800" dirty="0"/>
              <a:t>를 사용하여 데이터베이스에</a:t>
            </a:r>
            <a:r>
              <a:rPr lang="en-US" altLang="ko-KR" sz="1800" dirty="0"/>
              <a:t>                         </a:t>
            </a:r>
            <a:r>
              <a:rPr lang="ko-KR" altLang="en-US" sz="1800" dirty="0"/>
              <a:t>데이터를 저장하고 검색하는 기능을                      구현하는 방법을 배웠습니다</a:t>
            </a:r>
            <a:r>
              <a:rPr lang="en-US" altLang="ko-KR" sz="1800" dirty="0"/>
              <a:t>.</a:t>
            </a:r>
          </a:p>
          <a:p>
            <a:pPr fontAlgn="base"/>
            <a:r>
              <a:rPr lang="ko-KR" altLang="en-US" sz="1800" dirty="0"/>
              <a:t>이 기능을 구현하기 위해 </a:t>
            </a:r>
            <a:r>
              <a:rPr lang="en-US" altLang="ko-KR" sz="1800" dirty="0"/>
              <a:t>JDBC</a:t>
            </a:r>
            <a:r>
              <a:rPr lang="ko-KR" altLang="en-US" sz="1800" dirty="0"/>
              <a:t>를                         사용하여 </a:t>
            </a:r>
            <a:r>
              <a:rPr lang="en-US" altLang="ko-KR" sz="1800" dirty="0"/>
              <a:t>Java </a:t>
            </a:r>
            <a:r>
              <a:rPr lang="ko-KR" altLang="en-US" sz="1800" dirty="0"/>
              <a:t>응용 프로그램에서                         </a:t>
            </a:r>
            <a:r>
              <a:rPr lang="en-US" altLang="ko-KR" sz="1800" dirty="0"/>
              <a:t>DBMS</a:t>
            </a:r>
            <a:r>
              <a:rPr lang="ko-KR" altLang="en-US" sz="1800" dirty="0"/>
              <a:t>와 상호 작용하는 방법과 뷰의                     입력을 사용하여 데이터베이스에                       데이터를 저장하고 데이터베이스의                             데이터를 뷰에 표시하는 방법을                          배웠습니다</a:t>
            </a:r>
            <a:r>
              <a:rPr lang="en-US" altLang="ko-KR" sz="1800" dirty="0"/>
              <a:t>.</a:t>
            </a:r>
          </a:p>
          <a:p>
            <a:pPr fontAlgn="base"/>
            <a:r>
              <a:rPr lang="en-US" altLang="ko-KR" sz="1800" dirty="0"/>
              <a:t>Spring</a:t>
            </a:r>
            <a:r>
              <a:rPr lang="ko-KR" altLang="en-US" sz="1800" dirty="0"/>
              <a:t>을 사용하여 개발이 더욱 쉬워지고 프로젝트를 더욱 간편하게 사용할 수 있게 되었습니다</a:t>
            </a:r>
            <a:r>
              <a:rPr lang="en-US" altLang="ko-KR" sz="1800" dirty="0"/>
              <a:t>.</a:t>
            </a:r>
          </a:p>
          <a:p>
            <a:pPr fontAlgn="base"/>
            <a:endParaRPr lang="en-US" altLang="ko-KR" dirty="0"/>
          </a:p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ko-KR" altLang="en-US" dirty="0"/>
              <a:t>프로젝트 보강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4"/>
          </p:nvPr>
        </p:nvSpPr>
        <p:spPr>
          <a:xfrm>
            <a:off x="6094411" y="2413000"/>
            <a:ext cx="4953002" cy="3759199"/>
          </a:xfrm>
        </p:spPr>
        <p:txBody>
          <a:bodyPr rtlCol="0">
            <a:noAutofit/>
          </a:bodyPr>
          <a:lstStyle/>
          <a:p>
            <a:r>
              <a:rPr lang="en-US" altLang="ko-KR" sz="1800" dirty="0" err="1"/>
              <a:t>MyBatis</a:t>
            </a:r>
            <a:r>
              <a:rPr lang="ko-KR" altLang="en-US" sz="1800" dirty="0"/>
              <a:t>를 사용하여 쿼리를 보다 깔끔하고 체계적으로 만들 계획입니다</a:t>
            </a:r>
            <a:r>
              <a:rPr lang="en-US" altLang="ko-KR" sz="1800" dirty="0"/>
              <a:t>.React</a:t>
            </a:r>
            <a:r>
              <a:rPr lang="ko-KR" altLang="en-US" sz="1800" dirty="0"/>
              <a:t>를          사용하여 조직화를 계획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산업 및 지역별로 가격을 검색하고 표시할 계획입니다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00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78426" y="1628800"/>
            <a:ext cx="5756546" cy="1537937"/>
          </a:xfrm>
        </p:spPr>
        <p:txBody>
          <a:bodyPr rtlCol="0"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대학생 식당은 글로벌 인플레이션과 치솟는 식량 가격으로 인해 식량 가격을 인상하고 있습니다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부담이 커짐에 따라 학생들에게 저렴한 메뉴를      보여주기 위해 웹사이트를 개발하게 되었습니다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4FCA2B8E-C5D3-40F8-8FD9-D20ACA8ADA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96" y="1628800"/>
            <a:ext cx="4327656" cy="4330175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729BF2F2-80EA-4A95-ADC6-56D72C2CB32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8426" y="3691263"/>
            <a:ext cx="6065520" cy="2267712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904E270-7163-4DD6-80C2-213AF27735B8}"/>
              </a:ext>
            </a:extLst>
          </p:cNvPr>
          <p:cNvSpPr txBox="1"/>
          <p:nvPr/>
        </p:nvSpPr>
        <p:spPr>
          <a:xfrm>
            <a:off x="11143474" y="6675899"/>
            <a:ext cx="9690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Malgun Gothic"/>
                <a:cs typeface="Malgun Gothic"/>
              </a:rPr>
              <a:t>동아일보</a:t>
            </a:r>
            <a:endParaRPr sz="1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목표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타겟층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연령대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F86AB493-A313-4D5B-83B0-4D8525F617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7015890"/>
              </p:ext>
            </p:extLst>
          </p:nvPr>
        </p:nvGraphicFramePr>
        <p:xfrm>
          <a:off x="1141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직업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8763970F-CC8A-4D9E-9A16-EE77FD0B664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78390441"/>
              </p:ext>
            </p:extLst>
          </p:nvPr>
        </p:nvGraphicFramePr>
        <p:xfrm>
          <a:off x="6094413" y="2420888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8A975FE-F3A7-485F-BC0F-0EF3186D700E}"/>
              </a:ext>
            </a:extLst>
          </p:cNvPr>
          <p:cNvSpPr/>
          <p:nvPr/>
        </p:nvSpPr>
        <p:spPr>
          <a:xfrm>
            <a:off x="5806380" y="6637427"/>
            <a:ext cx="6504645" cy="2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340"/>
              </a:spcBef>
            </a:pPr>
            <a:r>
              <a:rPr lang="ko-KR" altLang="en-US" sz="1000" dirty="0">
                <a:latin typeface="Malgun Gothic"/>
                <a:cs typeface="Malgun Gothic"/>
              </a:rPr>
              <a:t>출처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논문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0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착한 가격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외식업소에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대한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소비자의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지각된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가치가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신뢰</a:t>
            </a:r>
            <a:r>
              <a:rPr lang="en-US" altLang="ko-KR" sz="1000" dirty="0">
                <a:latin typeface="Calibri"/>
                <a:cs typeface="Calibri"/>
              </a:rPr>
              <a:t>,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고객만족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및</a:t>
            </a:r>
            <a:r>
              <a:rPr lang="ko-KR" altLang="en-US" sz="1000" spc="-114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행동의도에</a:t>
            </a:r>
            <a:r>
              <a:rPr lang="ko-KR" altLang="en-US" sz="1000" spc="-185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미치는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spc="-20" dirty="0">
                <a:latin typeface="Malgun Gothic"/>
                <a:cs typeface="Malgun Gothic"/>
              </a:rPr>
              <a:t>영향</a:t>
            </a:r>
            <a:r>
              <a:rPr lang="en-US" altLang="ko-KR" sz="1000" spc="-20" dirty="0">
                <a:latin typeface="Calibri"/>
                <a:cs typeface="Calibri"/>
              </a:rPr>
              <a:t>(</a:t>
            </a:r>
            <a:r>
              <a:rPr lang="ko-KR" altLang="en-US" sz="1000" spc="-20" dirty="0">
                <a:latin typeface="Malgun Gothic"/>
                <a:cs typeface="Malgun Gothic"/>
              </a:rPr>
              <a:t>강</a:t>
            </a:r>
            <a:r>
              <a:rPr lang="ko-KR" altLang="en-US" sz="1000" spc="-25" dirty="0">
                <a:latin typeface="Malgun Gothic"/>
                <a:cs typeface="Malgun Gothic"/>
              </a:rPr>
              <a:t>릉</a:t>
            </a:r>
            <a:r>
              <a:rPr lang="en-US" altLang="ko-KR" sz="1000" spc="-25" dirty="0">
                <a:latin typeface="Calibri"/>
                <a:cs typeface="Calibri"/>
              </a:rPr>
              <a:t>)</a:t>
            </a:r>
            <a:endParaRPr lang="ko-KR" altLang="en-US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사용 기술 목록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0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사용 기술 목록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/>
              <a:t>HTML 5</a:t>
            </a:r>
            <a:endParaRPr lang="ko-KR" altLang="en-US" dirty="0"/>
          </a:p>
          <a:p>
            <a:r>
              <a:rPr lang="en-US" altLang="ko-KR" dirty="0"/>
              <a:t>JavaScript</a:t>
            </a:r>
            <a:endParaRPr lang="ko-KR" altLang="en-US" dirty="0"/>
          </a:p>
          <a:p>
            <a:r>
              <a:rPr lang="en-US" altLang="ko-KR" dirty="0"/>
              <a:t>CSS 3</a:t>
            </a:r>
          </a:p>
          <a:p>
            <a:r>
              <a:rPr lang="en-US" altLang="ko-KR" dirty="0"/>
              <a:t>Java 1.8</a:t>
            </a:r>
          </a:p>
        </p:txBody>
      </p:sp>
      <p:graphicFrame>
        <p:nvGraphicFramePr>
          <p:cNvPr id="5" name="내용 개체 틀 4" descr="세 개의 작업과 하나의 그룹 사이의 관계를 보여 주는 방사형 원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3988937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주요 기능 및 코드 설명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>
            <a:normAutofit/>
          </a:bodyPr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7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요리 16 x 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71_TF02787942.potx" id="{2AD2FEC3-2963-4581-AE89-2B6C4E6A034B}" vid="{E5EC6ADF-65E8-4B79-AE5A-2FEDABE6BDFE}"/>
    </a:ext>
  </a:extLst>
</a:theme>
</file>

<file path=ppt/theme/theme2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40262f94-9f35-4ac3-9a90-690165a166b7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503</Words>
  <Application>Microsoft Office PowerPoint</Application>
  <PresentationFormat>사용자 지정</PresentationFormat>
  <Paragraphs>180</Paragraphs>
  <Slides>41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HY중고딕</vt:lpstr>
      <vt:lpstr>Malgun Gothic</vt:lpstr>
      <vt:lpstr>바탕</vt:lpstr>
      <vt:lpstr>Arial</vt:lpstr>
      <vt:lpstr>Calibri</vt:lpstr>
      <vt:lpstr>Constantia</vt:lpstr>
      <vt:lpstr>요리 16 x 9</vt:lpstr>
      <vt:lpstr>착한 가격 업소</vt:lpstr>
      <vt:lpstr>Contents</vt:lpstr>
      <vt:lpstr>프로젝트 기획</vt:lpstr>
      <vt:lpstr>기획의도</vt:lpstr>
      <vt:lpstr>기획의도</vt:lpstr>
      <vt:lpstr>목표- 타겟층</vt:lpstr>
      <vt:lpstr>사용 기술 목록</vt:lpstr>
      <vt:lpstr>사용 기술 목록</vt:lpstr>
      <vt:lpstr>주요 기능 및 코드 설명</vt:lpstr>
      <vt:lpstr>주요 기능 및 코드 설명</vt:lpstr>
      <vt:lpstr>주요 기능 및 코드 설명</vt:lpstr>
      <vt:lpstr>사용 기술 경험</vt:lpstr>
      <vt:lpstr>사용 기술 경험</vt:lpstr>
      <vt:lpstr>개발 스케줄</vt:lpstr>
      <vt:lpstr>개발 스케줄</vt:lpstr>
      <vt:lpstr>요구사항 정의</vt:lpstr>
      <vt:lpstr>요구사항</vt:lpstr>
      <vt:lpstr>요구사항</vt:lpstr>
      <vt:lpstr>요구사항</vt:lpstr>
      <vt:lpstr>화면 설계</vt:lpstr>
      <vt:lpstr>화면 설계 - 메인</vt:lpstr>
      <vt:lpstr>화면 설계 - 지도</vt:lpstr>
      <vt:lpstr>화면 설계 – 업체 정보</vt:lpstr>
      <vt:lpstr>화면 설계 – 업체 정보 수정</vt:lpstr>
      <vt:lpstr>화면 설계 – 계정 접속</vt:lpstr>
      <vt:lpstr>화면 설계 – 계정 찾기</vt:lpstr>
      <vt:lpstr>화면 설계 – 즐겨찾기</vt:lpstr>
      <vt:lpstr>화면 설계 - 문의</vt:lpstr>
      <vt:lpstr>UML</vt:lpstr>
      <vt:lpstr>UML (Usecase Diagram)</vt:lpstr>
      <vt:lpstr>UML (Class Diagram)</vt:lpstr>
      <vt:lpstr>UML (Sequence Diagram)</vt:lpstr>
      <vt:lpstr>UML (Sequence Diagram)</vt:lpstr>
      <vt:lpstr>UML (Sequence Diagram)</vt:lpstr>
      <vt:lpstr>UML (Sequence Diagram)</vt:lpstr>
      <vt:lpstr>ERD</vt:lpstr>
      <vt:lpstr>ERD</vt:lpstr>
      <vt:lpstr>Software Architecture</vt:lpstr>
      <vt:lpstr>SW Architecture</vt:lpstr>
      <vt:lpstr>향후 개발 계획</vt:lpstr>
      <vt:lpstr>향후 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착한 가격 업소</dc:title>
  <dc:creator>admin</dc:creator>
  <cp:lastModifiedBy>admin</cp:lastModifiedBy>
  <cp:revision>70</cp:revision>
  <dcterms:created xsi:type="dcterms:W3CDTF">2023-01-27T00:40:40Z</dcterms:created>
  <dcterms:modified xsi:type="dcterms:W3CDTF">2023-02-03T03:25:05Z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