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Westpac is a large bank in Australia.  1026 Westpac domains.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The F1 (Harmonic Mean) value ranges from 0 to 1, with 1 being a perfect score (both Precision and Recall are 1).  If either Precision or Recall is 0, then F1 is 0.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Several of the phishing messages that were below the 85% phishing probability contained requests for account information in the message body or suggestions to click on a link to update account information.  Inclusion of specific words from these types of messages as features would increase their phishing probability. An example word list is </a:t>
            </a:r>
            <a:r>
              <a:rPr i="1"/>
              <a:t>account</a:t>
            </a:r>
            <a:r>
              <a:t>, </a:t>
            </a:r>
            <a:r>
              <a:rPr i="1"/>
              <a:t>update</a:t>
            </a:r>
            <a:r>
              <a:t>,</a:t>
            </a:r>
            <a:r>
              <a:rPr i="1"/>
              <a:t>confirm</a:t>
            </a:r>
            <a:r>
              <a:t>, </a:t>
            </a:r>
            <a:r>
              <a:rPr i="1"/>
              <a:t>verify</a:t>
            </a:r>
            <a:r>
              <a:t>, </a:t>
            </a:r>
            <a:r>
              <a:rPr i="1"/>
              <a:t>secur</a:t>
            </a:r>
            <a:r>
              <a:t>, </a:t>
            </a:r>
            <a:r>
              <a:rPr i="1"/>
              <a:t>notif</a:t>
            </a:r>
            <a:r>
              <a:t>, </a:t>
            </a:r>
            <a:r>
              <a:rPr i="1"/>
              <a:t>log</a:t>
            </a:r>
            <a:r>
              <a:t>, </a:t>
            </a:r>
            <a:r>
              <a:rPr i="1"/>
              <a:t>click</a:t>
            </a:r>
            <a:r>
              <a:t> or</a:t>
            </a:r>
            <a:r>
              <a:rPr i="1"/>
              <a:t> inconvenien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Phishing Detector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Classifies Email into 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900"/>
            </a:pPr>
            <a:r>
              <a:t>Benign, Spam, Phishing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900"/>
            </a:pPr>
            <a:r>
              <a:t>With probability estimates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Training Set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900"/>
            </a:pPr>
            <a:r>
              <a:t>2549 messages, 902 benign, 1042 spam, 474 phishing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900"/>
            </a:pPr>
            <a:r>
              <a:t>Source is repnet from all EFP buckets and all languages via ElasticSearch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Support Vector Machine with 5-fold cross validation written in Python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Features (total 50871)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900"/>
            </a:pPr>
            <a:r>
              <a:t>SPF, DKIM, source_type (complaint, mail_auth, trap), url count, attachment count, subject content (4 gram characters, percent uppercase, percent punctuation), URL class, domain suffix, MIME content type, number of distinct organizational domains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92% accuracy.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457200" y="274638"/>
            <a:ext cx="8229600" cy="944563"/>
          </a:xfrm>
          <a:prstGeom prst="rect">
            <a:avLst/>
          </a:prstGeom>
        </p:spPr>
        <p:txBody>
          <a:bodyPr/>
          <a:lstStyle>
            <a:lvl1pPr defTabSz="905255">
              <a:defRPr sz="3564"/>
            </a:lvl1pPr>
          </a:lstStyle>
          <a:p>
            <a:pPr>
              <a:defRPr sz="4356"/>
            </a:pPr>
            <a:r>
              <a:rPr sz="3564"/>
              <a:t>Blacklist Experiment Summary - April 16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98" name="Table 198"/>
          <p:cNvGraphicFramePr/>
          <p:nvPr/>
        </p:nvGraphicFramePr>
        <p:xfrm>
          <a:off x="228599" y="1485731"/>
          <a:ext cx="8499124" cy="313563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7191022"/>
                <a:gridCol w="1308100"/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i="0" sz="1800"/>
                      </a:pPr>
                      <a:r>
                        <a:rPr sz="2000"/>
                        <a:t>Description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i="0" sz="1800"/>
                      </a:pPr>
                      <a:r>
                        <a:rPr sz="2000"/>
                        <a:t>Count</a:t>
                      </a:r>
                    </a:p>
                  </a:txBody>
                  <a:tcPr marL="0" marR="0" marT="0" marB="0" anchor="b" anchorCtr="0" horzOverflow="overflow"/>
                </a:tc>
              </a:tr>
              <a:tr h="317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2000"/>
                        <a:t>RP Blacklist size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 sz="1800"/>
                      </a:pPr>
                      <a:r>
                        <a:rPr sz="2000"/>
                        <a:t>2,290,726</a:t>
                      </a:r>
                    </a:p>
                  </a:txBody>
                  <a:tcPr marL="0" marR="0" marT="0" marB="0" anchor="b" anchorCtr="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2000"/>
                        <a:t>Total RepNet messages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 b="0" i="0" sz="1800"/>
                      </a:pPr>
                      <a:r>
                        <a:rPr b="1" i="1"/>
                        <a:t>10,419,488</a:t>
                      </a:r>
                    </a:p>
                  </a:txBody>
                  <a:tcPr marL="0" marR="0" marT="0" marB="0" anchor="b" anchorCtr="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2000"/>
                        <a:t>RepNet messages processed by threat detector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 sz="1800"/>
                      </a:pPr>
                      <a:r>
                        <a:rPr sz="2000"/>
                        <a:t>2,774,550</a:t>
                      </a:r>
                    </a:p>
                  </a:txBody>
                  <a:tcPr marL="0" marR="0" marT="0" marB="0" anchor="b" anchorCtr="0" horzOverflow="overflow"/>
                </a:tc>
              </a:tr>
              <a:tr h="6407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2000"/>
                        <a:t>Malicious msgs detected by threat detector  &gt;=  85% probability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 sz="1800"/>
                      </a:pPr>
                      <a:r>
                        <a:rPr sz="2000"/>
                        <a:t>51,994</a:t>
                      </a:r>
                    </a:p>
                  </a:txBody>
                  <a:tcPr marL="0" marR="0" marT="0" marB="0" anchor="b" anchorCtr="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2000"/>
                        <a:t>Unique malicious IPs in malicious messages detected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 sz="1800"/>
                      </a:pPr>
                      <a:r>
                        <a:rPr sz="2000"/>
                        <a:t>15,590</a:t>
                      </a:r>
                    </a:p>
                  </a:txBody>
                  <a:tcPr marL="0" marR="0" marT="0" marB="0" anchor="b" anchorCtr="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2000"/>
                        <a:t>Unique malicious IPs not on RP Blacklist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 sz="1800"/>
                      </a:pPr>
                      <a:r>
                        <a:rPr sz="2000"/>
                        <a:t>7,411</a:t>
                      </a:r>
                    </a:p>
                  </a:txBody>
                  <a:tcPr marL="0" marR="0" marT="0" marB="0" anchor="b" anchorCtr="0" horzOverflow="overflow"/>
                </a:tc>
              </a:tr>
              <a:tr h="6407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2000"/>
                        <a:t>Unique malicious IPs not on RP Blacklist nor Spamhaus Blocklists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 sz="1800"/>
                      </a:pPr>
                      <a:r>
                        <a:rPr sz="2000"/>
                        <a:t>4,342</a:t>
                      </a:r>
                    </a:p>
                  </a:txBody>
                  <a:tcPr marL="0" marR="0" marT="0" marB="0" anchor="b" anchorCtr="0" horzOverflow="overflow"/>
                </a:tc>
              </a:tr>
            </a:tbl>
          </a:graphicData>
        </a:graphic>
      </p:graphicFrame>
      <p:sp>
        <p:nvSpPr>
          <p:cNvPr id="199" name="Shape 199"/>
          <p:cNvSpPr/>
          <p:nvPr/>
        </p:nvSpPr>
        <p:spPr>
          <a:xfrm>
            <a:off x="533400" y="5103674"/>
            <a:ext cx="7924800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b="1"/>
              <a:t>Estimates for Total RepNet messages on April 16</a:t>
            </a:r>
            <a:endParaRPr b="1"/>
          </a:p>
          <a:p>
            <a:pPr/>
            <a:r>
              <a:t>Unique Malicious IPs  </a:t>
            </a:r>
          </a:p>
          <a:p>
            <a:pPr/>
            <a:r>
              <a:t>	58,550 = (51,994 * (10,419,488/2,774,550))/(51,994/15,590)</a:t>
            </a:r>
          </a:p>
          <a:p>
            <a:pPr/>
            <a:r>
              <a:t>Rate of increase to Blacklist 	</a:t>
            </a:r>
          </a:p>
          <a:p>
            <a:pPr/>
            <a:r>
              <a:t>	2.56% = 58,550/2,290,726</a:t>
            </a:r>
          </a:p>
          <a:p>
            <a:pPr/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50391">
              <a:defRPr sz="4092"/>
            </a:lvl1pPr>
          </a:lstStyle>
          <a:p>
            <a:pPr/>
            <a:r>
              <a:t>Blacklist Experiment Error Analysis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SzTx/>
              <a:buNone/>
              <a:defRPr sz="2600"/>
            </a:pPr>
            <a:r>
              <a:rPr u="sng"/>
              <a:t>Manual Analysis of random sample of 100 malicious IPs</a:t>
            </a:r>
            <a:r>
              <a:t> </a:t>
            </a:r>
          </a:p>
          <a:p>
            <a:pPr marL="0" indent="0" algn="ctr">
              <a:spcBef>
                <a:spcPts val="400"/>
              </a:spcBef>
              <a:buSzTx/>
              <a:buNone/>
            </a:pPr>
            <a:r>
              <a:rPr sz="2000"/>
              <a:t>(from the 4,342 not on Blacklist or Spamhaus Blocklists)</a:t>
            </a:r>
            <a:endParaRPr sz="2000"/>
          </a:p>
          <a:p>
            <a:pPr marL="0" indent="0" algn="ctr">
              <a:buSzTx/>
              <a:buNone/>
            </a:pPr>
            <a:endParaRPr sz="2400"/>
          </a:p>
          <a:p>
            <a:pPr marL="257175" indent="-257175">
              <a:spcBef>
                <a:spcPts val="500"/>
              </a:spcBef>
            </a:pPr>
            <a:r>
              <a:rPr sz="2400"/>
              <a:t>Viewed  body &amp; subject line – plain text  &amp; rendered HTML</a:t>
            </a:r>
            <a:endParaRPr sz="2400"/>
          </a:p>
          <a:p>
            <a:pPr marL="257175" indent="-257175">
              <a:spcBef>
                <a:spcPts val="500"/>
              </a:spcBef>
            </a:pPr>
            <a:r>
              <a:rPr sz="2400"/>
              <a:t>Virus Total scans of IP, sending domain, URLs and attachments</a:t>
            </a:r>
            <a:endParaRPr sz="2400"/>
          </a:p>
          <a:p>
            <a:pPr marL="257175" indent="-257175">
              <a:spcBef>
                <a:spcPts val="500"/>
              </a:spcBef>
            </a:pPr>
            <a:r>
              <a:rPr sz="2400"/>
              <a:t>Navigated to sending domain and message links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50391">
              <a:defRPr sz="4092"/>
            </a:lvl1pPr>
          </a:lstStyle>
          <a:p>
            <a:pPr/>
            <a:r>
              <a:t>Blacklist Experiment Error Analysis 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For 4,342 IPs not on Blacklist or Spamhaus</a:t>
            </a:r>
            <a:endParaRPr sz="3600"/>
          </a:p>
          <a:p>
            <a:pPr/>
            <a:r>
              <a:t>94% accuracy - 6 misclassifications out of 100.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For entire set of IPs not on Blacklist</a:t>
            </a:r>
          </a:p>
          <a:p>
            <a:pPr/>
            <a:r>
              <a:t>96.48% accuracy – 3.51 misclassificartions per 100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3.51 = (4,342/7,411) * 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Blacklist Experiment Findings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Highest probability misclassifications were found at .984691575 and 0.984601622</a:t>
            </a:r>
          </a:p>
          <a:p>
            <a:pPr/>
            <a:r>
              <a:t>Domains of misclassified IPs:</a:t>
            </a:r>
          </a:p>
          <a:p>
            <a:pPr lvl="1" marL="661307" indent="-204107">
              <a:spcBef>
                <a:spcPts val="400"/>
              </a:spcBef>
              <a:defRPr sz="2800"/>
            </a:pPr>
            <a:r>
              <a:rPr sz="2000"/>
              <a:t>cielo.com.br, wellsfargo-onestop.com, libero.it, carcanologistics.com, linkedin.com, leassur.com,  bounce.s4.exacttarget.com, bnz.co.nz, windmobile.ca, wellsfargo.com</a:t>
            </a:r>
          </a:p>
          <a:p>
            <a:pPr marL="257175" indent="-257175">
              <a:spcBef>
                <a:spcPts val="500"/>
              </a:spcBef>
            </a:pPr>
            <a:r>
              <a:rPr sz="2400"/>
              <a:t>Accuracy improvements could be made by</a:t>
            </a:r>
            <a:endParaRPr sz="2400"/>
          </a:p>
          <a:p>
            <a:pPr lvl="1" marL="661307" indent="-204107">
              <a:spcBef>
                <a:spcPts val="400"/>
              </a:spcBef>
              <a:defRPr sz="2800"/>
            </a:pPr>
            <a:r>
              <a:rPr sz="2000"/>
              <a:t>Adding feature(s) to indicate nature of message</a:t>
            </a:r>
          </a:p>
          <a:p>
            <a:pPr lvl="1" marL="661307" indent="-204107">
              <a:spcBef>
                <a:spcPts val="400"/>
              </a:spcBef>
              <a:defRPr sz="2800"/>
            </a:pPr>
            <a:r>
              <a:rPr sz="2000"/>
              <a:t>Increase training set to include representative messages for new feature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Methods and Tools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2881" indent="-192881">
              <a:spcBef>
                <a:spcPts val="400"/>
              </a:spcBef>
            </a:pPr>
            <a:r>
              <a:rPr sz="1800"/>
              <a:t>Data Stores</a:t>
            </a:r>
            <a:endParaRPr sz="1800"/>
          </a:p>
          <a:p>
            <a:pPr lvl="1" marL="640896" indent="-183696">
              <a:spcBef>
                <a:spcPts val="0"/>
              </a:spcBef>
              <a:defRPr sz="2800"/>
            </a:pPr>
            <a:r>
              <a:rPr i="1" sz="1800"/>
              <a:t>Elastic Search </a:t>
            </a:r>
            <a:r>
              <a:rPr sz="1800"/>
              <a:t>– RepNet messages</a:t>
            </a:r>
          </a:p>
          <a:p>
            <a:pPr lvl="1" marL="640896" indent="-183696">
              <a:spcBef>
                <a:spcPts val="0"/>
              </a:spcBef>
              <a:defRPr sz="2800"/>
            </a:pPr>
            <a:r>
              <a:rPr i="1" sz="1800"/>
              <a:t>Oracle </a:t>
            </a:r>
            <a:r>
              <a:rPr sz="1800"/>
              <a:t>– white list of primary domains</a:t>
            </a:r>
          </a:p>
          <a:p>
            <a:pPr lvl="1" marL="640896" indent="-183696">
              <a:spcBef>
                <a:spcPts val="0"/>
              </a:spcBef>
              <a:defRPr sz="2800"/>
            </a:pPr>
            <a:r>
              <a:rPr i="1" sz="1800"/>
              <a:t>Hive</a:t>
            </a:r>
            <a:r>
              <a:rPr sz="1800"/>
              <a:t> – blacklist</a:t>
            </a:r>
          </a:p>
          <a:p>
            <a:pPr lvl="1" marL="640896" indent="-183696">
              <a:spcBef>
                <a:spcPts val="0"/>
              </a:spcBef>
              <a:defRPr sz="2800"/>
            </a:pPr>
            <a:r>
              <a:rPr i="1" sz="1800"/>
              <a:t>Apache Phoenix </a:t>
            </a:r>
            <a:r>
              <a:rPr sz="1800"/>
              <a:t>– blacklist experiment data</a:t>
            </a:r>
            <a:endParaRPr sz="1800"/>
          </a:p>
          <a:p>
            <a:pPr marL="192881" indent="-192881">
              <a:spcBef>
                <a:spcPts val="400"/>
              </a:spcBef>
            </a:pPr>
            <a:r>
              <a:rPr sz="1800"/>
              <a:t>Validation</a:t>
            </a:r>
            <a:endParaRPr sz="1800"/>
          </a:p>
          <a:p>
            <a:pPr lvl="1" marL="640896" indent="-183696">
              <a:spcBef>
                <a:spcPts val="0"/>
              </a:spcBef>
              <a:defRPr sz="2800"/>
            </a:pPr>
            <a:r>
              <a:rPr i="1" sz="1800"/>
              <a:t>Virustotal</a:t>
            </a:r>
            <a:r>
              <a:rPr sz="1800"/>
              <a:t>  - scans URLs, IPs, domains, and attached files for malicious activity</a:t>
            </a:r>
          </a:p>
          <a:p>
            <a:pPr lvl="1" marL="640896" indent="-183696">
              <a:spcBef>
                <a:spcPts val="0"/>
              </a:spcBef>
              <a:defRPr sz="2800"/>
            </a:pPr>
            <a:r>
              <a:rPr i="1" sz="1800"/>
              <a:t>Authentic8</a:t>
            </a:r>
            <a:r>
              <a:rPr sz="1800"/>
              <a:t> - &gt; </a:t>
            </a:r>
            <a:r>
              <a:rPr i="1" sz="1800"/>
              <a:t>Sandboxie</a:t>
            </a:r>
            <a:r>
              <a:rPr sz="1800"/>
              <a:t> – to safely browse suspicious websites</a:t>
            </a:r>
          </a:p>
          <a:p>
            <a:pPr lvl="1" marL="640896" indent="-183696">
              <a:spcBef>
                <a:spcPts val="0"/>
              </a:spcBef>
              <a:defRPr sz="2800"/>
            </a:pPr>
            <a:r>
              <a:rPr i="1" sz="1800"/>
              <a:t>Spamhaus</a:t>
            </a:r>
            <a:r>
              <a:rPr sz="1800"/>
              <a:t>- DNS databases of malicious Ips</a:t>
            </a:r>
            <a:endParaRPr sz="1800"/>
          </a:p>
          <a:p>
            <a:pPr marL="192881" indent="-192881">
              <a:spcBef>
                <a:spcPts val="400"/>
              </a:spcBef>
            </a:pPr>
            <a:r>
              <a:rPr sz="1800"/>
              <a:t>Analysis – </a:t>
            </a:r>
            <a:r>
              <a:rPr i="1" sz="1800"/>
              <a:t>Xcel</a:t>
            </a:r>
            <a:endParaRPr i="1" sz="1800"/>
          </a:p>
          <a:p>
            <a:pPr lvl="1" marL="640896" indent="-183696">
              <a:spcBef>
                <a:spcPts val="0"/>
              </a:spcBef>
              <a:defRPr sz="2800"/>
            </a:pPr>
            <a:r>
              <a:rPr sz="1800"/>
              <a:t>Align results of Blacklist , Spamhaus &amp; Virus total results</a:t>
            </a:r>
          </a:p>
          <a:p>
            <a:pPr lvl="1" marL="640896" indent="-183696">
              <a:spcBef>
                <a:spcPts val="0"/>
              </a:spcBef>
              <a:defRPr sz="2800"/>
            </a:pPr>
            <a:r>
              <a:rPr sz="1800"/>
              <a:t>Preliminary visualization to identify trends, patterns</a:t>
            </a:r>
            <a:endParaRPr sz="1800"/>
          </a:p>
          <a:p>
            <a:pPr lvl="1" marL="640896" indent="-183696">
              <a:spcBef>
                <a:spcPts val="0"/>
              </a:spcBef>
              <a:defRPr sz="2800"/>
            </a:pPr>
            <a:r>
              <a:rPr sz="1800"/>
              <a:t>Sort by probability, subject line, IP</a:t>
            </a:r>
          </a:p>
          <a:p>
            <a:pPr lvl="1" marL="640896" indent="-183696">
              <a:spcBef>
                <a:spcPts val="0"/>
              </a:spcBef>
              <a:defRPr sz="2800"/>
            </a:pPr>
            <a:r>
              <a:rPr sz="1800"/>
              <a:t>Generate random sample, using RAND function, then sorting by random number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905255">
              <a:defRPr sz="4356"/>
            </a:lvl1pPr>
          </a:lstStyle>
          <a:p>
            <a:pPr/>
            <a:r>
              <a:t>Methods &amp; Tools – Python Scripts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4312" indent="-214312">
              <a:spcBef>
                <a:spcPts val="400"/>
              </a:spcBef>
            </a:pPr>
            <a:r>
              <a:rPr sz="2000"/>
              <a:t>predict.py – modified to output suspicious urls</a:t>
            </a:r>
            <a:endParaRPr sz="2000"/>
          </a:p>
          <a:p>
            <a:pPr lvl="1" marL="661307" indent="-204107">
              <a:spcBef>
                <a:spcPts val="400"/>
              </a:spcBef>
              <a:defRPr sz="2800"/>
            </a:pPr>
            <a:r>
              <a:rPr sz="2000"/>
              <a:t>Modules used – </a:t>
            </a:r>
            <a:r>
              <a:rPr i="1" sz="2000"/>
              <a:t>publicsuffix, urlparse</a:t>
            </a:r>
            <a:endParaRPr i="1" sz="2000"/>
          </a:p>
          <a:p>
            <a:pPr marL="214312" indent="-214312">
              <a:spcBef>
                <a:spcPts val="400"/>
              </a:spcBef>
            </a:pPr>
            <a:r>
              <a:rPr sz="2000"/>
              <a:t>split_msgs.py - split file of messages into individual messages, one per file</a:t>
            </a:r>
            <a:endParaRPr sz="2000"/>
          </a:p>
          <a:p>
            <a:pPr lvl="1" marL="661307" indent="-204107">
              <a:spcBef>
                <a:spcPts val="400"/>
              </a:spcBef>
              <a:defRPr sz="2800"/>
            </a:pPr>
            <a:r>
              <a:rPr sz="2000"/>
              <a:t>Modules used – </a:t>
            </a:r>
            <a:r>
              <a:rPr i="1" sz="2000"/>
              <a:t>pprint, ujson</a:t>
            </a:r>
            <a:endParaRPr i="1" sz="2000"/>
          </a:p>
          <a:p>
            <a:pPr marL="214312" indent="-214312">
              <a:spcBef>
                <a:spcPts val="400"/>
              </a:spcBef>
            </a:pPr>
            <a:r>
              <a:rPr sz="2000"/>
              <a:t>url_scan.py - retrieve URL scan reports via virustotal’s API</a:t>
            </a:r>
            <a:endParaRPr sz="2000"/>
          </a:p>
          <a:p>
            <a:pPr lvl="1" marL="661307" indent="-204107">
              <a:spcBef>
                <a:spcPts val="400"/>
              </a:spcBef>
              <a:defRPr sz="2800"/>
            </a:pPr>
            <a:r>
              <a:rPr sz="2000"/>
              <a:t>Modules used – </a:t>
            </a:r>
            <a:r>
              <a:rPr i="1" sz="2000"/>
              <a:t>simplejson, urllib, urllib2, csv, time</a:t>
            </a:r>
            <a:endParaRPr i="1" sz="2000"/>
          </a:p>
          <a:p>
            <a:pPr marL="214312" indent="-214312">
              <a:spcBef>
                <a:spcPts val="400"/>
              </a:spcBef>
            </a:pPr>
            <a:r>
              <a:rPr sz="2000"/>
              <a:t>print_msg.py – prints email messages &amp; meta data</a:t>
            </a:r>
            <a:endParaRPr sz="2000"/>
          </a:p>
          <a:p>
            <a:pPr marL="214312" indent="-214312">
              <a:spcBef>
                <a:spcPts val="400"/>
              </a:spcBef>
            </a:pPr>
            <a:r>
              <a:rPr sz="2000"/>
              <a:t>spamhaus_recs.py – retrieve IP records from spamhaus using DNS.</a:t>
            </a:r>
            <a:endParaRPr sz="2000"/>
          </a:p>
          <a:p>
            <a:pPr lvl="1" marL="661307" indent="-204107">
              <a:spcBef>
                <a:spcPts val="400"/>
              </a:spcBef>
              <a:defRPr sz="2800"/>
            </a:pPr>
            <a:r>
              <a:rPr sz="2000"/>
              <a:t>Modules used – </a:t>
            </a:r>
            <a:r>
              <a:rPr i="1" sz="2000"/>
              <a:t>csv, dns.resolver</a:t>
            </a:r>
            <a:endParaRPr i="1" sz="2000"/>
          </a:p>
          <a:p>
            <a:pPr marL="214312" indent="-214312">
              <a:spcBef>
                <a:spcPts val="400"/>
              </a:spcBef>
            </a:pPr>
            <a:r>
              <a:rPr sz="2000"/>
              <a:t>split_subjects.py - converts an elastic search document into a file of fingerprints and subject lines.</a:t>
            </a:r>
            <a:endParaRPr sz="2000"/>
          </a:p>
          <a:p>
            <a:pPr lvl="1" marL="661307" indent="-204107">
              <a:spcBef>
                <a:spcPts val="400"/>
              </a:spcBef>
              <a:defRPr sz="2800"/>
            </a:pPr>
            <a:r>
              <a:rPr sz="2000"/>
              <a:t>Modules used – </a:t>
            </a:r>
            <a:r>
              <a:rPr i="1" sz="2000"/>
              <a:t>json, codecs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Methods &amp; Tools – Miscellaneous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curl </a:t>
            </a:r>
            <a:r>
              <a:t>– to query elastic search and graphite</a:t>
            </a:r>
          </a:p>
          <a:p>
            <a:pPr/>
            <a:r>
              <a:rPr i="1"/>
              <a:t>jq </a:t>
            </a:r>
            <a:r>
              <a:t>– sed for JSON data</a:t>
            </a:r>
          </a:p>
          <a:p>
            <a:pPr/>
            <a:r>
              <a:rPr i="1"/>
              <a:t>tail </a:t>
            </a:r>
            <a:r>
              <a:t>&amp; </a:t>
            </a:r>
            <a:r>
              <a:rPr i="1"/>
              <a:t>head</a:t>
            </a:r>
            <a:r>
              <a:t> – to remove header and trailer lines from phoenix output files</a:t>
            </a:r>
          </a:p>
          <a:p>
            <a:pPr/>
            <a:r>
              <a:rPr i="1"/>
              <a:t>nslookup</a:t>
            </a:r>
            <a:r>
              <a:t> – for DNS queries</a:t>
            </a:r>
          </a:p>
          <a:p>
            <a:pPr/>
            <a:r>
              <a:rPr i="1"/>
              <a:t>throughput_cnts.sh</a:t>
            </a:r>
            <a:r>
              <a:t> - (from Matt Henkel)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Prints Graphite count of processed phishing &amp; non-phishing messages for specified day.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Add feature(s) from message body.</a:t>
            </a:r>
          </a:p>
          <a:p>
            <a:pPr/>
            <a:r>
              <a:t>Increase training set, including messages representative of new features</a:t>
            </a:r>
          </a:p>
          <a:p>
            <a:pPr/>
            <a:r>
              <a:t>Create a tool to render messages directly from Elastic Search</a:t>
            </a:r>
          </a:p>
          <a:p>
            <a:pPr/>
            <a:r>
              <a:t>Python script to query Virus Total’s API for malicious IPs, Domains and Attachments.</a:t>
            </a:r>
          </a:p>
          <a:p>
            <a:pPr/>
            <a:r>
              <a:t>Refactor process and scripts for IP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EFP Experiments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Improve Fraudcaster Feed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By adding URLs identified as malicious by the phishing detector.</a:t>
            </a:r>
          </a:p>
          <a:p>
            <a:pPr/>
            <a:r>
              <a:t>Improve Blacklist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By adding sender IPs identified as malicious by the phishing detector.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Fraudcaster Feed Experiment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Analyzed emails from a single day and single client (Westpac).</a:t>
            </a:r>
          </a:p>
          <a:p>
            <a:pPr/>
            <a:r>
              <a:t>Included email sent directly from Westpac domains and purporting to be from Westpac domains.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Fraudcaster Experiment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3882788" y="1676399"/>
            <a:ext cx="1524001" cy="990601"/>
            <a:chOff x="0" y="0"/>
            <a:chExt cx="1524000" cy="990600"/>
          </a:xfrm>
        </p:grpSpPr>
        <p:sp>
          <p:nvSpPr>
            <p:cNvPr id="121" name="Shape 121"/>
            <p:cNvSpPr/>
            <p:nvPr/>
          </p:nvSpPr>
          <p:spPr>
            <a:xfrm>
              <a:off x="0" y="0"/>
              <a:ext cx="15240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-1"/>
              <a:ext cx="1524000" cy="24765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0"/>
              <a:ext cx="1524000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378142"/>
              <a:ext cx="15240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Elastic Search</a:t>
              </a:r>
            </a:p>
          </p:txBody>
        </p:sp>
      </p:grpSp>
      <p:sp>
        <p:nvSpPr>
          <p:cNvPr id="126" name="Shape 1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sp>
        <p:nvSpPr>
          <p:cNvPr id="127" name="Shape 127"/>
          <p:cNvSpPr/>
          <p:nvPr/>
        </p:nvSpPr>
        <p:spPr>
          <a:xfrm flipH="1">
            <a:off x="3048000" y="2666999"/>
            <a:ext cx="1215788" cy="533402"/>
          </a:xfrm>
          <a:prstGeom prst="line">
            <a:avLst/>
          </a:prstGeom>
          <a:ln>
            <a:solidFill>
              <a:srgbClr val="4A7EBB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5026925" y="2679225"/>
            <a:ext cx="1069075" cy="825976"/>
          </a:xfrm>
          <a:prstGeom prst="line">
            <a:avLst/>
          </a:prstGeom>
          <a:ln>
            <a:solidFill>
              <a:srgbClr val="4A7EBB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31" name="Group 131"/>
          <p:cNvGrpSpPr/>
          <p:nvPr/>
        </p:nvGrpSpPr>
        <p:grpSpPr>
          <a:xfrm>
            <a:off x="1676400" y="3200400"/>
            <a:ext cx="2438400" cy="990600"/>
            <a:chOff x="0" y="0"/>
            <a:chExt cx="2438400" cy="990600"/>
          </a:xfrm>
        </p:grpSpPr>
        <p:sp>
          <p:nvSpPr>
            <p:cNvPr id="129" name="Shape 129"/>
            <p:cNvSpPr/>
            <p:nvPr/>
          </p:nvSpPr>
          <p:spPr>
            <a:xfrm>
              <a:off x="0" y="0"/>
              <a:ext cx="2438400" cy="9906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182879"/>
              <a:ext cx="2438400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Phishing Detector (with url detection)</a:t>
              </a:r>
            </a:p>
          </p:txBody>
        </p:sp>
      </p:grpSp>
      <p:sp>
        <p:nvSpPr>
          <p:cNvPr id="132" name="Shape 132"/>
          <p:cNvSpPr/>
          <p:nvPr/>
        </p:nvSpPr>
        <p:spPr>
          <a:xfrm>
            <a:off x="1676399" y="2667000"/>
            <a:ext cx="1219202" cy="533400"/>
          </a:xfrm>
          <a:prstGeom prst="line">
            <a:avLst/>
          </a:prstGeom>
          <a:ln>
            <a:solidFill>
              <a:srgbClr val="4A7EBB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35" name="Group 135"/>
          <p:cNvGrpSpPr/>
          <p:nvPr/>
        </p:nvGrpSpPr>
        <p:grpSpPr>
          <a:xfrm>
            <a:off x="990599" y="2171700"/>
            <a:ext cx="1447801" cy="495300"/>
            <a:chOff x="0" y="0"/>
            <a:chExt cx="1447800" cy="495300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1447800" cy="49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36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Shape 134"/>
            <p:cNvSpPr/>
            <p:nvPr/>
          </p:nvSpPr>
          <p:spPr>
            <a:xfrm>
              <a:off x="-1" y="89218"/>
              <a:ext cx="140652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Whitelist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2895600" y="4191000"/>
            <a:ext cx="0" cy="838200"/>
          </a:xfrm>
          <a:prstGeom prst="line">
            <a:avLst/>
          </a:prstGeom>
          <a:ln>
            <a:solidFill>
              <a:srgbClr val="4A7EBB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1676400" y="5029200"/>
            <a:ext cx="243840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Phishing URLs</a:t>
            </a:r>
          </a:p>
          <a:p>
            <a:pPr algn="ctr"/>
            <a:r>
              <a:t>(7 @ &gt;= 85% probability) </a:t>
            </a:r>
          </a:p>
        </p:txBody>
      </p:sp>
      <p:grpSp>
        <p:nvGrpSpPr>
          <p:cNvPr id="140" name="Group 140"/>
          <p:cNvGrpSpPr/>
          <p:nvPr/>
        </p:nvGrpSpPr>
        <p:grpSpPr>
          <a:xfrm>
            <a:off x="5672918" y="2171700"/>
            <a:ext cx="1447801" cy="495300"/>
            <a:chOff x="0" y="0"/>
            <a:chExt cx="1447800" cy="495300"/>
          </a:xfrm>
        </p:grpSpPr>
        <p:sp>
          <p:nvSpPr>
            <p:cNvPr id="138" name="Shape 138"/>
            <p:cNvSpPr/>
            <p:nvPr/>
          </p:nvSpPr>
          <p:spPr>
            <a:xfrm>
              <a:off x="0" y="0"/>
              <a:ext cx="1447800" cy="49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36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>
              <a:off x="-1" y="89218"/>
              <a:ext cx="140652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Whitelist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7543800" y="1811172"/>
            <a:ext cx="1066800" cy="1028701"/>
            <a:chOff x="0" y="0"/>
            <a:chExt cx="1066800" cy="1028700"/>
          </a:xfrm>
        </p:grpSpPr>
        <p:sp>
          <p:nvSpPr>
            <p:cNvPr id="141" name="Shape 141"/>
            <p:cNvSpPr/>
            <p:nvPr/>
          </p:nvSpPr>
          <p:spPr>
            <a:xfrm>
              <a:off x="0" y="0"/>
              <a:ext cx="1066800" cy="10287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68579"/>
              <a:ext cx="1066800" cy="89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Cyren URL Classifier</a:t>
              </a:r>
            </a:p>
          </p:txBody>
        </p:sp>
      </p:grpSp>
      <p:sp>
        <p:nvSpPr>
          <p:cNvPr id="144" name="Shape 144"/>
          <p:cNvSpPr/>
          <p:nvPr/>
        </p:nvSpPr>
        <p:spPr>
          <a:xfrm flipH="1">
            <a:off x="7150290" y="2839871"/>
            <a:ext cx="926911" cy="687222"/>
          </a:xfrm>
          <a:prstGeom prst="line">
            <a:avLst/>
          </a:prstGeom>
          <a:ln>
            <a:solidFill>
              <a:srgbClr val="4A7EBB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6396818" y="2686050"/>
            <a:ext cx="232582" cy="819150"/>
          </a:xfrm>
          <a:prstGeom prst="line">
            <a:avLst/>
          </a:prstGeom>
          <a:ln>
            <a:solidFill>
              <a:srgbClr val="4A7EBB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48" name="Group 148"/>
          <p:cNvGrpSpPr/>
          <p:nvPr/>
        </p:nvGrpSpPr>
        <p:grpSpPr>
          <a:xfrm>
            <a:off x="5768454" y="3527092"/>
            <a:ext cx="2286001" cy="838201"/>
            <a:chOff x="0" y="0"/>
            <a:chExt cx="2286000" cy="838200"/>
          </a:xfrm>
        </p:grpSpPr>
        <p:sp>
          <p:nvSpPr>
            <p:cNvPr id="146" name="Shape 146"/>
            <p:cNvSpPr/>
            <p:nvPr/>
          </p:nvSpPr>
          <p:spPr>
            <a:xfrm>
              <a:off x="0" y="0"/>
              <a:ext cx="2286000" cy="8382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240029"/>
              <a:ext cx="22860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Fraudcaster Feed</a:t>
              </a:r>
            </a:p>
          </p:txBody>
        </p:sp>
      </p:grpSp>
      <p:sp>
        <p:nvSpPr>
          <p:cNvPr id="149" name="Shape 149"/>
          <p:cNvSpPr/>
          <p:nvPr/>
        </p:nvSpPr>
        <p:spPr>
          <a:xfrm>
            <a:off x="6911454" y="4365292"/>
            <a:ext cx="1" cy="663908"/>
          </a:xfrm>
          <a:prstGeom prst="line">
            <a:avLst/>
          </a:prstGeom>
          <a:ln>
            <a:solidFill>
              <a:srgbClr val="4A7EBB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6130118" y="5029200"/>
            <a:ext cx="1827095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Phishing URLs</a:t>
            </a:r>
          </a:p>
          <a:p>
            <a:pPr algn="ctr"/>
            <a:r>
              <a:t>(4) </a:t>
            </a:r>
          </a:p>
        </p:txBody>
      </p:sp>
      <p:sp>
        <p:nvSpPr>
          <p:cNvPr id="151" name="Shape 151"/>
          <p:cNvSpPr/>
          <p:nvPr/>
        </p:nvSpPr>
        <p:spPr>
          <a:xfrm>
            <a:off x="3198694" y="2694546"/>
            <a:ext cx="106509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>
              <a:defRPr sz="1800"/>
            </a:pPr>
            <a:r>
              <a:rPr sz="1600"/>
              <a:t>Messages</a:t>
            </a:r>
          </a:p>
        </p:txBody>
      </p:sp>
      <p:sp>
        <p:nvSpPr>
          <p:cNvPr id="152" name="Shape 152"/>
          <p:cNvSpPr/>
          <p:nvPr/>
        </p:nvSpPr>
        <p:spPr>
          <a:xfrm>
            <a:off x="4976883" y="2863824"/>
            <a:ext cx="106509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>
              <a:defRPr sz="1800"/>
            </a:pPr>
            <a:r>
              <a:rPr sz="1600"/>
              <a:t>Messages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Fraudcaster Analysis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10,385 Messages</a:t>
            </a:r>
          </a:p>
          <a:p>
            <a:pPr/>
            <a:r>
              <a:t>15,385 Unique URLs</a:t>
            </a:r>
          </a:p>
          <a:p>
            <a:pPr/>
            <a:r>
              <a:t>1,637 URLs not on Whitelist</a:t>
            </a:r>
          </a:p>
          <a:p>
            <a:pPr/>
            <a:r>
              <a:t>50 URLs malicious via VirusTotal’s Public API</a:t>
            </a:r>
          </a:p>
          <a:p>
            <a:pPr/>
            <a:r>
              <a:t>15 malicious via inspection with Authentic8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Fraudcaster Error Analysis</a:t>
            </a:r>
          </a:p>
        </p:txBody>
      </p:sp>
      <p:pic>
        <p:nvPicPr>
          <p:cNvPr id="158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86300" y="1828800"/>
            <a:ext cx="3276600" cy="2209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4114800" y="4495800"/>
            <a:ext cx="4419600" cy="1158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Precision = TP/(TP+FP)</a:t>
            </a:r>
          </a:p>
          <a:p>
            <a:pPr algn="ctr"/>
            <a:r>
              <a:t>Recall = TP/(TP+FN)</a:t>
            </a:r>
          </a:p>
          <a:p>
            <a:pPr algn="ctr"/>
            <a:r>
              <a:t>F1 = 2*(Precision*Recall)/(Precision+Recall)</a:t>
            </a:r>
          </a:p>
        </p:txBody>
      </p:sp>
      <p:sp>
        <p:nvSpPr>
          <p:cNvPr id="160" name="Shape 160"/>
          <p:cNvSpPr/>
          <p:nvPr/>
        </p:nvSpPr>
        <p:spPr>
          <a:xfrm>
            <a:off x="609600" y="1828800"/>
            <a:ext cx="3505200" cy="401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44500" indent="-444500">
              <a:buSzPct val="100000"/>
              <a:buFont typeface="Arial"/>
              <a:buChar char="•"/>
            </a:pPr>
            <a:r>
              <a:rPr sz="2800"/>
              <a:t>Phishing Detector</a:t>
            </a:r>
            <a:endParaRPr sz="2800"/>
          </a:p>
          <a:p>
            <a:pPr/>
            <a:r>
              <a:rPr sz="2800"/>
              <a:t>      Precision = 7/7</a:t>
            </a:r>
            <a:endParaRPr sz="2800"/>
          </a:p>
          <a:p>
            <a:pPr/>
            <a:r>
              <a:rPr sz="2800"/>
              <a:t>      Recall = 7/15</a:t>
            </a:r>
            <a:endParaRPr sz="2800"/>
          </a:p>
          <a:p>
            <a:pPr/>
            <a:r>
              <a:rPr sz="2800"/>
              <a:t>      F1 = .636</a:t>
            </a:r>
            <a:endParaRPr sz="2800"/>
          </a:p>
          <a:p>
            <a:pPr/>
            <a:endParaRPr sz="2800"/>
          </a:p>
          <a:p>
            <a:pPr marL="444500" indent="-444500">
              <a:buSzPct val="100000"/>
              <a:buFont typeface="Arial"/>
              <a:buChar char="•"/>
            </a:pPr>
            <a:r>
              <a:rPr sz="2800"/>
              <a:t>Fraudcaster</a:t>
            </a:r>
            <a:endParaRPr sz="2800"/>
          </a:p>
          <a:p>
            <a:pPr/>
            <a:r>
              <a:rPr sz="2800"/>
              <a:t>      Precision = 3/4</a:t>
            </a:r>
            <a:endParaRPr sz="2800"/>
          </a:p>
          <a:p>
            <a:pPr/>
            <a:r>
              <a:rPr sz="2800"/>
              <a:t>      Recall = 3/15</a:t>
            </a:r>
            <a:endParaRPr sz="2800"/>
          </a:p>
          <a:p>
            <a:pPr/>
            <a:r>
              <a:rPr sz="2800"/>
              <a:t>      F1 = .375</a:t>
            </a:r>
            <a:endParaRPr sz="2800"/>
          </a:p>
          <a:p>
            <a:pPr/>
            <a:r>
              <a:t>   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Fraudcaster Error Analysis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850391">
              <a:lnSpc>
                <a:spcPct val="90000"/>
              </a:lnSpc>
              <a:spcBef>
                <a:spcPts val="600"/>
              </a:spcBef>
              <a:defRPr sz="2511"/>
            </a:pPr>
            <a:r>
              <a:t>Manually examined email messages that were misclassified.</a:t>
            </a:r>
          </a:p>
          <a:p>
            <a:pPr marL="318897" indent="-318897" defTabSz="850391">
              <a:lnSpc>
                <a:spcPct val="90000"/>
              </a:lnSpc>
              <a:spcBef>
                <a:spcPts val="600"/>
              </a:spcBef>
              <a:defRPr sz="2511"/>
            </a:pPr>
            <a:r>
              <a:t>Several of the phishing messages that were below 85% phishing probability contained requests for account information in the message body or suggestions to click on a link to update account information.  </a:t>
            </a:r>
          </a:p>
          <a:p>
            <a:pPr marL="318897" indent="-318897" defTabSz="850391">
              <a:lnSpc>
                <a:spcPct val="90000"/>
              </a:lnSpc>
              <a:spcBef>
                <a:spcPts val="600"/>
              </a:spcBef>
              <a:defRPr sz="2511"/>
            </a:pPr>
            <a:r>
              <a:t>Inclusion of specific words from these types of messages as features would increase their phishing probability. An example word list is: </a:t>
            </a:r>
          </a:p>
          <a:p>
            <a:pPr lvl="4" marL="0" indent="850391" defTabSz="850391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2511"/>
            </a:pPr>
            <a:r>
              <a:rPr i="1"/>
              <a:t>account</a:t>
            </a:r>
            <a:r>
              <a:t>, </a:t>
            </a:r>
            <a:r>
              <a:rPr i="1"/>
              <a:t>update</a:t>
            </a:r>
            <a:r>
              <a:t>,</a:t>
            </a:r>
            <a:r>
              <a:rPr i="1"/>
              <a:t>confirm</a:t>
            </a:r>
            <a:r>
              <a:t>, </a:t>
            </a:r>
            <a:r>
              <a:rPr i="1"/>
              <a:t>verify</a:t>
            </a:r>
            <a:r>
              <a:t>, </a:t>
            </a:r>
            <a:r>
              <a:rPr i="1"/>
              <a:t>secur</a:t>
            </a:r>
            <a:r>
              <a:t>, </a:t>
            </a:r>
          </a:p>
          <a:p>
            <a:pPr lvl="4" marL="0" indent="850391" defTabSz="850391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2511"/>
            </a:pPr>
            <a:r>
              <a:rPr i="1"/>
              <a:t>notif</a:t>
            </a:r>
            <a:r>
              <a:t>, </a:t>
            </a:r>
            <a:r>
              <a:rPr i="1"/>
              <a:t>log</a:t>
            </a:r>
            <a:r>
              <a:t>, </a:t>
            </a:r>
            <a:r>
              <a:rPr i="1"/>
              <a:t>click</a:t>
            </a:r>
            <a:r>
              <a:t> or</a:t>
            </a:r>
            <a:r>
              <a:rPr i="1"/>
              <a:t> inconvenien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905255">
              <a:defRPr sz="4356"/>
            </a:lvl1pPr>
          </a:lstStyle>
          <a:p>
            <a:pPr/>
            <a:r>
              <a:t>Fraudcaster Experiment Findings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Accuracy could be improved by: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Including features from message body in the model.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Adding safe urls to whitelist (westpac.co.nz, surfcontrol.com and mailguard.com.au)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Adding messages to the training set that were misclassified or not classified strongly enough in the experiment.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4"/>
          <p:cNvGrpSpPr/>
          <p:nvPr/>
        </p:nvGrpSpPr>
        <p:grpSpPr>
          <a:xfrm>
            <a:off x="193213" y="2469114"/>
            <a:ext cx="5188473" cy="3875494"/>
            <a:chOff x="0" y="0"/>
            <a:chExt cx="5188471" cy="3875492"/>
          </a:xfrm>
        </p:grpSpPr>
        <p:sp>
          <p:nvSpPr>
            <p:cNvPr id="172" name="Shape 172"/>
            <p:cNvSpPr/>
            <p:nvPr/>
          </p:nvSpPr>
          <p:spPr>
            <a:xfrm>
              <a:off x="0" y="0"/>
              <a:ext cx="5188472" cy="3875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B9CDE5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>
              <a:off x="263459" y="197065"/>
              <a:ext cx="4754373" cy="3290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5" name="Shape 175"/>
          <p:cNvSpPr/>
          <p:nvPr>
            <p:ph type="title"/>
          </p:nvPr>
        </p:nvSpPr>
        <p:spPr>
          <a:xfrm>
            <a:off x="366215" y="260697"/>
            <a:ext cx="8229601" cy="1143001"/>
          </a:xfrm>
          <a:prstGeom prst="rect">
            <a:avLst/>
          </a:prstGeom>
        </p:spPr>
        <p:txBody>
          <a:bodyPr/>
          <a:lstStyle/>
          <a:p>
            <a:pPr/>
            <a:r>
              <a:t>Blacklist Experiment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/>
        </p:nvSpPr>
        <p:spPr>
          <a:xfrm>
            <a:off x="2582838" y="1828800"/>
            <a:ext cx="762001" cy="778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034"/>
                </a:moveTo>
                <a:lnTo>
                  <a:pt x="5400" y="11034"/>
                </a:lnTo>
                <a:lnTo>
                  <a:pt x="5400" y="0"/>
                </a:lnTo>
                <a:lnTo>
                  <a:pt x="16200" y="0"/>
                </a:lnTo>
                <a:lnTo>
                  <a:pt x="16200" y="11034"/>
                </a:lnTo>
                <a:lnTo>
                  <a:pt x="21600" y="11034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2011338" y="1403698"/>
            <a:ext cx="18447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15,000 msgs/min</a:t>
            </a:r>
          </a:p>
        </p:txBody>
      </p:sp>
      <p:sp>
        <p:nvSpPr>
          <p:cNvPr id="179" name="Shape 179"/>
          <p:cNvSpPr/>
          <p:nvPr/>
        </p:nvSpPr>
        <p:spPr>
          <a:xfrm>
            <a:off x="-19619" y="2079808"/>
            <a:ext cx="30480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Amazon Web Services </a:t>
            </a:r>
          </a:p>
          <a:p>
            <a:pPr algn="ctr"/>
            <a:r>
              <a:t>Cluster</a:t>
            </a:r>
          </a:p>
        </p:txBody>
      </p:sp>
      <p:grpSp>
        <p:nvGrpSpPr>
          <p:cNvPr id="182" name="Group 182"/>
          <p:cNvGrpSpPr/>
          <p:nvPr/>
        </p:nvGrpSpPr>
        <p:grpSpPr>
          <a:xfrm>
            <a:off x="1752600" y="2942794"/>
            <a:ext cx="2438400" cy="891541"/>
            <a:chOff x="0" y="0"/>
            <a:chExt cx="2438400" cy="891539"/>
          </a:xfrm>
        </p:grpSpPr>
        <p:sp>
          <p:nvSpPr>
            <p:cNvPr id="180" name="Shape 180"/>
            <p:cNvSpPr/>
            <p:nvPr/>
          </p:nvSpPr>
          <p:spPr>
            <a:xfrm>
              <a:off x="0" y="26669"/>
              <a:ext cx="2438400" cy="8382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Shape 181"/>
            <p:cNvSpPr/>
            <p:nvPr/>
          </p:nvSpPr>
          <p:spPr>
            <a:xfrm>
              <a:off x="0" y="0"/>
              <a:ext cx="2438400" cy="89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Phishing Detector (with sender ip detection)</a:t>
              </a:r>
            </a:p>
          </p:txBody>
        </p:sp>
      </p:grpSp>
      <p:sp>
        <p:nvSpPr>
          <p:cNvPr id="183" name="Shape 183"/>
          <p:cNvSpPr/>
          <p:nvPr/>
        </p:nvSpPr>
        <p:spPr>
          <a:xfrm>
            <a:off x="2801485" y="3807664"/>
            <a:ext cx="350862" cy="639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672"/>
                </a:moveTo>
                <a:lnTo>
                  <a:pt x="5400" y="15672"/>
                </a:lnTo>
                <a:lnTo>
                  <a:pt x="5400" y="0"/>
                </a:lnTo>
                <a:lnTo>
                  <a:pt x="16200" y="0"/>
                </a:lnTo>
                <a:lnTo>
                  <a:pt x="16200" y="15672"/>
                </a:lnTo>
                <a:lnTo>
                  <a:pt x="21600" y="15672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6" name="Group 186"/>
          <p:cNvGrpSpPr/>
          <p:nvPr/>
        </p:nvGrpSpPr>
        <p:grpSpPr>
          <a:xfrm>
            <a:off x="2186768" y="4446925"/>
            <a:ext cx="1570064" cy="762001"/>
            <a:chOff x="0" y="0"/>
            <a:chExt cx="1570062" cy="762000"/>
          </a:xfrm>
        </p:grpSpPr>
        <p:sp>
          <p:nvSpPr>
            <p:cNvPr id="184" name="Shape 184"/>
            <p:cNvSpPr/>
            <p:nvPr/>
          </p:nvSpPr>
          <p:spPr>
            <a:xfrm>
              <a:off x="-1" y="0"/>
              <a:ext cx="1570063" cy="76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-1" y="0"/>
              <a:ext cx="1570063" cy="76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7" name="Shape 187"/>
          <p:cNvSpPr/>
          <p:nvPr/>
        </p:nvSpPr>
        <p:spPr>
          <a:xfrm>
            <a:off x="2367314" y="4603446"/>
            <a:ext cx="12192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solidFill>
                  <a:srgbClr val="FFFFFF"/>
                </a:solidFill>
              </a:rPr>
              <a:t>Hbase</a:t>
            </a:r>
            <a:r>
              <a:t> </a:t>
            </a:r>
            <a:r>
              <a:rPr>
                <a:solidFill>
                  <a:srgbClr val="FFFFFF"/>
                </a:solidFill>
              </a:rPr>
              <a:t> DB</a:t>
            </a:r>
          </a:p>
        </p:txBody>
      </p:sp>
      <p:sp>
        <p:nvSpPr>
          <p:cNvPr id="188" name="Shape 188"/>
          <p:cNvSpPr/>
          <p:nvPr/>
        </p:nvSpPr>
        <p:spPr>
          <a:xfrm>
            <a:off x="3139268" y="3865433"/>
            <a:ext cx="196613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IPs, msg ids, dates</a:t>
            </a:r>
          </a:p>
        </p:txBody>
      </p:sp>
      <p:sp>
        <p:nvSpPr>
          <p:cNvPr id="189" name="Shape 189"/>
          <p:cNvSpPr/>
          <p:nvPr/>
        </p:nvSpPr>
        <p:spPr>
          <a:xfrm>
            <a:off x="1923481" y="5208925"/>
            <a:ext cx="22098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Apache Phoenix SQL</a:t>
            </a:r>
          </a:p>
        </p:txBody>
      </p:sp>
      <p:sp>
        <p:nvSpPr>
          <p:cNvPr id="190" name="Shape 190"/>
          <p:cNvSpPr/>
          <p:nvPr/>
        </p:nvSpPr>
        <p:spPr>
          <a:xfrm>
            <a:off x="6052356" y="3034370"/>
            <a:ext cx="2590801" cy="1664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287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6360852" y="3405647"/>
            <a:ext cx="1828801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>
                <a:solidFill>
                  <a:srgbClr val="FFFFFF"/>
                </a:solidFill>
              </a:rPr>
              <a:t>Blacklist of Sender Ips</a:t>
            </a:r>
            <a:endParaRPr>
              <a:solidFill>
                <a:srgbClr val="FFFFFF"/>
              </a:solidFill>
            </a:endParaRPr>
          </a:p>
          <a:p>
            <a:pPr algn="ctr"/>
            <a:r>
              <a:rPr>
                <a:solidFill>
                  <a:srgbClr val="FFFFFF"/>
                </a:solidFill>
              </a:rPr>
              <a:t>1-4 million</a:t>
            </a:r>
          </a:p>
        </p:txBody>
      </p:sp>
      <p:sp>
        <p:nvSpPr>
          <p:cNvPr id="192" name="Shape 192"/>
          <p:cNvSpPr/>
          <p:nvPr/>
        </p:nvSpPr>
        <p:spPr>
          <a:xfrm>
            <a:off x="6433356" y="4813401"/>
            <a:ext cx="20574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Hive (rnbl_daily)</a:t>
            </a:r>
          </a:p>
        </p:txBody>
      </p:sp>
      <p:sp>
        <p:nvSpPr>
          <p:cNvPr id="193" name="Shape 193"/>
          <p:cNvSpPr/>
          <p:nvPr/>
        </p:nvSpPr>
        <p:spPr>
          <a:xfrm>
            <a:off x="7271556" y="2523768"/>
            <a:ext cx="3696" cy="457655"/>
          </a:xfrm>
          <a:prstGeom prst="line">
            <a:avLst/>
          </a:prstGeom>
          <a:ln>
            <a:solidFill>
              <a:srgbClr val="4A7EBB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6052356" y="1600439"/>
            <a:ext cx="243840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Sender Score Variables, Enemies List, White List, Other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