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
  </p:notesMasterIdLst>
  <p:sldIdLst>
    <p:sldId id="256" r:id="rId2"/>
    <p:sldId id="262" r:id="rId3"/>
    <p:sldId id="263" r:id="rId4"/>
    <p:sldId id="257" r:id="rId5"/>
    <p:sldId id="25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444" autoAdjust="0"/>
  </p:normalViewPr>
  <p:slideViewPr>
    <p:cSldViewPr snapToGrid="0">
      <p:cViewPr varScale="1">
        <p:scale>
          <a:sx n="97" d="100"/>
          <a:sy n="97" d="100"/>
        </p:scale>
        <p:origin x="10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68E688-F0A0-492E-9DC4-72979A8C8522}" type="doc">
      <dgm:prSet loTypeId="urn:microsoft.com/office/officeart/2005/8/layout/hProcess9" loCatId="process" qsTypeId="urn:microsoft.com/office/officeart/2005/8/quickstyle/simple1" qsCatId="simple" csTypeId="urn:microsoft.com/office/officeart/2005/8/colors/accent1_2" csCatId="accent1" phldr="1"/>
      <dgm:spPr/>
    </dgm:pt>
    <dgm:pt modelId="{E36A14CE-FFFA-4FA6-A7EA-B2E34BD97774}">
      <dgm:prSet phldrT="[Text]"/>
      <dgm:spPr/>
      <dgm:t>
        <a:bodyPr/>
        <a:lstStyle/>
        <a:p>
          <a:r>
            <a:rPr lang="en-US" dirty="0"/>
            <a:t>Identify Diverse Sources</a:t>
          </a:r>
        </a:p>
      </dgm:t>
    </dgm:pt>
    <dgm:pt modelId="{EB6AD8A8-3B05-406E-8A7F-2BFF4D73D82B}" type="parTrans" cxnId="{DDD7F445-90FA-4478-9CB5-87CF2CD8FE95}">
      <dgm:prSet/>
      <dgm:spPr/>
      <dgm:t>
        <a:bodyPr/>
        <a:lstStyle/>
        <a:p>
          <a:endParaRPr lang="en-US"/>
        </a:p>
      </dgm:t>
    </dgm:pt>
    <dgm:pt modelId="{C48D1A69-7821-4A3B-B158-41B0A0BD56C6}" type="sibTrans" cxnId="{DDD7F445-90FA-4478-9CB5-87CF2CD8FE95}">
      <dgm:prSet/>
      <dgm:spPr/>
      <dgm:t>
        <a:bodyPr/>
        <a:lstStyle/>
        <a:p>
          <a:endParaRPr lang="en-US"/>
        </a:p>
      </dgm:t>
    </dgm:pt>
    <dgm:pt modelId="{3E20D2B6-4010-4C9C-8913-A4D2D9A1E35A}">
      <dgm:prSet phldrT="[Text]"/>
      <dgm:spPr/>
      <dgm:t>
        <a:bodyPr/>
        <a:lstStyle/>
        <a:p>
          <a:r>
            <a:rPr lang="en-US" dirty="0"/>
            <a:t>Invest in Those Sources</a:t>
          </a:r>
        </a:p>
      </dgm:t>
    </dgm:pt>
    <dgm:pt modelId="{2C2368DE-1413-4E60-9FD9-8DD19B04F01B}" type="parTrans" cxnId="{2F0F87B9-649F-4491-8A8F-476F5A7D5E59}">
      <dgm:prSet/>
      <dgm:spPr/>
      <dgm:t>
        <a:bodyPr/>
        <a:lstStyle/>
        <a:p>
          <a:endParaRPr lang="en-US"/>
        </a:p>
      </dgm:t>
    </dgm:pt>
    <dgm:pt modelId="{C96754FE-84F7-46F5-B391-74ED3D1EC6C9}" type="sibTrans" cxnId="{2F0F87B9-649F-4491-8A8F-476F5A7D5E59}">
      <dgm:prSet/>
      <dgm:spPr/>
      <dgm:t>
        <a:bodyPr/>
        <a:lstStyle/>
        <a:p>
          <a:endParaRPr lang="en-US"/>
        </a:p>
      </dgm:t>
    </dgm:pt>
    <dgm:pt modelId="{F57DFEA2-B618-45BF-AB70-C38A935DD924}">
      <dgm:prSet phldrT="[Text]"/>
      <dgm:spPr/>
      <dgm:t>
        <a:bodyPr/>
        <a:lstStyle/>
        <a:p>
          <a:r>
            <a:rPr lang="en-US" dirty="0"/>
            <a:t>Hire More Diverse Workforce</a:t>
          </a:r>
        </a:p>
      </dgm:t>
    </dgm:pt>
    <dgm:pt modelId="{B333D25B-C5FA-4E6B-83F7-FE2016FA63AD}" type="parTrans" cxnId="{553307B2-FBA9-40BC-BA7C-28B080980FA1}">
      <dgm:prSet/>
      <dgm:spPr/>
      <dgm:t>
        <a:bodyPr/>
        <a:lstStyle/>
        <a:p>
          <a:endParaRPr lang="en-US"/>
        </a:p>
      </dgm:t>
    </dgm:pt>
    <dgm:pt modelId="{5F49EE06-CB7E-43FE-903E-B498EB50CB05}" type="sibTrans" cxnId="{553307B2-FBA9-40BC-BA7C-28B080980FA1}">
      <dgm:prSet/>
      <dgm:spPr/>
      <dgm:t>
        <a:bodyPr/>
        <a:lstStyle/>
        <a:p>
          <a:endParaRPr lang="en-US"/>
        </a:p>
      </dgm:t>
    </dgm:pt>
    <dgm:pt modelId="{B3AFF200-6F5E-4E03-8C8A-999DCBA57571}" type="pres">
      <dgm:prSet presAssocID="{3F68E688-F0A0-492E-9DC4-72979A8C8522}" presName="CompostProcess" presStyleCnt="0">
        <dgm:presLayoutVars>
          <dgm:dir/>
          <dgm:resizeHandles val="exact"/>
        </dgm:presLayoutVars>
      </dgm:prSet>
      <dgm:spPr/>
    </dgm:pt>
    <dgm:pt modelId="{A7F4CAEC-51D6-40B1-9CEB-AA522CCF31ED}" type="pres">
      <dgm:prSet presAssocID="{3F68E688-F0A0-492E-9DC4-72979A8C8522}" presName="arrow" presStyleLbl="bgShp" presStyleIdx="0" presStyleCnt="1"/>
      <dgm:spPr/>
    </dgm:pt>
    <dgm:pt modelId="{A29FA54B-C6C0-4A00-A8FF-B95B5A4D3940}" type="pres">
      <dgm:prSet presAssocID="{3F68E688-F0A0-492E-9DC4-72979A8C8522}" presName="linearProcess" presStyleCnt="0"/>
      <dgm:spPr/>
    </dgm:pt>
    <dgm:pt modelId="{0F70F93D-2ADC-4B34-A4AF-5FCB1B668772}" type="pres">
      <dgm:prSet presAssocID="{E36A14CE-FFFA-4FA6-A7EA-B2E34BD97774}" presName="textNode" presStyleLbl="node1" presStyleIdx="0" presStyleCnt="3">
        <dgm:presLayoutVars>
          <dgm:bulletEnabled val="1"/>
        </dgm:presLayoutVars>
      </dgm:prSet>
      <dgm:spPr/>
    </dgm:pt>
    <dgm:pt modelId="{0FFD0081-99E1-4EC8-9E47-5D6CC92C430A}" type="pres">
      <dgm:prSet presAssocID="{C48D1A69-7821-4A3B-B158-41B0A0BD56C6}" presName="sibTrans" presStyleCnt="0"/>
      <dgm:spPr/>
    </dgm:pt>
    <dgm:pt modelId="{186FE0CD-A2B1-4D96-8E27-467531901FC4}" type="pres">
      <dgm:prSet presAssocID="{3E20D2B6-4010-4C9C-8913-A4D2D9A1E35A}" presName="textNode" presStyleLbl="node1" presStyleIdx="1" presStyleCnt="3">
        <dgm:presLayoutVars>
          <dgm:bulletEnabled val="1"/>
        </dgm:presLayoutVars>
      </dgm:prSet>
      <dgm:spPr/>
    </dgm:pt>
    <dgm:pt modelId="{F65E5944-A436-4980-81C2-04EE81648870}" type="pres">
      <dgm:prSet presAssocID="{C96754FE-84F7-46F5-B391-74ED3D1EC6C9}" presName="sibTrans" presStyleCnt="0"/>
      <dgm:spPr/>
    </dgm:pt>
    <dgm:pt modelId="{E236302D-82A6-4DBA-B765-AD7DE78CAEE8}" type="pres">
      <dgm:prSet presAssocID="{F57DFEA2-B618-45BF-AB70-C38A935DD924}" presName="textNode" presStyleLbl="node1" presStyleIdx="2" presStyleCnt="3">
        <dgm:presLayoutVars>
          <dgm:bulletEnabled val="1"/>
        </dgm:presLayoutVars>
      </dgm:prSet>
      <dgm:spPr/>
    </dgm:pt>
  </dgm:ptLst>
  <dgm:cxnLst>
    <dgm:cxn modelId="{0EFBF60F-BEB2-459F-A73F-A55B65FAD744}" type="presOf" srcId="{3E20D2B6-4010-4C9C-8913-A4D2D9A1E35A}" destId="{186FE0CD-A2B1-4D96-8E27-467531901FC4}" srcOrd="0" destOrd="0" presId="urn:microsoft.com/office/officeart/2005/8/layout/hProcess9"/>
    <dgm:cxn modelId="{DDD7F445-90FA-4478-9CB5-87CF2CD8FE95}" srcId="{3F68E688-F0A0-492E-9DC4-72979A8C8522}" destId="{E36A14CE-FFFA-4FA6-A7EA-B2E34BD97774}" srcOrd="0" destOrd="0" parTransId="{EB6AD8A8-3B05-406E-8A7F-2BFF4D73D82B}" sibTransId="{C48D1A69-7821-4A3B-B158-41B0A0BD56C6}"/>
    <dgm:cxn modelId="{B8DEA184-3796-4E42-8958-250867DE346E}" type="presOf" srcId="{3F68E688-F0A0-492E-9DC4-72979A8C8522}" destId="{B3AFF200-6F5E-4E03-8C8A-999DCBA57571}" srcOrd="0" destOrd="0" presId="urn:microsoft.com/office/officeart/2005/8/layout/hProcess9"/>
    <dgm:cxn modelId="{553307B2-FBA9-40BC-BA7C-28B080980FA1}" srcId="{3F68E688-F0A0-492E-9DC4-72979A8C8522}" destId="{F57DFEA2-B618-45BF-AB70-C38A935DD924}" srcOrd="2" destOrd="0" parTransId="{B333D25B-C5FA-4E6B-83F7-FE2016FA63AD}" sibTransId="{5F49EE06-CB7E-43FE-903E-B498EB50CB05}"/>
    <dgm:cxn modelId="{5270B5B7-19E8-48A2-9002-C8F3840FD524}" type="presOf" srcId="{F57DFEA2-B618-45BF-AB70-C38A935DD924}" destId="{E236302D-82A6-4DBA-B765-AD7DE78CAEE8}" srcOrd="0" destOrd="0" presId="urn:microsoft.com/office/officeart/2005/8/layout/hProcess9"/>
    <dgm:cxn modelId="{2F0F87B9-649F-4491-8A8F-476F5A7D5E59}" srcId="{3F68E688-F0A0-492E-9DC4-72979A8C8522}" destId="{3E20D2B6-4010-4C9C-8913-A4D2D9A1E35A}" srcOrd="1" destOrd="0" parTransId="{2C2368DE-1413-4E60-9FD9-8DD19B04F01B}" sibTransId="{C96754FE-84F7-46F5-B391-74ED3D1EC6C9}"/>
    <dgm:cxn modelId="{5C7899FC-76A0-4CFC-A700-259EAF5E9985}" type="presOf" srcId="{E36A14CE-FFFA-4FA6-A7EA-B2E34BD97774}" destId="{0F70F93D-2ADC-4B34-A4AF-5FCB1B668772}" srcOrd="0" destOrd="0" presId="urn:microsoft.com/office/officeart/2005/8/layout/hProcess9"/>
    <dgm:cxn modelId="{B4D9093B-5AAC-4CF4-A3B4-2424EC902EF2}" type="presParOf" srcId="{B3AFF200-6F5E-4E03-8C8A-999DCBA57571}" destId="{A7F4CAEC-51D6-40B1-9CEB-AA522CCF31ED}" srcOrd="0" destOrd="0" presId="urn:microsoft.com/office/officeart/2005/8/layout/hProcess9"/>
    <dgm:cxn modelId="{6C253409-A448-407F-9C2A-5EF6119849D7}" type="presParOf" srcId="{B3AFF200-6F5E-4E03-8C8A-999DCBA57571}" destId="{A29FA54B-C6C0-4A00-A8FF-B95B5A4D3940}" srcOrd="1" destOrd="0" presId="urn:microsoft.com/office/officeart/2005/8/layout/hProcess9"/>
    <dgm:cxn modelId="{629F1C46-A77E-40CC-BA72-0F1FBEE78585}" type="presParOf" srcId="{A29FA54B-C6C0-4A00-A8FF-B95B5A4D3940}" destId="{0F70F93D-2ADC-4B34-A4AF-5FCB1B668772}" srcOrd="0" destOrd="0" presId="urn:microsoft.com/office/officeart/2005/8/layout/hProcess9"/>
    <dgm:cxn modelId="{2E987382-3194-4806-8999-94347559F5A3}" type="presParOf" srcId="{A29FA54B-C6C0-4A00-A8FF-B95B5A4D3940}" destId="{0FFD0081-99E1-4EC8-9E47-5D6CC92C430A}" srcOrd="1" destOrd="0" presId="urn:microsoft.com/office/officeart/2005/8/layout/hProcess9"/>
    <dgm:cxn modelId="{8F1221C1-31E2-4E1A-A422-E482AD8DA69C}" type="presParOf" srcId="{A29FA54B-C6C0-4A00-A8FF-B95B5A4D3940}" destId="{186FE0CD-A2B1-4D96-8E27-467531901FC4}" srcOrd="2" destOrd="0" presId="urn:microsoft.com/office/officeart/2005/8/layout/hProcess9"/>
    <dgm:cxn modelId="{7BC0AD28-A8A0-48C4-A34B-FF64D3A27F22}" type="presParOf" srcId="{A29FA54B-C6C0-4A00-A8FF-B95B5A4D3940}" destId="{F65E5944-A436-4980-81C2-04EE81648870}" srcOrd="3" destOrd="0" presId="urn:microsoft.com/office/officeart/2005/8/layout/hProcess9"/>
    <dgm:cxn modelId="{D92C8087-F23A-4AF3-8B7F-F96E8316AA4C}" type="presParOf" srcId="{A29FA54B-C6C0-4A00-A8FF-B95B5A4D3940}" destId="{E236302D-82A6-4DBA-B765-AD7DE78CAEE8}"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85F4F9-E491-4369-8B6A-B0A237CF9060}"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A8408BE2-6B5D-40D1-8F3F-2BE1DE724439}">
      <dgm:prSet phldrT="[Text]"/>
      <dgm:spPr/>
      <dgm:t>
        <a:bodyPr/>
        <a:lstStyle/>
        <a:p>
          <a:r>
            <a:rPr lang="en-US" dirty="0"/>
            <a:t>Turnover</a:t>
          </a:r>
        </a:p>
      </dgm:t>
    </dgm:pt>
    <dgm:pt modelId="{5546F275-51EF-419E-90D4-789476B76B71}" type="parTrans" cxnId="{CF964B9B-D9C4-4002-8E25-290C969F1395}">
      <dgm:prSet/>
      <dgm:spPr/>
      <dgm:t>
        <a:bodyPr/>
        <a:lstStyle/>
        <a:p>
          <a:endParaRPr lang="en-US"/>
        </a:p>
      </dgm:t>
    </dgm:pt>
    <dgm:pt modelId="{59AD974E-0D1A-4DAB-8F5A-16744DB5C082}" type="sibTrans" cxnId="{CF964B9B-D9C4-4002-8E25-290C969F1395}">
      <dgm:prSet/>
      <dgm:spPr/>
      <dgm:t>
        <a:bodyPr/>
        <a:lstStyle/>
        <a:p>
          <a:endParaRPr lang="en-US"/>
        </a:p>
      </dgm:t>
    </dgm:pt>
    <dgm:pt modelId="{D93A82C8-32F0-4E57-A1E9-DC45CE98C16A}">
      <dgm:prSet phldrT="[Text]"/>
      <dgm:spPr/>
      <dgm:t>
        <a:bodyPr/>
        <a:lstStyle/>
        <a:p>
          <a:r>
            <a:rPr lang="en-US" dirty="0"/>
            <a:t>Pay Rate</a:t>
          </a:r>
        </a:p>
      </dgm:t>
    </dgm:pt>
    <dgm:pt modelId="{C2B45D9D-115C-412C-80A1-2B171D83D7FC}" type="parTrans" cxnId="{A4BDFCC0-7725-4F2D-9255-92473AAD13E0}">
      <dgm:prSet/>
      <dgm:spPr/>
      <dgm:t>
        <a:bodyPr/>
        <a:lstStyle/>
        <a:p>
          <a:endParaRPr lang="en-US"/>
        </a:p>
      </dgm:t>
    </dgm:pt>
    <dgm:pt modelId="{17058586-038D-48B4-ACE1-1F4F14A1A5F4}" type="sibTrans" cxnId="{A4BDFCC0-7725-4F2D-9255-92473AAD13E0}">
      <dgm:prSet/>
      <dgm:spPr/>
      <dgm:t>
        <a:bodyPr/>
        <a:lstStyle/>
        <a:p>
          <a:endParaRPr lang="en-US"/>
        </a:p>
      </dgm:t>
    </dgm:pt>
    <dgm:pt modelId="{03120CA5-37CE-45C3-A67C-D2D60F5FCF19}" type="pres">
      <dgm:prSet presAssocID="{5B85F4F9-E491-4369-8B6A-B0A237CF9060}" presName="compositeShape" presStyleCnt="0">
        <dgm:presLayoutVars>
          <dgm:chMax val="2"/>
          <dgm:dir/>
          <dgm:resizeHandles val="exact"/>
        </dgm:presLayoutVars>
      </dgm:prSet>
      <dgm:spPr/>
    </dgm:pt>
    <dgm:pt modelId="{1472E3FC-08F7-4BFF-AB34-89C3B2DE101F}" type="pres">
      <dgm:prSet presAssocID="{5B85F4F9-E491-4369-8B6A-B0A237CF9060}" presName="divider" presStyleLbl="fgShp" presStyleIdx="0" presStyleCnt="1"/>
      <dgm:spPr/>
    </dgm:pt>
    <dgm:pt modelId="{DE6C6F6F-7E84-4EBC-AAEE-0D53C9B45A0E}" type="pres">
      <dgm:prSet presAssocID="{A8408BE2-6B5D-40D1-8F3F-2BE1DE724439}" presName="downArrow" presStyleLbl="node1" presStyleIdx="0" presStyleCnt="2"/>
      <dgm:spPr/>
    </dgm:pt>
    <dgm:pt modelId="{FDA04617-4788-48F1-A87C-63169A1E3534}" type="pres">
      <dgm:prSet presAssocID="{A8408BE2-6B5D-40D1-8F3F-2BE1DE724439}" presName="downArrowText" presStyleLbl="revTx" presStyleIdx="0" presStyleCnt="2">
        <dgm:presLayoutVars>
          <dgm:bulletEnabled val="1"/>
        </dgm:presLayoutVars>
      </dgm:prSet>
      <dgm:spPr/>
    </dgm:pt>
    <dgm:pt modelId="{B36E07C1-42E1-40F0-8CF0-20EE0C3AFB69}" type="pres">
      <dgm:prSet presAssocID="{D93A82C8-32F0-4E57-A1E9-DC45CE98C16A}" presName="upArrow" presStyleLbl="node1" presStyleIdx="1" presStyleCnt="2"/>
      <dgm:spPr/>
    </dgm:pt>
    <dgm:pt modelId="{F80D6B61-1E5C-48FB-982D-2FFDDCE8A23E}" type="pres">
      <dgm:prSet presAssocID="{D93A82C8-32F0-4E57-A1E9-DC45CE98C16A}" presName="upArrowText" presStyleLbl="revTx" presStyleIdx="1" presStyleCnt="2">
        <dgm:presLayoutVars>
          <dgm:bulletEnabled val="1"/>
        </dgm:presLayoutVars>
      </dgm:prSet>
      <dgm:spPr/>
    </dgm:pt>
  </dgm:ptLst>
  <dgm:cxnLst>
    <dgm:cxn modelId="{D6E77E6D-C01D-41C9-BB5A-F0B44D466F3F}" type="presOf" srcId="{5B85F4F9-E491-4369-8B6A-B0A237CF9060}" destId="{03120CA5-37CE-45C3-A67C-D2D60F5FCF19}" srcOrd="0" destOrd="0" presId="urn:microsoft.com/office/officeart/2005/8/layout/arrow3"/>
    <dgm:cxn modelId="{A1C3E08F-9E27-488A-B40F-5B0590CF6E42}" type="presOf" srcId="{A8408BE2-6B5D-40D1-8F3F-2BE1DE724439}" destId="{FDA04617-4788-48F1-A87C-63169A1E3534}" srcOrd="0" destOrd="0" presId="urn:microsoft.com/office/officeart/2005/8/layout/arrow3"/>
    <dgm:cxn modelId="{CF964B9B-D9C4-4002-8E25-290C969F1395}" srcId="{5B85F4F9-E491-4369-8B6A-B0A237CF9060}" destId="{A8408BE2-6B5D-40D1-8F3F-2BE1DE724439}" srcOrd="0" destOrd="0" parTransId="{5546F275-51EF-419E-90D4-789476B76B71}" sibTransId="{59AD974E-0D1A-4DAB-8F5A-16744DB5C082}"/>
    <dgm:cxn modelId="{A4BDFCC0-7725-4F2D-9255-92473AAD13E0}" srcId="{5B85F4F9-E491-4369-8B6A-B0A237CF9060}" destId="{D93A82C8-32F0-4E57-A1E9-DC45CE98C16A}" srcOrd="1" destOrd="0" parTransId="{C2B45D9D-115C-412C-80A1-2B171D83D7FC}" sibTransId="{17058586-038D-48B4-ACE1-1F4F14A1A5F4}"/>
    <dgm:cxn modelId="{FB58CFF0-B6E0-4CC6-A8AE-E0ED5BBF20DC}" type="presOf" srcId="{D93A82C8-32F0-4E57-A1E9-DC45CE98C16A}" destId="{F80D6B61-1E5C-48FB-982D-2FFDDCE8A23E}" srcOrd="0" destOrd="0" presId="urn:microsoft.com/office/officeart/2005/8/layout/arrow3"/>
    <dgm:cxn modelId="{D21BE993-F1E9-44ED-AA6B-98F5F4966F4D}" type="presParOf" srcId="{03120CA5-37CE-45C3-A67C-D2D60F5FCF19}" destId="{1472E3FC-08F7-4BFF-AB34-89C3B2DE101F}" srcOrd="0" destOrd="0" presId="urn:microsoft.com/office/officeart/2005/8/layout/arrow3"/>
    <dgm:cxn modelId="{48C7A530-023D-47A5-BC23-0D63D96C3ED8}" type="presParOf" srcId="{03120CA5-37CE-45C3-A67C-D2D60F5FCF19}" destId="{DE6C6F6F-7E84-4EBC-AAEE-0D53C9B45A0E}" srcOrd="1" destOrd="0" presId="urn:microsoft.com/office/officeart/2005/8/layout/arrow3"/>
    <dgm:cxn modelId="{AFAFC56B-657F-4C99-9B2C-F4CED7616D0D}" type="presParOf" srcId="{03120CA5-37CE-45C3-A67C-D2D60F5FCF19}" destId="{FDA04617-4788-48F1-A87C-63169A1E3534}" srcOrd="2" destOrd="0" presId="urn:microsoft.com/office/officeart/2005/8/layout/arrow3"/>
    <dgm:cxn modelId="{0C85B743-A9B4-44ED-A881-20F4CC827F94}" type="presParOf" srcId="{03120CA5-37CE-45C3-A67C-D2D60F5FCF19}" destId="{B36E07C1-42E1-40F0-8CF0-20EE0C3AFB69}" srcOrd="3" destOrd="0" presId="urn:microsoft.com/office/officeart/2005/8/layout/arrow3"/>
    <dgm:cxn modelId="{C9C63FC9-D6C6-4604-A010-72C1AC28E5F4}" type="presParOf" srcId="{03120CA5-37CE-45C3-A67C-D2D60F5FCF19}" destId="{F80D6B61-1E5C-48FB-982D-2FFDDCE8A23E}"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F4CAEC-51D6-40B1-9CEB-AA522CCF31ED}">
      <dsp:nvSpPr>
        <dsp:cNvPr id="0" name=""/>
        <dsp:cNvSpPr/>
      </dsp:nvSpPr>
      <dsp:spPr>
        <a:xfrm>
          <a:off x="609599" y="0"/>
          <a:ext cx="6908800" cy="374909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70F93D-2ADC-4B34-A4AF-5FCB1B668772}">
      <dsp:nvSpPr>
        <dsp:cNvPr id="0" name=""/>
        <dsp:cNvSpPr/>
      </dsp:nvSpPr>
      <dsp:spPr>
        <a:xfrm>
          <a:off x="275431" y="1124728"/>
          <a:ext cx="2438400" cy="14996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Identify Diverse Sources</a:t>
          </a:r>
        </a:p>
      </dsp:txBody>
      <dsp:txXfrm>
        <a:off x="348637" y="1197934"/>
        <a:ext cx="2291988" cy="1353225"/>
      </dsp:txXfrm>
    </dsp:sp>
    <dsp:sp modelId="{186FE0CD-A2B1-4D96-8E27-467531901FC4}">
      <dsp:nvSpPr>
        <dsp:cNvPr id="0" name=""/>
        <dsp:cNvSpPr/>
      </dsp:nvSpPr>
      <dsp:spPr>
        <a:xfrm>
          <a:off x="2844799" y="1124728"/>
          <a:ext cx="2438400" cy="14996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Invest in Those Sources</a:t>
          </a:r>
        </a:p>
      </dsp:txBody>
      <dsp:txXfrm>
        <a:off x="2918005" y="1197934"/>
        <a:ext cx="2291988" cy="1353225"/>
      </dsp:txXfrm>
    </dsp:sp>
    <dsp:sp modelId="{E236302D-82A6-4DBA-B765-AD7DE78CAEE8}">
      <dsp:nvSpPr>
        <dsp:cNvPr id="0" name=""/>
        <dsp:cNvSpPr/>
      </dsp:nvSpPr>
      <dsp:spPr>
        <a:xfrm>
          <a:off x="5414168" y="1124728"/>
          <a:ext cx="2438400" cy="14996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Hire More Diverse Workforce</a:t>
          </a:r>
        </a:p>
      </dsp:txBody>
      <dsp:txXfrm>
        <a:off x="5487374" y="1197934"/>
        <a:ext cx="2291988" cy="13532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2E3FC-08F7-4BFF-AB34-89C3B2DE101F}">
      <dsp:nvSpPr>
        <dsp:cNvPr id="0" name=""/>
        <dsp:cNvSpPr/>
      </dsp:nvSpPr>
      <dsp:spPr>
        <a:xfrm rot="21300000">
          <a:off x="17106" y="1437673"/>
          <a:ext cx="8093787" cy="745928"/>
        </a:xfrm>
        <a:prstGeom prst="mathMinus">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6C6F6F-7E84-4EBC-AAEE-0D53C9B45A0E}">
      <dsp:nvSpPr>
        <dsp:cNvPr id="0" name=""/>
        <dsp:cNvSpPr/>
      </dsp:nvSpPr>
      <dsp:spPr>
        <a:xfrm>
          <a:off x="975360" y="181063"/>
          <a:ext cx="2438400" cy="1448510"/>
        </a:xfrm>
        <a:prstGeom prst="down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A04617-4788-48F1-A87C-63169A1E3534}">
      <dsp:nvSpPr>
        <dsp:cNvPr id="0" name=""/>
        <dsp:cNvSpPr/>
      </dsp:nvSpPr>
      <dsp:spPr>
        <a:xfrm>
          <a:off x="4307840" y="0"/>
          <a:ext cx="2600960" cy="1520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r>
            <a:rPr lang="en-US" sz="4300" kern="1200" dirty="0"/>
            <a:t>Turnover</a:t>
          </a:r>
        </a:p>
      </dsp:txBody>
      <dsp:txXfrm>
        <a:off x="4307840" y="0"/>
        <a:ext cx="2600960" cy="1520935"/>
      </dsp:txXfrm>
    </dsp:sp>
    <dsp:sp modelId="{B36E07C1-42E1-40F0-8CF0-20EE0C3AFB69}">
      <dsp:nvSpPr>
        <dsp:cNvPr id="0" name=""/>
        <dsp:cNvSpPr/>
      </dsp:nvSpPr>
      <dsp:spPr>
        <a:xfrm>
          <a:off x="4714239" y="1991701"/>
          <a:ext cx="2438400" cy="1448510"/>
        </a:xfrm>
        <a:prstGeom prst="up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0D6B61-1E5C-48FB-982D-2FFDDCE8A23E}">
      <dsp:nvSpPr>
        <dsp:cNvPr id="0" name=""/>
        <dsp:cNvSpPr/>
      </dsp:nvSpPr>
      <dsp:spPr>
        <a:xfrm>
          <a:off x="1219200" y="2100339"/>
          <a:ext cx="2600960" cy="1520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r>
            <a:rPr lang="en-US" sz="4300" kern="1200" dirty="0"/>
            <a:t>Pay Rate</a:t>
          </a:r>
        </a:p>
      </dsp:txBody>
      <dsp:txXfrm>
        <a:off x="1219200" y="2100339"/>
        <a:ext cx="2600960" cy="152093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A5160-3051-40FB-8A8B-2C5C99B5AC18}" type="datetimeFigureOut">
              <a:rPr lang="en-US" smtClean="0"/>
              <a:t>10/4/2020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77418F-D81C-4EF5-8307-2EEA70C12335}" type="slidenum">
              <a:rPr lang="en-US" smtClean="0"/>
              <a:t>‹#›</a:t>
            </a:fld>
            <a:endParaRPr lang="en-US"/>
          </a:p>
        </p:txBody>
      </p:sp>
    </p:spTree>
    <p:extLst>
      <p:ext uri="{BB962C8B-B14F-4D97-AF65-F5344CB8AC3E}">
        <p14:creationId xmlns:p14="http://schemas.microsoft.com/office/powerpoint/2010/main" val="2655446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analysis, we’ve removed any reference to individuals to protect data based on the California Consumer </a:t>
            </a:r>
          </a:p>
        </p:txBody>
      </p:sp>
      <p:sp>
        <p:nvSpPr>
          <p:cNvPr id="4" name="Slide Number Placeholder 3"/>
          <p:cNvSpPr>
            <a:spLocks noGrp="1"/>
          </p:cNvSpPr>
          <p:nvPr>
            <p:ph type="sldNum" sz="quarter" idx="5"/>
          </p:nvPr>
        </p:nvSpPr>
        <p:spPr/>
        <p:txBody>
          <a:bodyPr/>
          <a:lstStyle/>
          <a:p>
            <a:fld id="{FD77418F-D81C-4EF5-8307-2EEA70C12335}" type="slidenum">
              <a:rPr lang="en-US" smtClean="0"/>
              <a:t>3</a:t>
            </a:fld>
            <a:endParaRPr lang="en-US"/>
          </a:p>
        </p:txBody>
      </p:sp>
    </p:spTree>
    <p:extLst>
      <p:ext uri="{BB962C8B-B14F-4D97-AF65-F5344CB8AC3E}">
        <p14:creationId xmlns:p14="http://schemas.microsoft.com/office/powerpoint/2010/main" val="1573822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Plenty of research in the past decade supports the value of diversity within an organization. Gartner predicts that through the next few years, more diverse organizations will exceed their financial targets and outperform less inclusive organizations by as much as 50%. As much as 83% of millennials report a higher level of employee engagement when their employer emphasizes a diverse and inclusive culture. In the technology industry, higher turnover of underrepresented groups accounts for more than $16 billion in costs each year (Purdue University Global, 2020). By identifying underrepresented populations in a dataset, the organization may take action to increase diversity and realize better outcomes because of 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D77418F-D81C-4EF5-8307-2EEA70C12335}" type="slidenum">
              <a:rPr lang="en-US" smtClean="0"/>
              <a:t>4</a:t>
            </a:fld>
            <a:endParaRPr lang="en-US"/>
          </a:p>
        </p:txBody>
      </p:sp>
    </p:spTree>
    <p:extLst>
      <p:ext uri="{BB962C8B-B14F-4D97-AF65-F5344CB8AC3E}">
        <p14:creationId xmlns:p14="http://schemas.microsoft.com/office/powerpoint/2010/main" val="2266881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Plenty of research in the past decade supports the value of diversity within an organization. Gartner predicts that through the next few years, more diverse organizations will exceed their financial targets and outperform less inclusive organizations by as much as 50%. As much as 83% of millennials report a higher level of employee engagement when their employer emphasizes a diverse and inclusive culture. In the technology industry, higher turnover of underrepresented groups accounts for more than $16 billion in costs each year (Purdue University Global, 2020). By identifying underrepresented populations in a dataset, the organization may take action to increase diversity and realize better outcomes because of 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Business Goal: Increase diversity throughout the organization.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D77418F-D81C-4EF5-8307-2EEA70C12335}" type="slidenum">
              <a:rPr lang="en-US" smtClean="0"/>
              <a:t>5</a:t>
            </a:fld>
            <a:endParaRPr lang="en-US"/>
          </a:p>
        </p:txBody>
      </p:sp>
    </p:spTree>
    <p:extLst>
      <p:ext uri="{BB962C8B-B14F-4D97-AF65-F5344CB8AC3E}">
        <p14:creationId xmlns:p14="http://schemas.microsoft.com/office/powerpoint/2010/main" val="1717534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Turnover costs organizations. In general, according to Li (2018), the cost of turnover reaches 21% of an employee’s annual salary (in marketing, recruitment, and re-training). Because of this, sourcing candidates who have a longer days-until-termination than average could provide a significant return on investment for an organization. The dataset for analysis in the project includes start date, termination date, and termination reason, along with potential mitigating factors such as recruiting source, pay, and manager. This dataset may provide insight into which factors predict longer days-until-termination and allow the organization to predict employees with greater-than-average tenure.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D77418F-D81C-4EF5-8307-2EEA70C12335}" type="slidenum">
              <a:rPr lang="en-US" smtClean="0"/>
              <a:t>6</a:t>
            </a:fld>
            <a:endParaRPr lang="en-US"/>
          </a:p>
        </p:txBody>
      </p:sp>
    </p:spTree>
    <p:extLst>
      <p:ext uri="{BB962C8B-B14F-4D97-AF65-F5344CB8AC3E}">
        <p14:creationId xmlns:p14="http://schemas.microsoft.com/office/powerpoint/2010/main" val="1456864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Turnover costs organizations. In general, according to Li (2018), the cost of turnover reaches 21% of an employee’s annual salary (in marketing, recruitment, and re-training). Because of this, sourcing candidates who have a longer days-until-termination than average could provide a significant return on investment for an organization. The dataset for analysis in the project includes start date, termination date, and termination reason, along with potential mitigating factors such as recruiting source, pay, and manager. This dataset may provide insight into which factors predict longer days-until-termination and allow the organization to predict employees with greater-than-average tenure.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D77418F-D81C-4EF5-8307-2EEA70C12335}" type="slidenum">
              <a:rPr lang="en-US" smtClean="0"/>
              <a:t>7</a:t>
            </a:fld>
            <a:endParaRPr lang="en-US"/>
          </a:p>
        </p:txBody>
      </p:sp>
    </p:spTree>
    <p:extLst>
      <p:ext uri="{BB962C8B-B14F-4D97-AF65-F5344CB8AC3E}">
        <p14:creationId xmlns:p14="http://schemas.microsoft.com/office/powerpoint/2010/main" val="378065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9780D77-7BD3-49FE-8247-63F15473DEB0}" type="datetimeFigureOut">
              <a:rPr lang="en-US" smtClean="0"/>
              <a:t>10/4/2020</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F90F98A-B373-4E76-B199-081195EBF94E}" type="slidenum">
              <a:rPr lang="en-US" smtClean="0"/>
              <a:t>‹#›</a:t>
            </a:fld>
            <a:endParaRPr lang="en-US"/>
          </a:p>
        </p:txBody>
      </p:sp>
    </p:spTree>
    <p:extLst>
      <p:ext uri="{BB962C8B-B14F-4D97-AF65-F5344CB8AC3E}">
        <p14:creationId xmlns:p14="http://schemas.microsoft.com/office/powerpoint/2010/main" val="401092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780D77-7BD3-49FE-8247-63F15473DEB0}"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0F98A-B373-4E76-B199-081195EBF94E}" type="slidenum">
              <a:rPr lang="en-US" smtClean="0"/>
              <a:t>‹#›</a:t>
            </a:fld>
            <a:endParaRPr lang="en-US"/>
          </a:p>
        </p:txBody>
      </p:sp>
    </p:spTree>
    <p:extLst>
      <p:ext uri="{BB962C8B-B14F-4D97-AF65-F5344CB8AC3E}">
        <p14:creationId xmlns:p14="http://schemas.microsoft.com/office/powerpoint/2010/main" val="3547213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780D77-7BD3-49FE-8247-63F15473DEB0}"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0F98A-B373-4E76-B199-081195EBF94E}" type="slidenum">
              <a:rPr lang="en-US" smtClean="0"/>
              <a:t>‹#›</a:t>
            </a:fld>
            <a:endParaRPr lang="en-US"/>
          </a:p>
        </p:txBody>
      </p:sp>
    </p:spTree>
    <p:extLst>
      <p:ext uri="{BB962C8B-B14F-4D97-AF65-F5344CB8AC3E}">
        <p14:creationId xmlns:p14="http://schemas.microsoft.com/office/powerpoint/2010/main" val="2249119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780D77-7BD3-49FE-8247-63F15473DEB0}"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0F98A-B373-4E76-B199-081195EBF94E}" type="slidenum">
              <a:rPr lang="en-US" smtClean="0"/>
              <a:t>‹#›</a:t>
            </a:fld>
            <a:endParaRPr lang="en-US"/>
          </a:p>
        </p:txBody>
      </p:sp>
    </p:spTree>
    <p:extLst>
      <p:ext uri="{BB962C8B-B14F-4D97-AF65-F5344CB8AC3E}">
        <p14:creationId xmlns:p14="http://schemas.microsoft.com/office/powerpoint/2010/main" val="745136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780D77-7BD3-49FE-8247-63F15473DEB0}"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0F98A-B373-4E76-B199-081195EBF94E}" type="slidenum">
              <a:rPr lang="en-US" smtClean="0"/>
              <a:t>‹#›</a:t>
            </a:fld>
            <a:endParaRPr lang="en-US"/>
          </a:p>
        </p:txBody>
      </p:sp>
    </p:spTree>
    <p:extLst>
      <p:ext uri="{BB962C8B-B14F-4D97-AF65-F5344CB8AC3E}">
        <p14:creationId xmlns:p14="http://schemas.microsoft.com/office/powerpoint/2010/main" val="3902122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780D77-7BD3-49FE-8247-63F15473DEB0}" type="datetimeFigureOut">
              <a:rPr lang="en-US" smtClean="0"/>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0F98A-B373-4E76-B199-081195EBF94E}" type="slidenum">
              <a:rPr lang="en-US" smtClean="0"/>
              <a:t>‹#›</a:t>
            </a:fld>
            <a:endParaRPr lang="en-US"/>
          </a:p>
        </p:txBody>
      </p:sp>
    </p:spTree>
    <p:extLst>
      <p:ext uri="{BB962C8B-B14F-4D97-AF65-F5344CB8AC3E}">
        <p14:creationId xmlns:p14="http://schemas.microsoft.com/office/powerpoint/2010/main" val="3686192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780D77-7BD3-49FE-8247-63F15473DEB0}" type="datetimeFigureOut">
              <a:rPr lang="en-US" smtClean="0"/>
              <a:t>10/4/2020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90F98A-B373-4E76-B199-081195EBF94E}" type="slidenum">
              <a:rPr lang="en-US" smtClean="0"/>
              <a:t>‹#›</a:t>
            </a:fld>
            <a:endParaRPr lang="en-US"/>
          </a:p>
        </p:txBody>
      </p:sp>
    </p:spTree>
    <p:extLst>
      <p:ext uri="{BB962C8B-B14F-4D97-AF65-F5344CB8AC3E}">
        <p14:creationId xmlns:p14="http://schemas.microsoft.com/office/powerpoint/2010/main" val="4259835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780D77-7BD3-49FE-8247-63F15473DEB0}" type="datetimeFigureOut">
              <a:rPr lang="en-US" smtClean="0"/>
              <a:t>10/4/2020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90F98A-B373-4E76-B199-081195EBF94E}" type="slidenum">
              <a:rPr lang="en-US" smtClean="0"/>
              <a:t>‹#›</a:t>
            </a:fld>
            <a:endParaRPr lang="en-US"/>
          </a:p>
        </p:txBody>
      </p:sp>
    </p:spTree>
    <p:extLst>
      <p:ext uri="{BB962C8B-B14F-4D97-AF65-F5344CB8AC3E}">
        <p14:creationId xmlns:p14="http://schemas.microsoft.com/office/powerpoint/2010/main" val="1093987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780D77-7BD3-49FE-8247-63F15473DEB0}" type="datetimeFigureOut">
              <a:rPr lang="en-US" smtClean="0"/>
              <a:t>10/4/2020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90F98A-B373-4E76-B199-081195EBF94E}" type="slidenum">
              <a:rPr lang="en-US" smtClean="0"/>
              <a:t>‹#›</a:t>
            </a:fld>
            <a:endParaRPr lang="en-US"/>
          </a:p>
        </p:txBody>
      </p:sp>
    </p:spTree>
    <p:extLst>
      <p:ext uri="{BB962C8B-B14F-4D97-AF65-F5344CB8AC3E}">
        <p14:creationId xmlns:p14="http://schemas.microsoft.com/office/powerpoint/2010/main" val="4046182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E9780D77-7BD3-49FE-8247-63F15473DEB0}" type="datetimeFigureOut">
              <a:rPr lang="en-US" smtClean="0"/>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F90F98A-B373-4E76-B199-081195EBF94E}" type="slidenum">
              <a:rPr lang="en-US" smtClean="0"/>
              <a:t>‹#›</a:t>
            </a:fld>
            <a:endParaRPr lang="en-US"/>
          </a:p>
        </p:txBody>
      </p:sp>
    </p:spTree>
    <p:extLst>
      <p:ext uri="{BB962C8B-B14F-4D97-AF65-F5344CB8AC3E}">
        <p14:creationId xmlns:p14="http://schemas.microsoft.com/office/powerpoint/2010/main" val="2600741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E9780D77-7BD3-49FE-8247-63F15473DEB0}" type="datetimeFigureOut">
              <a:rPr lang="en-US" smtClean="0"/>
              <a:t>10/4/2020</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F90F98A-B373-4E76-B199-081195EBF94E}" type="slidenum">
              <a:rPr lang="en-US" smtClean="0"/>
              <a:t>‹#›</a:t>
            </a:fld>
            <a:endParaRPr lang="en-US"/>
          </a:p>
        </p:txBody>
      </p:sp>
    </p:spTree>
    <p:extLst>
      <p:ext uri="{BB962C8B-B14F-4D97-AF65-F5344CB8AC3E}">
        <p14:creationId xmlns:p14="http://schemas.microsoft.com/office/powerpoint/2010/main" val="245330496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9780D77-7BD3-49FE-8247-63F15473DEB0}" type="datetimeFigureOut">
              <a:rPr lang="en-US" smtClean="0"/>
              <a:t>10/4/2020</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7F90F98A-B373-4E76-B199-081195EBF94E}" type="slidenum">
              <a:rPr lang="en-US" smtClean="0"/>
              <a:t>‹#›</a:t>
            </a:fld>
            <a:endParaRPr lang="en-US"/>
          </a:p>
        </p:txBody>
      </p:sp>
    </p:spTree>
    <p:extLst>
      <p:ext uri="{BB962C8B-B14F-4D97-AF65-F5344CB8AC3E}">
        <p14:creationId xmlns:p14="http://schemas.microsoft.com/office/powerpoint/2010/main" val="220072740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66A15-EEC1-43DA-9564-DE340618388D}"/>
              </a:ext>
            </a:extLst>
          </p:cNvPr>
          <p:cNvSpPr>
            <a:spLocks noGrp="1"/>
          </p:cNvSpPr>
          <p:nvPr>
            <p:ph type="ctrTitle"/>
          </p:nvPr>
        </p:nvSpPr>
        <p:spPr/>
        <p:txBody>
          <a:bodyPr/>
          <a:lstStyle/>
          <a:p>
            <a:r>
              <a:rPr lang="en-US" dirty="0"/>
              <a:t>Human Resources Analytics</a:t>
            </a:r>
          </a:p>
        </p:txBody>
      </p:sp>
      <p:sp>
        <p:nvSpPr>
          <p:cNvPr id="3" name="Subtitle 2">
            <a:extLst>
              <a:ext uri="{FF2B5EF4-FFF2-40B4-BE49-F238E27FC236}">
                <a16:creationId xmlns:a16="http://schemas.microsoft.com/office/drawing/2014/main" id="{48252972-B616-4EFE-A540-60AA070860FC}"/>
              </a:ext>
            </a:extLst>
          </p:cNvPr>
          <p:cNvSpPr>
            <a:spLocks noGrp="1"/>
          </p:cNvSpPr>
          <p:nvPr>
            <p:ph type="subTitle" idx="1"/>
          </p:nvPr>
        </p:nvSpPr>
        <p:spPr/>
        <p:txBody>
          <a:bodyPr/>
          <a:lstStyle/>
          <a:p>
            <a:r>
              <a:rPr lang="en-US" dirty="0"/>
              <a:t>At CenturyLink</a:t>
            </a:r>
          </a:p>
        </p:txBody>
      </p:sp>
    </p:spTree>
    <p:extLst>
      <p:ext uri="{BB962C8B-B14F-4D97-AF65-F5344CB8AC3E}">
        <p14:creationId xmlns:p14="http://schemas.microsoft.com/office/powerpoint/2010/main" val="3081301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BCDC2-B896-4CA1-80CD-8973BA092C8A}"/>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CF462DD2-043C-4073-8650-D1313ABB4AC3}"/>
              </a:ext>
            </a:extLst>
          </p:cNvPr>
          <p:cNvSpPr>
            <a:spLocks noGrp="1"/>
          </p:cNvSpPr>
          <p:nvPr>
            <p:ph idx="1"/>
          </p:nvPr>
        </p:nvSpPr>
        <p:spPr/>
        <p:txBody>
          <a:bodyPr/>
          <a:lstStyle/>
          <a:p>
            <a:r>
              <a:rPr lang="en-US" dirty="0"/>
              <a:t>Representative sample of employees across organization</a:t>
            </a:r>
          </a:p>
          <a:p>
            <a:r>
              <a:rPr lang="en-US" dirty="0"/>
              <a:t>Included only US employees for US-specific change</a:t>
            </a:r>
          </a:p>
        </p:txBody>
      </p:sp>
    </p:spTree>
    <p:extLst>
      <p:ext uri="{BB962C8B-B14F-4D97-AF65-F5344CB8AC3E}">
        <p14:creationId xmlns:p14="http://schemas.microsoft.com/office/powerpoint/2010/main" val="2660123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E939F-99E1-4851-918F-CEB5096283DF}"/>
              </a:ext>
            </a:extLst>
          </p:cNvPr>
          <p:cNvSpPr>
            <a:spLocks noGrp="1"/>
          </p:cNvSpPr>
          <p:nvPr>
            <p:ph type="title"/>
          </p:nvPr>
        </p:nvSpPr>
        <p:spPr/>
        <p:txBody>
          <a:bodyPr/>
          <a:lstStyle/>
          <a:p>
            <a:r>
              <a:rPr lang="en-US" dirty="0"/>
              <a:t>Ethics</a:t>
            </a:r>
          </a:p>
        </p:txBody>
      </p:sp>
      <p:sp>
        <p:nvSpPr>
          <p:cNvPr id="3" name="Content Placeholder 2">
            <a:extLst>
              <a:ext uri="{FF2B5EF4-FFF2-40B4-BE49-F238E27FC236}">
                <a16:creationId xmlns:a16="http://schemas.microsoft.com/office/drawing/2014/main" id="{11C040AC-93A4-44E3-A9CF-85EA19336D8C}"/>
              </a:ext>
            </a:extLst>
          </p:cNvPr>
          <p:cNvSpPr>
            <a:spLocks noGrp="1"/>
          </p:cNvSpPr>
          <p:nvPr>
            <p:ph idx="1"/>
          </p:nvPr>
        </p:nvSpPr>
        <p:spPr/>
        <p:txBody>
          <a:bodyPr/>
          <a:lstStyle/>
          <a:p>
            <a:r>
              <a:rPr lang="en-US" dirty="0"/>
              <a:t>Removed Identifiers / Anonymized</a:t>
            </a:r>
          </a:p>
        </p:txBody>
      </p:sp>
    </p:spTree>
    <p:extLst>
      <p:ext uri="{BB962C8B-B14F-4D97-AF65-F5344CB8AC3E}">
        <p14:creationId xmlns:p14="http://schemas.microsoft.com/office/powerpoint/2010/main" val="1359905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BC688-5564-463F-AF94-7C48D6672C8F}"/>
              </a:ext>
            </a:extLst>
          </p:cNvPr>
          <p:cNvSpPr>
            <a:spLocks noGrp="1"/>
          </p:cNvSpPr>
          <p:nvPr>
            <p:ph type="title"/>
          </p:nvPr>
        </p:nvSpPr>
        <p:spPr/>
        <p:txBody>
          <a:bodyPr/>
          <a:lstStyle/>
          <a:p>
            <a:r>
              <a:rPr lang="en-US" dirty="0"/>
              <a:t>Diversity in the Organization</a:t>
            </a:r>
          </a:p>
        </p:txBody>
      </p:sp>
      <p:sp>
        <p:nvSpPr>
          <p:cNvPr id="3" name="Content Placeholder 2">
            <a:extLst>
              <a:ext uri="{FF2B5EF4-FFF2-40B4-BE49-F238E27FC236}">
                <a16:creationId xmlns:a16="http://schemas.microsoft.com/office/drawing/2014/main" id="{0B2C8BDA-302B-48D1-A894-E82A18334033}"/>
              </a:ext>
            </a:extLst>
          </p:cNvPr>
          <p:cNvSpPr>
            <a:spLocks noGrp="1"/>
          </p:cNvSpPr>
          <p:nvPr>
            <p:ph idx="1"/>
          </p:nvPr>
        </p:nvSpPr>
        <p:spPr/>
        <p:txBody>
          <a:bodyPr/>
          <a:lstStyle/>
          <a:p>
            <a:r>
              <a:rPr lang="en-US" dirty="0"/>
              <a:t>Diversity Reduces Turnover</a:t>
            </a:r>
          </a:p>
          <a:p>
            <a:endParaRPr lang="en-US" dirty="0"/>
          </a:p>
          <a:p>
            <a:r>
              <a:rPr lang="en-US" dirty="0"/>
              <a:t>Diversity Attracts Talent</a:t>
            </a:r>
          </a:p>
          <a:p>
            <a:endParaRPr lang="en-US" dirty="0"/>
          </a:p>
          <a:p>
            <a:r>
              <a:rPr lang="en-US" dirty="0"/>
              <a:t>Diversity Increases Output</a:t>
            </a:r>
          </a:p>
        </p:txBody>
      </p:sp>
    </p:spTree>
    <p:extLst>
      <p:ext uri="{BB962C8B-B14F-4D97-AF65-F5344CB8AC3E}">
        <p14:creationId xmlns:p14="http://schemas.microsoft.com/office/powerpoint/2010/main" val="626801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992F1-18FD-4DDE-B615-2CD9BA312404}"/>
              </a:ext>
            </a:extLst>
          </p:cNvPr>
          <p:cNvSpPr>
            <a:spLocks noGrp="1"/>
          </p:cNvSpPr>
          <p:nvPr>
            <p:ph type="title"/>
          </p:nvPr>
        </p:nvSpPr>
        <p:spPr/>
        <p:txBody>
          <a:bodyPr/>
          <a:lstStyle/>
          <a:p>
            <a:r>
              <a:rPr lang="en-US" dirty="0"/>
              <a:t>Where does our Diversity Come From?</a:t>
            </a:r>
          </a:p>
        </p:txBody>
      </p:sp>
      <p:sp>
        <p:nvSpPr>
          <p:cNvPr id="3" name="Content Placeholder 2">
            <a:extLst>
              <a:ext uri="{FF2B5EF4-FFF2-40B4-BE49-F238E27FC236}">
                <a16:creationId xmlns:a16="http://schemas.microsoft.com/office/drawing/2014/main" id="{79D83DD6-F5E3-404E-89F4-36309042D231}"/>
              </a:ext>
            </a:extLst>
          </p:cNvPr>
          <p:cNvSpPr>
            <a:spLocks noGrp="1"/>
          </p:cNvSpPr>
          <p:nvPr>
            <p:ph idx="1"/>
          </p:nvPr>
        </p:nvSpPr>
        <p:spPr/>
        <p:txBody>
          <a:bodyPr/>
          <a:lstStyle/>
          <a:p>
            <a:r>
              <a:rPr lang="en-US" dirty="0"/>
              <a:t>Analysis predicts diverse recruiting at a 40% rate</a:t>
            </a:r>
          </a:p>
        </p:txBody>
      </p:sp>
      <p:graphicFrame>
        <p:nvGraphicFramePr>
          <p:cNvPr id="4" name="Diagram 3">
            <a:extLst>
              <a:ext uri="{FF2B5EF4-FFF2-40B4-BE49-F238E27FC236}">
                <a16:creationId xmlns:a16="http://schemas.microsoft.com/office/drawing/2014/main" id="{4B6AA38B-CBA1-4BF5-89CA-A77A95681417}"/>
              </a:ext>
            </a:extLst>
          </p:cNvPr>
          <p:cNvGraphicFramePr/>
          <p:nvPr>
            <p:extLst>
              <p:ext uri="{D42A27DB-BD31-4B8C-83A1-F6EECF244321}">
                <p14:modId xmlns:p14="http://schemas.microsoft.com/office/powerpoint/2010/main" val="3844630033"/>
              </p:ext>
            </p:extLst>
          </p:nvPr>
        </p:nvGraphicFramePr>
        <p:xfrm>
          <a:off x="1495552" y="2340077"/>
          <a:ext cx="8128000" cy="37490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3393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EB7C1-F766-468D-AE76-68FF7B2FA066}"/>
              </a:ext>
            </a:extLst>
          </p:cNvPr>
          <p:cNvSpPr>
            <a:spLocks noGrp="1"/>
          </p:cNvSpPr>
          <p:nvPr>
            <p:ph type="title"/>
          </p:nvPr>
        </p:nvSpPr>
        <p:spPr/>
        <p:txBody>
          <a:bodyPr/>
          <a:lstStyle/>
          <a:p>
            <a:r>
              <a:rPr lang="en-US" dirty="0"/>
              <a:t>Reasons for Turnover</a:t>
            </a:r>
          </a:p>
        </p:txBody>
      </p:sp>
      <p:sp>
        <p:nvSpPr>
          <p:cNvPr id="3" name="Content Placeholder 2">
            <a:extLst>
              <a:ext uri="{FF2B5EF4-FFF2-40B4-BE49-F238E27FC236}">
                <a16:creationId xmlns:a16="http://schemas.microsoft.com/office/drawing/2014/main" id="{31F0A50A-E132-4036-BCB9-187489B68734}"/>
              </a:ext>
            </a:extLst>
          </p:cNvPr>
          <p:cNvSpPr>
            <a:spLocks noGrp="1"/>
          </p:cNvSpPr>
          <p:nvPr>
            <p:ph idx="1"/>
          </p:nvPr>
        </p:nvSpPr>
        <p:spPr/>
        <p:txBody>
          <a:bodyPr/>
          <a:lstStyle/>
          <a:p>
            <a:r>
              <a:rPr lang="en-US" dirty="0"/>
              <a:t>Turnover costs Money</a:t>
            </a:r>
          </a:p>
          <a:p>
            <a:r>
              <a:rPr lang="en-US" dirty="0"/>
              <a:t>Mending Reasons for Turnover May help Reduce Turnover</a:t>
            </a:r>
          </a:p>
          <a:p>
            <a:r>
              <a:rPr lang="en-US" dirty="0"/>
              <a:t>Can we Predict What Causes Turnover?</a:t>
            </a:r>
          </a:p>
        </p:txBody>
      </p:sp>
    </p:spTree>
    <p:extLst>
      <p:ext uri="{BB962C8B-B14F-4D97-AF65-F5344CB8AC3E}">
        <p14:creationId xmlns:p14="http://schemas.microsoft.com/office/powerpoint/2010/main" val="152167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36AAB-3B5E-4FBC-B511-270477400CC9}"/>
              </a:ext>
            </a:extLst>
          </p:cNvPr>
          <p:cNvSpPr>
            <a:spLocks noGrp="1"/>
          </p:cNvSpPr>
          <p:nvPr>
            <p:ph type="title"/>
          </p:nvPr>
        </p:nvSpPr>
        <p:spPr/>
        <p:txBody>
          <a:bodyPr/>
          <a:lstStyle/>
          <a:p>
            <a:r>
              <a:rPr lang="en-US" dirty="0"/>
              <a:t>Turnover</a:t>
            </a:r>
          </a:p>
        </p:txBody>
      </p:sp>
      <p:sp>
        <p:nvSpPr>
          <p:cNvPr id="3" name="Content Placeholder 2">
            <a:extLst>
              <a:ext uri="{FF2B5EF4-FFF2-40B4-BE49-F238E27FC236}">
                <a16:creationId xmlns:a16="http://schemas.microsoft.com/office/drawing/2014/main" id="{68B0AB30-60F9-410B-AF60-FDA042BF6528}"/>
              </a:ext>
            </a:extLst>
          </p:cNvPr>
          <p:cNvSpPr>
            <a:spLocks noGrp="1"/>
          </p:cNvSpPr>
          <p:nvPr>
            <p:ph idx="1"/>
          </p:nvPr>
        </p:nvSpPr>
        <p:spPr/>
        <p:txBody>
          <a:bodyPr/>
          <a:lstStyle/>
          <a:p>
            <a:r>
              <a:rPr lang="en-US" dirty="0"/>
              <a:t>Pay Rate Predicts Future Turnover at a 50% Rate</a:t>
            </a:r>
          </a:p>
        </p:txBody>
      </p:sp>
      <p:graphicFrame>
        <p:nvGraphicFramePr>
          <p:cNvPr id="4" name="Diagram 3">
            <a:extLst>
              <a:ext uri="{FF2B5EF4-FFF2-40B4-BE49-F238E27FC236}">
                <a16:creationId xmlns:a16="http://schemas.microsoft.com/office/drawing/2014/main" id="{24B6497F-A489-43E1-9568-BAD4D4A33F97}"/>
              </a:ext>
            </a:extLst>
          </p:cNvPr>
          <p:cNvGraphicFramePr/>
          <p:nvPr>
            <p:extLst>
              <p:ext uri="{D42A27DB-BD31-4B8C-83A1-F6EECF244321}">
                <p14:modId xmlns:p14="http://schemas.microsoft.com/office/powerpoint/2010/main" val="3159879634"/>
              </p:ext>
            </p:extLst>
          </p:nvPr>
        </p:nvGraphicFramePr>
        <p:xfrm>
          <a:off x="1495552" y="2558862"/>
          <a:ext cx="8128000" cy="3621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538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D8E94-4F6D-4AAA-A803-19A1E5B840D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D438E70-E89C-4A9B-B179-C2FE52E577B6}"/>
              </a:ext>
            </a:extLst>
          </p:cNvPr>
          <p:cNvSpPr>
            <a:spLocks noGrp="1"/>
          </p:cNvSpPr>
          <p:nvPr>
            <p:ph idx="1"/>
          </p:nvPr>
        </p:nvSpPr>
        <p:spPr/>
        <p:txBody>
          <a:bodyPr>
            <a:normAutofit fontScale="85000" lnSpcReduction="10000"/>
          </a:bodyPr>
          <a:lstStyle/>
          <a:p>
            <a:pPr marL="457200" indent="-457200">
              <a:lnSpc>
                <a:spcPct val="200000"/>
              </a:lnSpc>
              <a:spcBef>
                <a:spcPts val="0"/>
              </a:spcBef>
            </a:pPr>
            <a:r>
              <a:rPr lang="en-US" sz="1800" i="1" dirty="0">
                <a:effectLst/>
                <a:latin typeface="Times New Roman" panose="02020603050405020304" pitchFamily="18" charset="0"/>
                <a:ea typeface="Times New Roman" panose="02020603050405020304" pitchFamily="18" charset="0"/>
              </a:rPr>
              <a:t>California Consumer Privacy Act (CCPA)</a:t>
            </a:r>
            <a:r>
              <a:rPr lang="en-US" sz="1800" dirty="0">
                <a:effectLst/>
                <a:latin typeface="Times New Roman" panose="02020603050405020304" pitchFamily="18" charset="0"/>
                <a:ea typeface="Times New Roman" panose="02020603050405020304" pitchFamily="18" charset="0"/>
              </a:rPr>
              <a:t>. (2020, July 20). State of California - Department of Justice - Office of the Attorney General. https://oag.ca.gov/privacy/ccpa</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Li, M. (2018). Costly Turnover. Fisher College of Business. https://fisher.osu.edu/blogs/leadreadtoday/blog/costly-turnover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Purdue University Global. (2020). Does Workplace Diversity Actually Impact a Business? Purdue Global. https://www.purdueglobal.edu/blog/careers/how-does-workplace-diversity-affect-business/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SHRM. (2020). Managing Pay Equity. Society for Human Resources Management. https://www.shrm.org/resourcesandtools/tools-and-samples/toolkits/pages/managingpayequity.aspx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59217422"/>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69</TotalTime>
  <Words>732</Words>
  <Application>Microsoft Office PowerPoint</Application>
  <PresentationFormat>Widescreen</PresentationFormat>
  <Paragraphs>42</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Metropolitan</vt:lpstr>
      <vt:lpstr>Human Resources Analytics</vt:lpstr>
      <vt:lpstr>Dataset</vt:lpstr>
      <vt:lpstr>Ethics</vt:lpstr>
      <vt:lpstr>Diversity in the Organization</vt:lpstr>
      <vt:lpstr>Where does our Diversity Come From?</vt:lpstr>
      <vt:lpstr>Reasons for Turnover</vt:lpstr>
      <vt:lpstr>Turnover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Resources Analytics</dc:title>
  <dc:creator>Kyle Carey</dc:creator>
  <cp:lastModifiedBy>Kyle Carey</cp:lastModifiedBy>
  <cp:revision>10</cp:revision>
  <dcterms:created xsi:type="dcterms:W3CDTF">2020-09-23T02:09:43Z</dcterms:created>
  <dcterms:modified xsi:type="dcterms:W3CDTF">2020-10-05T02:08:49Z</dcterms:modified>
</cp:coreProperties>
</file>