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4" r:id="rId6"/>
    <p:sldId id="266" r:id="rId7"/>
    <p:sldId id="267" r:id="rId8"/>
    <p:sldId id="268" r:id="rId9"/>
    <p:sldId id="269" r:id="rId10"/>
    <p:sldId id="271" r:id="rId11"/>
    <p:sldId id="270" r:id="rId12"/>
    <p:sldId id="273" r:id="rId13"/>
  </p:sldIdLst>
  <p:sldSz cx="12192000" cy="6858000"/>
  <p:notesSz cx="6858000" cy="9144000"/>
  <p:embeddedFontLst>
    <p:embeddedFont>
      <p:font typeface="CookieRunOTF Bold" panose="020B0600000101010101" pitchFamily="34" charset="-127"/>
      <p:bold r:id="rId14"/>
    </p:embeddedFont>
    <p:embeddedFont>
      <p:font typeface="CookieRunOTF Regular" panose="020B0600000101010101" pitchFamily="34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64D"/>
    <a:srgbClr val="FFBDBE"/>
    <a:srgbClr val="F1A2A2"/>
    <a:srgbClr val="FD4335"/>
    <a:srgbClr val="FFD6A5"/>
    <a:srgbClr val="FBA944"/>
    <a:srgbClr val="E85D04"/>
    <a:srgbClr val="E6E6E6"/>
    <a:srgbClr val="F6BD60"/>
    <a:srgbClr val="F89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9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7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0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0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4005581" y="1968908"/>
            <a:ext cx="4180837" cy="31183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4318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918C3-842F-4733-AB29-8836597C978D}"/>
              </a:ext>
            </a:extLst>
          </p:cNvPr>
          <p:cNvSpPr/>
          <p:nvPr/>
        </p:nvSpPr>
        <p:spPr>
          <a:xfrm>
            <a:off x="4738460" y="4264207"/>
            <a:ext cx="1790701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kern="0" dirty="0">
                <a:solidFill>
                  <a:prstClr val="white">
                    <a:lumMod val="6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바나나 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C85A8-9BB9-40CC-99AC-CD175659D32B}"/>
              </a:ext>
            </a:extLst>
          </p:cNvPr>
          <p:cNvSpPr/>
          <p:nvPr/>
        </p:nvSpPr>
        <p:spPr>
          <a:xfrm>
            <a:off x="6529161" y="4264207"/>
            <a:ext cx="933450" cy="396500"/>
          </a:xfrm>
          <a:prstGeom prst="rect">
            <a:avLst/>
          </a:prstGeom>
          <a:solidFill>
            <a:srgbClr val="F1A2A2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kern="0" dirty="0">
                <a:solidFill>
                  <a:prstClr val="white"/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NAME</a:t>
            </a:r>
            <a:endParaRPr lang="ko-KR" altLang="en-US" sz="1100" kern="0" dirty="0">
              <a:solidFill>
                <a:prstClr val="white"/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1" name="양쪽 모서리가 둥근 사각형 13">
            <a:extLst>
              <a:ext uri="{FF2B5EF4-FFF2-40B4-BE49-F238E27FC236}">
                <a16:creationId xmlns:a16="http://schemas.microsoft.com/office/drawing/2014/main" id="{C6EFED50-8B6B-407E-89B2-122B7BFA1674}"/>
              </a:ext>
            </a:extLst>
          </p:cNvPr>
          <p:cNvSpPr/>
          <p:nvPr/>
        </p:nvSpPr>
        <p:spPr>
          <a:xfrm>
            <a:off x="8461465" y="1968908"/>
            <a:ext cx="343654" cy="1961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4191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9B5735-C5F8-40E2-AE9B-CDA82B60BD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4" b="58166"/>
          <a:stretch/>
        </p:blipFill>
        <p:spPr>
          <a:xfrm>
            <a:off x="5463790" y="2177801"/>
            <a:ext cx="1141571" cy="11690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8EDD5C-5792-45A6-8550-730DEF71BC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15" b="2391"/>
          <a:stretch/>
        </p:blipFill>
        <p:spPr>
          <a:xfrm>
            <a:off x="8504893" y="2117847"/>
            <a:ext cx="294645" cy="64332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3D11072-4AAE-411E-9EC4-62C3324129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9" t="2698" r="35413" b="-2698"/>
          <a:stretch/>
        </p:blipFill>
        <p:spPr>
          <a:xfrm>
            <a:off x="8522639" y="2969682"/>
            <a:ext cx="259151" cy="67187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BBA4C6-CCFA-4BCF-826F-3856EA30BBA8}"/>
              </a:ext>
            </a:extLst>
          </p:cNvPr>
          <p:cNvSpPr txBox="1"/>
          <p:nvPr/>
        </p:nvSpPr>
        <p:spPr>
          <a:xfrm>
            <a:off x="5061650" y="3410722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공개</a:t>
            </a:r>
            <a:r>
              <a:rPr lang="en-US" altLang="ko-KR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SW</a:t>
            </a:r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프로젝트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80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선정 이유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4CE84-BA0B-4CCC-9675-FC67C6993E78}"/>
              </a:ext>
            </a:extLst>
          </p:cNvPr>
          <p:cNvSpPr txBox="1"/>
          <p:nvPr/>
        </p:nvSpPr>
        <p:spPr>
          <a:xfrm>
            <a:off x="826744" y="1176219"/>
            <a:ext cx="10701664" cy="12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-  </a:t>
            </a:r>
            <a:r>
              <a:rPr lang="ko-KR" altLang="ko-KR" sz="2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치솟은 </a:t>
            </a:r>
            <a:r>
              <a:rPr lang="ko-KR" altLang="ko-KR" sz="2000" kern="100" spc="-75" dirty="0" err="1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배달비</a:t>
            </a:r>
            <a:r>
              <a:rPr lang="ko-KR" altLang="ko-KR" sz="2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탓에 소비자도</a:t>
            </a: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자영업자도 </a:t>
            </a:r>
            <a:r>
              <a:rPr lang="ko-KR" altLang="ko-KR" sz="2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피해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를 받고 있다</a:t>
            </a: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배달비가 </a:t>
            </a:r>
            <a:r>
              <a:rPr lang="ko-KR" altLang="ko-KR" sz="2000" kern="100" spc="-75" dirty="0" err="1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비싸짐에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따라 비용 부담을 소비자가 느끼게 되면</a:t>
            </a: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결국 배달의 횟수도 줄어 </a:t>
            </a:r>
            <a:endParaRPr lang="en-US" altLang="ko-KR" sz="2000" kern="100" spc="-75" dirty="0">
              <a:solidFill>
                <a:srgbClr val="000000"/>
              </a:solidFill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R" sz="2000" kern="100" spc="-75" dirty="0" err="1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자영업자에게까지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피해가 전해진다</a:t>
            </a: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" name="그림 9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BB580165-B2BB-4AF7-A680-32F3A6286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44" y="3120543"/>
            <a:ext cx="3917976" cy="288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203900-89F2-4D90-8732-4D1C88E8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2874886"/>
            <a:ext cx="5613400" cy="32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선정 이유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4CE84-BA0B-4CCC-9675-FC67C6993E78}"/>
              </a:ext>
            </a:extLst>
          </p:cNvPr>
          <p:cNvSpPr txBox="1"/>
          <p:nvPr/>
        </p:nvSpPr>
        <p:spPr>
          <a:xfrm>
            <a:off x="709785" y="968936"/>
            <a:ext cx="11501317" cy="17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- 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이에 소비자들은 </a:t>
            </a:r>
            <a:r>
              <a:rPr lang="ko-KR" altLang="ko-KR" sz="2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배달비를 나누어서 내자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는 아이디어를 내고 있다</a:t>
            </a: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.</a:t>
            </a:r>
            <a:endParaRPr lang="en-US" altLang="ko-KR" sz="2000" kern="100" dirty="0"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- 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그러나 이렇게 배달비를 나누어서 내는 </a:t>
            </a: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‘</a:t>
            </a:r>
            <a:r>
              <a:rPr lang="ko-KR" altLang="ko-KR" sz="2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공동 구매</a:t>
            </a: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’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를 같이 할 사람을 찾는 것은 쉽지 않다</a:t>
            </a: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spc="-75" dirty="0">
                <a:solidFill>
                  <a:srgbClr val="000000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- 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따라서 이를 </a:t>
            </a:r>
            <a:r>
              <a:rPr lang="ko-KR" altLang="ko-KR" sz="2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쉽게 구할 수 있는 어플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을 만들면 소비자들은 </a:t>
            </a:r>
            <a:r>
              <a:rPr lang="ko-KR" altLang="ko-KR" sz="2000" kern="100" spc="-75" dirty="0" err="1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배달비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부담을 줄이고</a:t>
            </a: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 횟수를 더 늘려 </a:t>
            </a:r>
            <a:endParaRPr lang="en-US" altLang="ko-KR" sz="2000" kern="100" spc="-75" dirty="0">
              <a:solidFill>
                <a:srgbClr val="000000"/>
              </a:solidFill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자영업자에게도 </a:t>
            </a:r>
            <a:r>
              <a:rPr lang="ko-KR" altLang="ko-KR" sz="2000" kern="100" spc="-75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이득</a:t>
            </a:r>
            <a:r>
              <a:rPr lang="ko-KR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을 줄 수 있을 것이다</a:t>
            </a:r>
            <a:r>
              <a:rPr lang="en-US" altLang="ko-KR" sz="2000" kern="100" spc="-75" dirty="0">
                <a:solidFill>
                  <a:srgbClr val="000000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9436FE-0F6B-44D0-AE7D-9E0DE4AA6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4"/>
          <a:stretch/>
        </p:blipFill>
        <p:spPr bwMode="auto">
          <a:xfrm>
            <a:off x="528998" y="3101788"/>
            <a:ext cx="2995150" cy="310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F25323-7C79-49D0-B4E8-7F8489C5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796" y="3729865"/>
            <a:ext cx="5933260" cy="2527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2FA9CB-7CE3-4864-9DFC-15E15F8D6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703" y="2777000"/>
            <a:ext cx="4836874" cy="21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628AB7-E743-40BE-A1D4-A81D4DDC042E}"/>
              </a:ext>
            </a:extLst>
          </p:cNvPr>
          <p:cNvSpPr/>
          <p:nvPr/>
        </p:nvSpPr>
        <p:spPr>
          <a:xfrm>
            <a:off x="260350" y="26729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C923D7-CAA3-4E17-B150-040C3E20ED4B}"/>
              </a:ext>
            </a:extLst>
          </p:cNvPr>
          <p:cNvSpPr txBox="1"/>
          <p:nvPr/>
        </p:nvSpPr>
        <p:spPr>
          <a:xfrm>
            <a:off x="4570160" y="3219827"/>
            <a:ext cx="656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감사합니다🍌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6AA2C6-086B-48F1-8ABC-FB6F16A49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294"/>
            <a:ext cx="5134533" cy="51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628AB7-E743-40BE-A1D4-A81D4DDC042E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18E9A70-45FF-4F78-AD76-0E6D90BE56CD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팀 소개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923D7-CAA3-4E17-B150-040C3E20ED4B}"/>
              </a:ext>
            </a:extLst>
          </p:cNvPr>
          <p:cNvSpPr txBox="1"/>
          <p:nvPr/>
        </p:nvSpPr>
        <p:spPr>
          <a:xfrm>
            <a:off x="4112353" y="2822565"/>
            <a:ext cx="656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팀명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: </a:t>
            </a:r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바나나  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선정 이유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: </a:t>
            </a:r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세계적인 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IT </a:t>
            </a:r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기업 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‘</a:t>
            </a:r>
            <a:r>
              <a:rPr lang="ko-KR" altLang="en-US" sz="2400" kern="0" dirty="0">
                <a:solidFill>
                  <a:srgbClr val="F9664D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애플</a:t>
            </a: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’</a:t>
            </a:r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사를 뒤따를 만한 프로젝트를 하겠다는 포부를 담았기 때문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3BE4BC-C5C4-4FE1-BCA2-89CC9D650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538" y="1037282"/>
            <a:ext cx="5134533" cy="51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7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43958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168456B8-D59C-473A-84A0-E5C929D9B153}"/>
              </a:ext>
            </a:extLst>
          </p:cNvPr>
          <p:cNvSpPr/>
          <p:nvPr/>
        </p:nvSpPr>
        <p:spPr>
          <a:xfrm>
            <a:off x="1359182" y="1798233"/>
            <a:ext cx="1881721" cy="18817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F3922A4-5D21-4F0F-AAFA-6020B1487DF5}"/>
              </a:ext>
            </a:extLst>
          </p:cNvPr>
          <p:cNvSpPr/>
          <p:nvPr/>
        </p:nvSpPr>
        <p:spPr>
          <a:xfrm>
            <a:off x="8980739" y="1793792"/>
            <a:ext cx="1881721" cy="18817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10B3A36-A52A-4729-A154-00EC25B55273}"/>
              </a:ext>
            </a:extLst>
          </p:cNvPr>
          <p:cNvSpPr/>
          <p:nvPr/>
        </p:nvSpPr>
        <p:spPr>
          <a:xfrm>
            <a:off x="3869638" y="1793790"/>
            <a:ext cx="1881721" cy="18817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CC7C276-AA71-4494-AAC5-1497D685A4CE}"/>
              </a:ext>
            </a:extLst>
          </p:cNvPr>
          <p:cNvSpPr/>
          <p:nvPr/>
        </p:nvSpPr>
        <p:spPr>
          <a:xfrm>
            <a:off x="6470283" y="1793790"/>
            <a:ext cx="1881721" cy="18817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770F24F-23D6-46BB-A579-C4E964B8322C}"/>
              </a:ext>
            </a:extLst>
          </p:cNvPr>
          <p:cNvSpPr/>
          <p:nvPr/>
        </p:nvSpPr>
        <p:spPr>
          <a:xfrm>
            <a:off x="6387070" y="3918646"/>
            <a:ext cx="2048146" cy="116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이지호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2020112057 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9828AF4-8D93-4345-BDC9-11A0735ABB61}"/>
              </a:ext>
            </a:extLst>
          </p:cNvPr>
          <p:cNvSpPr/>
          <p:nvPr/>
        </p:nvSpPr>
        <p:spPr>
          <a:xfrm>
            <a:off x="8793794" y="3891217"/>
            <a:ext cx="2308725" cy="116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강현우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2020112014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208E6EA-C7BB-4576-BBC6-2C4F47494A15}"/>
              </a:ext>
            </a:extLst>
          </p:cNvPr>
          <p:cNvSpPr/>
          <p:nvPr/>
        </p:nvSpPr>
        <p:spPr>
          <a:xfrm>
            <a:off x="4061371" y="3940620"/>
            <a:ext cx="1427826" cy="116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김재철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의생명공학과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2017111790 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A9AE096-8FD8-49EC-ACFE-20487D26B1C3}"/>
              </a:ext>
            </a:extLst>
          </p:cNvPr>
          <p:cNvSpPr/>
          <p:nvPr/>
        </p:nvSpPr>
        <p:spPr>
          <a:xfrm>
            <a:off x="1594433" y="3976420"/>
            <a:ext cx="1411218" cy="116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김효정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(</a:t>
            </a: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팀장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endParaRPr lang="en-US" altLang="ko-KR" sz="1600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2020112048</a:t>
            </a:r>
          </a:p>
        </p:txBody>
      </p:sp>
      <p:pic>
        <p:nvPicPr>
          <p:cNvPr id="5" name="그림 4" descr="옥외설치물, 어두운, 밤하늘이(가) 표시된 사진&#10;&#10;자동 생성된 설명">
            <a:extLst>
              <a:ext uri="{FF2B5EF4-FFF2-40B4-BE49-F238E27FC236}">
                <a16:creationId xmlns:a16="http://schemas.microsoft.com/office/drawing/2014/main" id="{BDFADC4F-748E-45E8-86DF-E8945BE1F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b="69031"/>
          <a:stretch/>
        </p:blipFill>
        <p:spPr>
          <a:xfrm>
            <a:off x="4010344" y="1678559"/>
            <a:ext cx="1600308" cy="1806265"/>
          </a:xfrm>
          <a:prstGeom prst="rect">
            <a:avLst/>
          </a:prstGeom>
        </p:spPr>
      </p:pic>
      <p:pic>
        <p:nvPicPr>
          <p:cNvPr id="10" name="그림 9" descr="옥외설치물, 어두운, 밤하늘이(가) 표시된 사진&#10;&#10;자동 생성된 설명">
            <a:extLst>
              <a:ext uri="{FF2B5EF4-FFF2-40B4-BE49-F238E27FC236}">
                <a16:creationId xmlns:a16="http://schemas.microsoft.com/office/drawing/2014/main" id="{D1C04C77-213E-40CC-A0AB-4BDF37A322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3" t="52776" r="64418" b="20247"/>
          <a:stretch/>
        </p:blipFill>
        <p:spPr>
          <a:xfrm>
            <a:off x="8980739" y="1939681"/>
            <a:ext cx="1934836" cy="1424466"/>
          </a:xfrm>
          <a:prstGeom prst="rect">
            <a:avLst/>
          </a:prstGeom>
        </p:spPr>
      </p:pic>
      <p:pic>
        <p:nvPicPr>
          <p:cNvPr id="12" name="그림 11" descr="옥외설치물, 어두운, 밤하늘이(가) 표시된 사진&#10;&#10;자동 생성된 설명">
            <a:extLst>
              <a:ext uri="{FF2B5EF4-FFF2-40B4-BE49-F238E27FC236}">
                <a16:creationId xmlns:a16="http://schemas.microsoft.com/office/drawing/2014/main" id="{6208AF8B-3818-4694-9886-F856F7B7C8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4" t="4238" r="25572" b="67320"/>
          <a:stretch/>
        </p:blipFill>
        <p:spPr>
          <a:xfrm>
            <a:off x="1591979" y="2117194"/>
            <a:ext cx="1607350" cy="1311806"/>
          </a:xfrm>
          <a:prstGeom prst="rect">
            <a:avLst/>
          </a:prstGeom>
        </p:spPr>
      </p:pic>
      <p:pic>
        <p:nvPicPr>
          <p:cNvPr id="153" name="그림 152" descr="옥외설치물, 어두운, 밤하늘이(가) 표시된 사진&#10;&#10;자동 생성된 설명">
            <a:extLst>
              <a:ext uri="{FF2B5EF4-FFF2-40B4-BE49-F238E27FC236}">
                <a16:creationId xmlns:a16="http://schemas.microsoft.com/office/drawing/2014/main" id="{240F26A9-DBA9-452B-B7A1-7D4F4D15E0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4" t="53238" r="32272" b="24259"/>
          <a:stretch/>
        </p:blipFill>
        <p:spPr>
          <a:xfrm>
            <a:off x="6613875" y="2174616"/>
            <a:ext cx="1771675" cy="1182101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AB0C4C4-98F0-4479-AFE0-CA7DA2E4DDDD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구성원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79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43958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168456B8-D59C-473A-84A0-E5C929D9B153}"/>
              </a:ext>
            </a:extLst>
          </p:cNvPr>
          <p:cNvSpPr/>
          <p:nvPr/>
        </p:nvSpPr>
        <p:spPr>
          <a:xfrm>
            <a:off x="1359182" y="1798233"/>
            <a:ext cx="1881721" cy="18817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F3922A4-5D21-4F0F-AAFA-6020B1487DF5}"/>
              </a:ext>
            </a:extLst>
          </p:cNvPr>
          <p:cNvSpPr/>
          <p:nvPr/>
        </p:nvSpPr>
        <p:spPr>
          <a:xfrm>
            <a:off x="8980739" y="1793792"/>
            <a:ext cx="1881721" cy="18817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10B3A36-A52A-4729-A154-00EC25B55273}"/>
              </a:ext>
            </a:extLst>
          </p:cNvPr>
          <p:cNvSpPr/>
          <p:nvPr/>
        </p:nvSpPr>
        <p:spPr>
          <a:xfrm>
            <a:off x="3869638" y="1793790"/>
            <a:ext cx="1881721" cy="18817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CC7C276-AA71-4494-AAC5-1497D685A4CE}"/>
              </a:ext>
            </a:extLst>
          </p:cNvPr>
          <p:cNvSpPr/>
          <p:nvPr/>
        </p:nvSpPr>
        <p:spPr>
          <a:xfrm>
            <a:off x="6463306" y="1801224"/>
            <a:ext cx="1881721" cy="18817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770F24F-23D6-46BB-A579-C4E964B8322C}"/>
              </a:ext>
            </a:extLst>
          </p:cNvPr>
          <p:cNvSpPr/>
          <p:nvPr/>
        </p:nvSpPr>
        <p:spPr>
          <a:xfrm>
            <a:off x="6380094" y="3940619"/>
            <a:ext cx="2048146" cy="116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이지호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2020112057 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9828AF4-8D93-4345-BDC9-11A0735ABB61}"/>
              </a:ext>
            </a:extLst>
          </p:cNvPr>
          <p:cNvSpPr/>
          <p:nvPr/>
        </p:nvSpPr>
        <p:spPr>
          <a:xfrm>
            <a:off x="9119948" y="3940619"/>
            <a:ext cx="1603296" cy="116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강현우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2020112014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208E6EA-C7BB-4576-BBC6-2C4F47494A15}"/>
              </a:ext>
            </a:extLst>
          </p:cNvPr>
          <p:cNvSpPr/>
          <p:nvPr/>
        </p:nvSpPr>
        <p:spPr>
          <a:xfrm>
            <a:off x="4061371" y="3940620"/>
            <a:ext cx="1427826" cy="116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김재철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의생명공학과</a:t>
            </a:r>
            <a:endParaRPr lang="en-US" altLang="ko-KR" sz="1600" b="1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2017111790 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A9AE096-8FD8-49EC-ACFE-20487D26B1C3}"/>
              </a:ext>
            </a:extLst>
          </p:cNvPr>
          <p:cNvSpPr/>
          <p:nvPr/>
        </p:nvSpPr>
        <p:spPr>
          <a:xfrm>
            <a:off x="1594433" y="3976420"/>
            <a:ext cx="1411218" cy="116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김효정</a:t>
            </a:r>
            <a:r>
              <a:rPr lang="en-US" altLang="ko-KR" sz="1600" b="1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(</a:t>
            </a: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팀장</a:t>
            </a: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컴퓨터공학전공</a:t>
            </a:r>
            <a:endParaRPr lang="en-US" altLang="ko-KR" sz="1600" dirty="0">
              <a:solidFill>
                <a:srgbClr val="4B4541"/>
              </a:solidFill>
              <a:latin typeface="CookieRunOTF Regular" panose="020B0600000101010101" pitchFamily="34" charset="-127"/>
              <a:ea typeface="CookieRunOTF Regular" panose="020B0600000101010101" pitchFamily="34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4B4541"/>
                </a:solidFill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2020112048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93F2C1-52D5-435E-89DD-86D847E598D3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구성원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DB5E39-4687-42AC-8036-39C3A21F8E4C}"/>
              </a:ext>
            </a:extLst>
          </p:cNvPr>
          <p:cNvSpPr txBox="1"/>
          <p:nvPr/>
        </p:nvSpPr>
        <p:spPr>
          <a:xfrm>
            <a:off x="1511222" y="2072930"/>
            <a:ext cx="1646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👩🏻</a:t>
            </a:r>
            <a:endParaRPr lang="ko-KR" altLang="en-US" sz="80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67940-2010-45B6-AD9A-53F9F85D6B7E}"/>
              </a:ext>
            </a:extLst>
          </p:cNvPr>
          <p:cNvSpPr txBox="1"/>
          <p:nvPr/>
        </p:nvSpPr>
        <p:spPr>
          <a:xfrm>
            <a:off x="4025382" y="2105561"/>
            <a:ext cx="1646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👦🏻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E7F0ED-99E7-48DC-BE38-0937011F7C55}"/>
              </a:ext>
            </a:extLst>
          </p:cNvPr>
          <p:cNvSpPr txBox="1"/>
          <p:nvPr/>
        </p:nvSpPr>
        <p:spPr>
          <a:xfrm>
            <a:off x="6613841" y="2090321"/>
            <a:ext cx="1646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👧🏻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2FD27A-9C6D-4C3C-A058-38116235E9AE}"/>
              </a:ext>
            </a:extLst>
          </p:cNvPr>
          <p:cNvSpPr txBox="1"/>
          <p:nvPr/>
        </p:nvSpPr>
        <p:spPr>
          <a:xfrm>
            <a:off x="9186349" y="2072929"/>
            <a:ext cx="1646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</a:rPr>
              <a:t>🧑🏻</a:t>
            </a:r>
          </a:p>
        </p:txBody>
      </p:sp>
    </p:spTree>
    <p:extLst>
      <p:ext uri="{BB962C8B-B14F-4D97-AF65-F5344CB8AC3E}">
        <p14:creationId xmlns:p14="http://schemas.microsoft.com/office/powerpoint/2010/main" val="33364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팀의 강점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3604777-6890-4E25-BCF9-A447DB803831}"/>
              </a:ext>
            </a:extLst>
          </p:cNvPr>
          <p:cNvSpPr/>
          <p:nvPr/>
        </p:nvSpPr>
        <p:spPr>
          <a:xfrm>
            <a:off x="2316729" y="2152124"/>
            <a:ext cx="1824317" cy="1824317"/>
          </a:xfrm>
          <a:prstGeom prst="ellipse">
            <a:avLst/>
          </a:prstGeom>
          <a:solidFill>
            <a:srgbClr val="F1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성실함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30E1917-5E12-45F9-9529-078873A03FC4}"/>
              </a:ext>
            </a:extLst>
          </p:cNvPr>
          <p:cNvSpPr/>
          <p:nvPr/>
        </p:nvSpPr>
        <p:spPr>
          <a:xfrm>
            <a:off x="5077859" y="2152123"/>
            <a:ext cx="1824317" cy="1824317"/>
          </a:xfrm>
          <a:prstGeom prst="ellipse">
            <a:avLst/>
          </a:prstGeom>
          <a:solidFill>
            <a:srgbClr val="F1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적극성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76BCB3-BF7C-43E8-9C31-44E7E5CFE828}"/>
              </a:ext>
            </a:extLst>
          </p:cNvPr>
          <p:cNvSpPr/>
          <p:nvPr/>
        </p:nvSpPr>
        <p:spPr>
          <a:xfrm>
            <a:off x="7838989" y="2152123"/>
            <a:ext cx="1824317" cy="1824317"/>
          </a:xfrm>
          <a:prstGeom prst="ellipse">
            <a:avLst/>
          </a:prstGeom>
          <a:solidFill>
            <a:srgbClr val="F1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CookieRunOTF Regular" panose="020B0600000101010101" pitchFamily="34" charset="-127"/>
                <a:ea typeface="CookieRunOTF Regular" panose="020B0600000101010101" pitchFamily="34" charset="-127"/>
              </a:rPr>
              <a:t>실천력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B01AE-70A7-4B8D-9EEF-0879C1706925}"/>
              </a:ext>
            </a:extLst>
          </p:cNvPr>
          <p:cNvSpPr txBox="1"/>
          <p:nvPr/>
        </p:nvSpPr>
        <p:spPr>
          <a:xfrm>
            <a:off x="2098653" y="4916890"/>
            <a:ext cx="7480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매주 토요일 </a:t>
            </a:r>
            <a:r>
              <a:rPr lang="en-US" altLang="ko-KR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10</a:t>
            </a:r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시 마다 정기회의를 하며 팀원 모두 프로젝트 진행에 성실하게 적극적으로 참여한다✋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48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팀의 약점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C8E8EA-65C8-4587-BAEA-9945425C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70" y="290636"/>
            <a:ext cx="6354210" cy="6354210"/>
          </a:xfrm>
          <a:prstGeom prst="rect">
            <a:avLst/>
          </a:prstGeom>
        </p:spPr>
      </p:pic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80DB27E5-6E2E-4D7D-9B96-0D30C4369C00}"/>
              </a:ext>
            </a:extLst>
          </p:cNvPr>
          <p:cNvSpPr/>
          <p:nvPr/>
        </p:nvSpPr>
        <p:spPr>
          <a:xfrm rot="2516798">
            <a:off x="5092341" y="2372956"/>
            <a:ext cx="2719917" cy="2634002"/>
          </a:xfrm>
          <a:prstGeom prst="mathPlus">
            <a:avLst/>
          </a:prstGeom>
          <a:solidFill>
            <a:srgbClr val="FD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3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프로젝트 주제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C300B-9940-49F0-83FF-0584B2F25F98}"/>
              </a:ext>
            </a:extLst>
          </p:cNvPr>
          <p:cNvSpPr txBox="1"/>
          <p:nvPr/>
        </p:nvSpPr>
        <p:spPr>
          <a:xfrm>
            <a:off x="4421653" y="2709783"/>
            <a:ext cx="37792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배달 비 나누기 </a:t>
            </a:r>
            <a:endParaRPr lang="en-US" altLang="ko-KR" sz="44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  <a:cs typeface="Aharoni" panose="02010803020104030203" pitchFamily="2" charset="-79"/>
            </a:endParaRPr>
          </a:p>
          <a:p>
            <a:r>
              <a:rPr lang="ko-KR" altLang="en-US" sz="4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어플리케이션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79D89EA-1BFF-47A9-B585-CAFDBF66C9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0298">
            <a:off x="9649742" y="744310"/>
            <a:ext cx="1773994" cy="9770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664988-4DDD-499E-AB35-46C9E1054CF7}"/>
              </a:ext>
            </a:extLst>
          </p:cNvPr>
          <p:cNvSpPr txBox="1"/>
          <p:nvPr/>
        </p:nvSpPr>
        <p:spPr>
          <a:xfrm>
            <a:off x="2062479" y="4954884"/>
            <a:ext cx="9042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- 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음식과 업체명을 지정해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사용자가 마감시간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음식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인원을 설정해</a:t>
            </a:r>
            <a:r>
              <a:rPr lang="en-US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</a:p>
          <a:p>
            <a:r>
              <a:rPr lang="ko-KR" altLang="ko-KR" sz="2400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 비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부담을 줄여 금액을 </a:t>
            </a:r>
            <a:r>
              <a:rPr lang="ko-KR" altLang="ko-KR" sz="2400" dirty="0">
                <a:solidFill>
                  <a:srgbClr val="F9664D"/>
                </a:solidFill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절약</a:t>
            </a:r>
            <a:r>
              <a:rPr lang="ko-KR" altLang="ko-KR" sz="24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할 수 있도록 도움을 주는 어플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6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프로젝트 주제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C300B-9940-49F0-83FF-0584B2F25F98}"/>
              </a:ext>
            </a:extLst>
          </p:cNvPr>
          <p:cNvSpPr txBox="1"/>
          <p:nvPr/>
        </p:nvSpPr>
        <p:spPr>
          <a:xfrm>
            <a:off x="826744" y="1904615"/>
            <a:ext cx="55689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- </a:t>
            </a:r>
            <a:r>
              <a:rPr lang="ko-KR" altLang="ko-KR" sz="20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인원이 쌓일수록 배달비가 </a:t>
            </a:r>
            <a:r>
              <a:rPr lang="ko-KR" altLang="en-US" sz="20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줄어든다</a:t>
            </a:r>
            <a:endParaRPr lang="en-US" altLang="ko-KR" sz="2000" dirty="0"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- </a:t>
            </a:r>
            <a:r>
              <a:rPr lang="ko-KR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사용자가 직접 인원</a:t>
            </a:r>
            <a:r>
              <a:rPr lang="en-US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메뉴</a:t>
            </a:r>
            <a:r>
              <a:rPr lang="en-US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마감시간을 지정할 수 있도록 글쓰기 항목을 만들</a:t>
            </a:r>
            <a:r>
              <a:rPr lang="ko-KR" altLang="en-US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고</a:t>
            </a:r>
            <a:r>
              <a:rPr lang="en-US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인원이 모였으면 채팅을 통해 배달수령 시간</a:t>
            </a:r>
            <a:r>
              <a:rPr lang="en-US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장소 금액을 상의한다</a:t>
            </a:r>
            <a:endParaRPr lang="en-US" altLang="ko-KR" sz="2000" kern="100" dirty="0"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endParaRPr lang="en-US" altLang="ko-KR" sz="2000" kern="100" dirty="0"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kern="100" dirty="0"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-</a:t>
            </a:r>
            <a:r>
              <a:rPr lang="en-US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동국대학교 서울캠퍼스 및 </a:t>
            </a:r>
            <a:r>
              <a:rPr lang="ko-KR" altLang="ko-KR" sz="2000" kern="100" dirty="0" err="1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바이오메디캠퍼스</a:t>
            </a:r>
            <a:r>
              <a:rPr lang="ko-KR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 학생들을 특정 대상으로 제작한다면</a:t>
            </a:r>
            <a:r>
              <a:rPr lang="en-US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배달 수령장소를 특정할 수 있어 인원을 모으는데 있어서 사용자들이 빠르고 편리하게 이용할 수 있을 것이다</a:t>
            </a:r>
            <a:r>
              <a:rPr lang="en-US" altLang="ko-KR" sz="2000" kern="100" dirty="0">
                <a:effectLst/>
                <a:latin typeface="CookieRunOTF Regular" panose="020B0600000101010101" pitchFamily="34" charset="-127"/>
                <a:ea typeface="CookieRunOTF Regular" panose="020B0600000101010101" pitchFamily="34" charset="-127"/>
                <a:cs typeface="Times New Roman" panose="02020603050405020304" pitchFamily="18" charset="0"/>
              </a:rPr>
              <a:t>.     </a:t>
            </a:r>
            <a:endParaRPr lang="ko-KR" altLang="ko-KR" sz="2000" kern="100" dirty="0">
              <a:effectLst/>
              <a:latin typeface="CookieRunOTF Regular" panose="020B0600000101010101" pitchFamily="34" charset="-127"/>
              <a:ea typeface="CookieRunOTF Regular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54F964-D49A-4D1D-AEAF-EFC310A7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327" y="754713"/>
            <a:ext cx="3300730" cy="53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9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F4993A-D508-41D8-A040-60A1BAB27F7E}"/>
              </a:ext>
            </a:extLst>
          </p:cNvPr>
          <p:cNvSpPr txBox="1"/>
          <p:nvPr/>
        </p:nvSpPr>
        <p:spPr>
          <a:xfrm>
            <a:off x="984214" y="237313"/>
            <a:ext cx="26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CookieRunOTF Bold" panose="020B0600000101010101" pitchFamily="34" charset="-127"/>
                <a:ea typeface="CookieRunOTF Bold" panose="020B0600000101010101" pitchFamily="34" charset="-127"/>
                <a:cs typeface="Aharoni" panose="02010803020104030203" pitchFamily="2" charset="-79"/>
              </a:rPr>
              <a:t>프로젝트 주제</a:t>
            </a: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CookieRunOTF Bold" panose="020B0600000101010101" pitchFamily="34" charset="-127"/>
              <a:ea typeface="CookieRun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61F0EE-4EF1-46E4-B5D6-715E0B0473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0" y="2397760"/>
            <a:ext cx="2037080" cy="2037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E4C57A-A091-4BD8-B53D-FB9C862B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24" y="2446020"/>
            <a:ext cx="3305721" cy="19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1176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271</Words>
  <Application>Microsoft Office PowerPoint</Application>
  <PresentationFormat>와이드스크린</PresentationFormat>
  <Paragraphs>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CookieRunOTF Regular</vt:lpstr>
      <vt:lpstr>CookieRunOTF Bold</vt:lpstr>
      <vt:lpstr>Arial</vt:lpstr>
      <vt:lpstr>맑은 고딕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KangHyunwoo</cp:lastModifiedBy>
  <cp:revision>69</cp:revision>
  <dcterms:created xsi:type="dcterms:W3CDTF">2021-09-09T03:20:14Z</dcterms:created>
  <dcterms:modified xsi:type="dcterms:W3CDTF">2022-04-02T16:08:45Z</dcterms:modified>
</cp:coreProperties>
</file>