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6" r:id="rId3"/>
    <p:sldId id="268" r:id="rId4"/>
    <p:sldId id="264" r:id="rId5"/>
    <p:sldId id="275" r:id="rId6"/>
    <p:sldId id="277" r:id="rId7"/>
    <p:sldId id="271" r:id="rId8"/>
    <p:sldId id="279" r:id="rId9"/>
    <p:sldId id="270" r:id="rId10"/>
    <p:sldId id="273" r:id="rId11"/>
  </p:sldIdLst>
  <p:sldSz cx="12192000" cy="6858000"/>
  <p:notesSz cx="6858000" cy="9144000"/>
  <p:embeddedFontLst>
    <p:embeddedFont>
      <p:font typeface="CookieRunOTF Bold" panose="020B0600000101010101" charset="-127"/>
      <p:bold r:id="rId12"/>
    </p:embeddedFont>
    <p:embeddedFont>
      <p:font typeface="CookieRunOTF Regular" panose="020B0600000101010101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64D"/>
    <a:srgbClr val="FFBDBE"/>
    <a:srgbClr val="F1A2A2"/>
    <a:srgbClr val="FD4335"/>
    <a:srgbClr val="FFD6A5"/>
    <a:srgbClr val="FBA944"/>
    <a:srgbClr val="E85D04"/>
    <a:srgbClr val="E6E6E6"/>
    <a:srgbClr val="F6BD60"/>
    <a:srgbClr val="F89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05581" y="1968908"/>
            <a:ext cx="4180837" cy="3118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4738460" y="4264207"/>
            <a:ext cx="1790701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바나나 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6529161" y="4264207"/>
            <a:ext cx="933450" cy="396500"/>
          </a:xfrm>
          <a:prstGeom prst="rect">
            <a:avLst/>
          </a:prstGeom>
          <a:solidFill>
            <a:srgbClr val="F1A2A2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NAME</a:t>
            </a:r>
            <a:endParaRPr lang="ko-KR" altLang="en-US" sz="1100" kern="0" dirty="0">
              <a:solidFill>
                <a:prstClr val="white"/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양쪽 모서리가 둥근 사각형 13">
            <a:extLst>
              <a:ext uri="{FF2B5EF4-FFF2-40B4-BE49-F238E27FC236}">
                <a16:creationId xmlns:a16="http://schemas.microsoft.com/office/drawing/2014/main" id="{C6EFED50-8B6B-407E-89B2-122B7BFA1674}"/>
              </a:ext>
            </a:extLst>
          </p:cNvPr>
          <p:cNvSpPr/>
          <p:nvPr/>
        </p:nvSpPr>
        <p:spPr>
          <a:xfrm>
            <a:off x="8461465" y="1968908"/>
            <a:ext cx="343654" cy="1961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4191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9B5735-C5F8-40E2-AE9B-CDA82B60BD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4" b="58166"/>
          <a:stretch/>
        </p:blipFill>
        <p:spPr>
          <a:xfrm>
            <a:off x="5463790" y="2177801"/>
            <a:ext cx="1141571" cy="11690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8EDD5C-5792-45A6-8550-730DEF71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5" b="2391"/>
          <a:stretch/>
        </p:blipFill>
        <p:spPr>
          <a:xfrm>
            <a:off x="8504893" y="2117847"/>
            <a:ext cx="294645" cy="6433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3D11072-4AAE-411E-9EC4-62C3324129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9" t="2698" r="35413" b="-2698"/>
          <a:stretch/>
        </p:blipFill>
        <p:spPr>
          <a:xfrm>
            <a:off x="8522639" y="2969682"/>
            <a:ext cx="259151" cy="6718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BBA4C6-CCFA-4BCF-826F-3856EA30BBA8}"/>
              </a:ext>
            </a:extLst>
          </p:cNvPr>
          <p:cNvSpPr txBox="1"/>
          <p:nvPr/>
        </p:nvSpPr>
        <p:spPr>
          <a:xfrm>
            <a:off x="5061650" y="3410722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공개</a:t>
            </a:r>
            <a:r>
              <a:rPr lang="en-US" altLang="ko-KR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SW</a:t>
            </a:r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09818-561D-4071-8BFE-614735D09F59}"/>
              </a:ext>
            </a:extLst>
          </p:cNvPr>
          <p:cNvSpPr txBox="1"/>
          <p:nvPr/>
        </p:nvSpPr>
        <p:spPr>
          <a:xfrm>
            <a:off x="4411437" y="5151130"/>
            <a:ext cx="5168898" cy="168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600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강현우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2020112014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김재철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의생명공학과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2017111790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김효정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팀장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2020112048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이지호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2020112057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28AB7-E743-40BE-A1D4-A81D4DDC042E}"/>
              </a:ext>
            </a:extLst>
          </p:cNvPr>
          <p:cNvSpPr/>
          <p:nvPr/>
        </p:nvSpPr>
        <p:spPr>
          <a:xfrm>
            <a:off x="260350" y="26729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C923D7-CAA3-4E17-B150-040C3E20ED4B}"/>
              </a:ext>
            </a:extLst>
          </p:cNvPr>
          <p:cNvSpPr txBox="1"/>
          <p:nvPr/>
        </p:nvSpPr>
        <p:spPr>
          <a:xfrm>
            <a:off x="4570160" y="3219827"/>
            <a:ext cx="656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감사합니다🍌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6AA2C6-086B-48F1-8ABC-FB6F16A49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294"/>
            <a:ext cx="513453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목차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Bold" panose="020B0600000101010101" pitchFamily="34" charset="-127"/>
              <a:ea typeface="CookieRunOTF Bold" panose="020B0600000101010101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300B-9940-49F0-83FF-0584B2F25F98}"/>
              </a:ext>
            </a:extLst>
          </p:cNvPr>
          <p:cNvSpPr txBox="1"/>
          <p:nvPr/>
        </p:nvSpPr>
        <p:spPr>
          <a:xfrm>
            <a:off x="1694222" y="2367171"/>
            <a:ext cx="58241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프로젝트 주제</a:t>
            </a:r>
            <a:endParaRPr lang="en-US" altLang="ko-KR" sz="2800" dirty="0">
              <a:solidFill>
                <a:prstClr val="black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피드백 </a:t>
            </a:r>
            <a:r>
              <a:rPr lang="en-US" altLang="ko-KR" sz="2800" kern="100" dirty="0">
                <a:solidFill>
                  <a:prstClr val="black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&amp; </a:t>
            </a:r>
            <a:r>
              <a:rPr lang="ko-KR" altLang="en-US" sz="2800" kern="100" dirty="0">
                <a:solidFill>
                  <a:prstClr val="black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논의 결과</a:t>
            </a:r>
            <a:endParaRPr lang="en-US" altLang="ko-KR" sz="2800" kern="100" dirty="0">
              <a:solidFill>
                <a:prstClr val="black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피드백으로 발전된 프로젝트 기능</a:t>
            </a:r>
            <a:endParaRPr kumimoji="0" lang="en-US" altLang="ko-KR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800" kern="100" dirty="0">
                <a:solidFill>
                  <a:prstClr val="black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기대 효과</a:t>
            </a:r>
            <a:endParaRPr lang="en-US" altLang="ko-KR" sz="2800" kern="100" dirty="0">
              <a:solidFill>
                <a:prstClr val="black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42A123-B9B4-41C7-851F-53748D635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105414"/>
            <a:ext cx="513453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7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 주제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300B-9940-49F0-83FF-0584B2F25F98}"/>
              </a:ext>
            </a:extLst>
          </p:cNvPr>
          <p:cNvSpPr txBox="1"/>
          <p:nvPr/>
        </p:nvSpPr>
        <p:spPr>
          <a:xfrm>
            <a:off x="1501784" y="1541261"/>
            <a:ext cx="91884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400" dirty="0" err="1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en-US" sz="4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부담을 줄여주는</a:t>
            </a:r>
            <a:endParaRPr lang="en-US" altLang="ko-KR" sz="44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</a:t>
            </a:r>
            <a:r>
              <a:rPr lang="ko-KR" altLang="ko-KR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달</a:t>
            </a:r>
            <a:r>
              <a:rPr lang="en-US" altLang="ko-KR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6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 공동 구매 </a:t>
            </a:r>
            <a:endParaRPr lang="en-US" altLang="ko-KR" sz="6000" kern="100" spc="-75" dirty="0">
              <a:solidFill>
                <a:srgbClr val="F9664D"/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44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플랫폼 제작</a:t>
            </a:r>
            <a:endParaRPr lang="ko-KR" altLang="ko-KR" sz="4400" kern="1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7069BDB-C153-4B9D-94FE-97C3DCCAD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0298">
            <a:off x="356977" y="3448237"/>
            <a:ext cx="2289614" cy="1261077"/>
          </a:xfrm>
          <a:prstGeom prst="rect">
            <a:avLst/>
          </a:prstGeom>
        </p:spPr>
      </p:pic>
      <p:pic>
        <p:nvPicPr>
          <p:cNvPr id="15" name="그림 14" descr="광장이(가) 표시된 사진&#10;&#10;자동 생성된 설명">
            <a:extLst>
              <a:ext uri="{FF2B5EF4-FFF2-40B4-BE49-F238E27FC236}">
                <a16:creationId xmlns:a16="http://schemas.microsoft.com/office/drawing/2014/main" id="{E6B7E813-EE71-4FC1-A089-4E01E247B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989" y="2895093"/>
            <a:ext cx="1280229" cy="18583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78BE4C-3BFF-44CB-B615-F9AEDCD93EB7}"/>
              </a:ext>
            </a:extLst>
          </p:cNvPr>
          <p:cNvSpPr txBox="1"/>
          <p:nvPr/>
        </p:nvSpPr>
        <p:spPr>
          <a:xfrm>
            <a:off x="2041003" y="4901240"/>
            <a:ext cx="9042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음식과 업체명을 지정해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사용자가 마감시간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인원을 설정해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2400" dirty="0" err="1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부담을 줄여 금액을 </a:t>
            </a:r>
            <a:r>
              <a:rPr lang="ko-KR" altLang="ko-KR" sz="2400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절약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할 수 있도록 도움을 주는 어플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9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피드백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604777-6890-4E25-BCF9-A447DB803831}"/>
              </a:ext>
            </a:extLst>
          </p:cNvPr>
          <p:cNvSpPr/>
          <p:nvPr/>
        </p:nvSpPr>
        <p:spPr>
          <a:xfrm>
            <a:off x="490893" y="1605897"/>
            <a:ext cx="2968588" cy="1280616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악용 사례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E1917-5E12-45F9-9529-078873A03FC4}"/>
              </a:ext>
            </a:extLst>
          </p:cNvPr>
          <p:cNvSpPr/>
          <p:nvPr/>
        </p:nvSpPr>
        <p:spPr>
          <a:xfrm>
            <a:off x="528997" y="3945473"/>
            <a:ext cx="2968588" cy="1507560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배달원이 받는 피해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B01AE-70A7-4B8D-9EEF-0879C1706925}"/>
              </a:ext>
            </a:extLst>
          </p:cNvPr>
          <p:cNvSpPr txBox="1"/>
          <p:nvPr/>
        </p:nvSpPr>
        <p:spPr>
          <a:xfrm>
            <a:off x="3810001" y="1702767"/>
            <a:ext cx="7847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</a:t>
            </a: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모르는 사람과의 대면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이</a:t>
            </a: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 사용자에게 부담으로 작용할 수 있음</a:t>
            </a:r>
            <a:r>
              <a:rPr kumimoji="0" lang="en-US" altLang="ko-KR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</a:t>
            </a: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같이 구매 하기로 한 사람과 연락두절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 </a:t>
            </a:r>
            <a:endParaRPr kumimoji="0" lang="en-US" altLang="ko-KR" sz="2000" b="0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</a:t>
            </a:r>
            <a:r>
              <a:rPr kumimoji="0" lang="ko-KR" altLang="en-US" sz="20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단순 변심으로 거래 취소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567AF-3AE9-40F7-A789-FAC7B818166A}"/>
              </a:ext>
            </a:extLst>
          </p:cNvPr>
          <p:cNvSpPr txBox="1"/>
          <p:nvPr/>
        </p:nvSpPr>
        <p:spPr>
          <a:xfrm>
            <a:off x="3810001" y="4160170"/>
            <a:ext cx="784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-</a:t>
            </a:r>
            <a:r>
              <a:rPr lang="ko-KR" altLang="en-US" sz="20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배달비</a:t>
            </a:r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 절감으로 인해 소비자와 자영업자는 이득을 취할 수 있으나</a:t>
            </a:r>
            <a:r>
              <a:rPr lang="en-US" altLang="ko-KR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, </a:t>
            </a:r>
          </a:p>
          <a:p>
            <a:r>
              <a:rPr lang="ko-KR" altLang="en-US" sz="2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배달원은 더 많은 음식을 배달하지만 버는 돈이 동일함</a:t>
            </a:r>
            <a:endParaRPr lang="ko-KR" altLang="en-US" sz="20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4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+mn-cs"/>
              </a:rPr>
              <a:t>피드백 논의 결과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604777-6890-4E25-BCF9-A447DB803831}"/>
              </a:ext>
            </a:extLst>
          </p:cNvPr>
          <p:cNvSpPr/>
          <p:nvPr/>
        </p:nvSpPr>
        <p:spPr>
          <a:xfrm>
            <a:off x="596817" y="1586579"/>
            <a:ext cx="2968588" cy="1280616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+mn-cs"/>
              </a:rPr>
              <a:t>악용 사례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B01AE-70A7-4B8D-9EEF-0879C1706925}"/>
              </a:ext>
            </a:extLst>
          </p:cNvPr>
          <p:cNvSpPr txBox="1"/>
          <p:nvPr/>
        </p:nvSpPr>
        <p:spPr>
          <a:xfrm>
            <a:off x="3830302" y="1562572"/>
            <a:ext cx="78472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-</a:t>
            </a:r>
            <a:r>
              <a:rPr lang="ko-KR" altLang="en-US" sz="2000" kern="0" dirty="0">
                <a:solidFill>
                  <a:srgbClr val="F9664D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신고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 기능을 추가하고 사용자의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별점을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 사람들이 매길 수 있게끔 한다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  <a:p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-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가입시 교내 </a:t>
            </a:r>
            <a:r>
              <a:rPr lang="ko-KR" altLang="en-US" sz="2000" kern="0" dirty="0">
                <a:solidFill>
                  <a:srgbClr val="F9664D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웹메일을 이용한 인증 절차</a:t>
            </a:r>
            <a:r>
              <a:rPr lang="ko-KR" altLang="en-US" sz="2000" kern="0" dirty="0">
                <a:latin typeface="CookieRunOTF Bold" panose="020B0600000101010101" pitchFamily="34" charset="-127"/>
                <a:ea typeface="CookieRunOTF Bold" panose="020B0600000101010101" pitchFamily="34" charset="-127"/>
              </a:rPr>
              <a:t>를</a:t>
            </a:r>
            <a:r>
              <a:rPr lang="ko-KR" altLang="en-US" sz="2000" kern="0" dirty="0">
                <a:solidFill>
                  <a:srgbClr val="F9664D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추가해 교내 학생만이 해당 어플을 사용할 수 있게끔 한다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Bold" panose="020B0600000101010101" pitchFamily="34" charset="-127"/>
              <a:ea typeface="CookieRunOTF Bold" panose="020B0600000101010101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E8393-D8BD-4669-9EDF-32C7C23FA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87019"/>
            <a:ext cx="3626259" cy="1436600"/>
          </a:xfrm>
          <a:prstGeom prst="rect">
            <a:avLst/>
          </a:prstGeom>
        </p:spPr>
      </p:pic>
      <p:pic>
        <p:nvPicPr>
          <p:cNvPr id="1026" name="Picture 2" descr="별점을 폐기해야 하는 이유 : 업데이트 후 종료">
            <a:extLst>
              <a:ext uri="{FF2B5EF4-FFF2-40B4-BE49-F238E27FC236}">
                <a16:creationId xmlns:a16="http://schemas.microsoft.com/office/drawing/2014/main" id="{AF301AF4-DD15-42EC-9EFA-D0502B93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0" y="3664212"/>
            <a:ext cx="3962399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2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+mn-cs"/>
              </a:rPr>
              <a:t>피드백 논의 결과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E1917-5E12-45F9-9529-078873A03FC4}"/>
              </a:ext>
            </a:extLst>
          </p:cNvPr>
          <p:cNvSpPr/>
          <p:nvPr/>
        </p:nvSpPr>
        <p:spPr>
          <a:xfrm>
            <a:off x="455268" y="885172"/>
            <a:ext cx="2806092" cy="1243498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+mn-cs"/>
              </a:rPr>
              <a:t>배달원이 받는 피해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567AF-3AE9-40F7-A789-FAC7B818166A}"/>
              </a:ext>
            </a:extLst>
          </p:cNvPr>
          <p:cNvSpPr txBox="1"/>
          <p:nvPr/>
        </p:nvSpPr>
        <p:spPr>
          <a:xfrm>
            <a:off x="4106444" y="1273182"/>
            <a:ext cx="6271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배달원이 </a:t>
            </a:r>
            <a:r>
              <a:rPr lang="ko-KR" altLang="en-US" sz="2000" kern="100" spc="-75" dirty="0" err="1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받는피해를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최소화하되 소비자가 느끼기에  </a:t>
            </a:r>
          </a:p>
          <a:p>
            <a:pPr lvl="0">
              <a:defRPr/>
            </a:pPr>
            <a:r>
              <a:rPr lang="ko-KR" altLang="en-US" sz="2000" kern="100" spc="-75" dirty="0" err="1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부담이 줄어드는 선에서 </a:t>
            </a:r>
            <a:r>
              <a:rPr lang="ko-KR" altLang="en-US" sz="2000" kern="100" spc="-75" dirty="0">
                <a:solidFill>
                  <a:srgbClr val="F9664D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인원 제한을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두어야 함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38D879-463D-48AD-82AA-3A99294C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2" y="2636546"/>
            <a:ext cx="5193983" cy="3440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D0636-8297-4E3E-B90E-19453F8E4BBC}"/>
              </a:ext>
            </a:extLst>
          </p:cNvPr>
          <p:cNvSpPr txBox="1"/>
          <p:nvPr/>
        </p:nvSpPr>
        <p:spPr>
          <a:xfrm>
            <a:off x="5991550" y="4522743"/>
            <a:ext cx="5940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서울 시내 평균 최소 주문 금액이 </a:t>
            </a:r>
            <a:r>
              <a:rPr lang="en-US" altLang="ko-KR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15,000</a:t>
            </a:r>
            <a:r>
              <a:rPr lang="ko-KR" altLang="en-US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원 정도이므로</a:t>
            </a:r>
            <a:r>
              <a:rPr lang="en-US" altLang="ko-KR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spc="-75" dirty="0" err="1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배달료가</a:t>
            </a:r>
            <a:r>
              <a:rPr lang="ko-KR" altLang="en-US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이의 </a:t>
            </a:r>
            <a:r>
              <a:rPr lang="en-US" altLang="ko-KR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10%</a:t>
            </a:r>
            <a:r>
              <a:rPr lang="ko-KR" altLang="en-US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 </a:t>
            </a:r>
            <a:r>
              <a:rPr lang="en-US" altLang="ko-KR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1,500</a:t>
            </a:r>
            <a:r>
              <a:rPr lang="ko-KR" altLang="en-US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원 이하가 되도록 </a:t>
            </a:r>
          </a:p>
          <a:p>
            <a:r>
              <a:rPr lang="ko-KR" altLang="en-US" sz="18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spc="-75" dirty="0">
                <a:solidFill>
                  <a:srgbClr val="F9664D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2~5</a:t>
            </a:r>
            <a:r>
              <a:rPr lang="ko-KR" altLang="en-US" sz="2400" kern="100" spc="-75" dirty="0">
                <a:solidFill>
                  <a:srgbClr val="F9664D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인으로 인원 제한</a:t>
            </a:r>
            <a:endParaRPr lang="ko-KR" altLang="en-US" sz="2400" dirty="0">
              <a:solidFill>
                <a:srgbClr val="F9664D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03F21-947A-433A-B55C-4602C69F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08" y="2802702"/>
            <a:ext cx="5940100" cy="11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피드백으로 발전된 프로젝트 기능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CE84-BA0B-4CCC-9675-FC67C6993E78}"/>
              </a:ext>
            </a:extLst>
          </p:cNvPr>
          <p:cNvSpPr txBox="1"/>
          <p:nvPr/>
        </p:nvSpPr>
        <p:spPr>
          <a:xfrm>
            <a:off x="6432832" y="2545492"/>
            <a:ext cx="3860345" cy="12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신고 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&amp; </a:t>
            </a:r>
            <a:r>
              <a:rPr lang="ko-KR" altLang="en-US" sz="2000" kern="100" spc="-75" dirty="0" err="1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별점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기능</a:t>
            </a: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사용자 매너 평가 작성</a:t>
            </a: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-&gt;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사용자 신뢰도 평가 가능</a:t>
            </a: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B016CD-AB44-4A30-AF7F-18EDD4AB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5" y="929703"/>
            <a:ext cx="2872314" cy="5424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13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3" y="237313"/>
            <a:ext cx="457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피드백으로 발전된 프로젝트 기능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ookieRunOTF Bold" panose="020B0600000101010101" pitchFamily="34" charset="-127"/>
              <a:ea typeface="CookieRunOTF Bold" panose="020B0600000101010101" pitchFamily="34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DD3549-56C7-4B9C-8BD2-783F6EBD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13" y="930341"/>
            <a:ext cx="2872313" cy="54227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575296-AFD2-4651-805A-3C16F5EE4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929" y="929647"/>
            <a:ext cx="2872313" cy="54234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46A6B-0FB3-4917-BE23-6D25DD820576}"/>
              </a:ext>
            </a:extLst>
          </p:cNvPr>
          <p:cNvSpPr txBox="1"/>
          <p:nvPr/>
        </p:nvSpPr>
        <p:spPr>
          <a:xfrm>
            <a:off x="984213" y="3422730"/>
            <a:ext cx="427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최대 인원 </a:t>
            </a:r>
            <a:r>
              <a:rPr kumimoji="0" lang="en-US" altLang="ko-KR" sz="2400" b="0" i="0" u="none" strike="noStrike" kern="1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2~5</a:t>
            </a:r>
            <a:r>
              <a:rPr kumimoji="0" lang="ko-KR" altLang="en-US" sz="2400" b="0" i="0" u="none" strike="noStrike" kern="1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명</a:t>
            </a:r>
            <a:r>
              <a:rPr lang="en-US" altLang="ko-KR" sz="2400" kern="100" spc="-75" noProof="0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u="none" strike="noStrike" kern="1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제한 </a:t>
            </a:r>
            <a:endParaRPr kumimoji="0" lang="en-US" altLang="ko-KR" sz="2400" b="0" i="0" u="none" strike="noStrike" kern="100" cap="none" spc="-7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-&gt;</a:t>
            </a:r>
            <a:r>
              <a:rPr lang="ko-KR" altLang="en-US" sz="24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배달원 피해 최소화</a:t>
            </a:r>
            <a:endParaRPr kumimoji="0" lang="en-US" altLang="ko-KR" sz="2400" b="0" i="0" u="none" strike="noStrike" kern="100" cap="none" spc="-7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74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기대 효과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CE84-BA0B-4CCC-9675-FC67C6993E78}"/>
              </a:ext>
            </a:extLst>
          </p:cNvPr>
          <p:cNvSpPr txBox="1"/>
          <p:nvPr/>
        </p:nvSpPr>
        <p:spPr>
          <a:xfrm>
            <a:off x="690683" y="1447567"/>
            <a:ext cx="11501317" cy="34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소비자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가격이 높아진 배달비를 나누어서 낼 수 있다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배달원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000" kern="100" spc="-75" dirty="0" err="1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나누기도 최대 인원 수를 고려하기 때문에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같은 장소에 주문을 적게 가는 일은 없음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자영업자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 </a:t>
            </a:r>
            <a:r>
              <a:rPr lang="ko-KR" altLang="en-US" sz="2000" kern="100" spc="-75" dirty="0" err="1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대행료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때문에 어쩔 수 없이 높아진 배달비의 부담을 줄여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많은 주문을 받을 수 있음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-&gt; </a:t>
            </a: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주문의 양이 늘고 배달원의 배달 횟수도 줄지 않아 </a:t>
            </a:r>
            <a:endParaRPr lang="en-US" altLang="ko-KR" sz="2000" kern="100" spc="-75" dirty="0">
              <a:solidFill>
                <a:srgbClr val="000000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선순환이 이루어질 것임</a:t>
            </a: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79EF32-3E1B-4E0F-A6DF-4C1B3F9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95" y="2703626"/>
            <a:ext cx="3928925" cy="39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69667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294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CookieRunOTF Bold</vt:lpstr>
      <vt:lpstr>CookieRunOTF Regular</vt:lpstr>
      <vt:lpstr>Arial</vt:lpstr>
      <vt:lpstr>맑은 고딕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효정</cp:lastModifiedBy>
  <cp:revision>188</cp:revision>
  <dcterms:created xsi:type="dcterms:W3CDTF">2021-09-09T03:20:14Z</dcterms:created>
  <dcterms:modified xsi:type="dcterms:W3CDTF">2022-04-11T07:00:03Z</dcterms:modified>
</cp:coreProperties>
</file>