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61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4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26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3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7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21D3-5307-4F2D-ACFD-686254E5945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E47F8-56B1-4BB1-8B01-C340B88D8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/>
          <p:cNvSpPr/>
          <p:nvPr/>
        </p:nvSpPr>
        <p:spPr>
          <a:xfrm>
            <a:off x="0" y="4204"/>
            <a:ext cx="9144000" cy="6853795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" y="22711"/>
            <a:ext cx="7750946" cy="135255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779658" y="494754"/>
            <a:ext cx="1386918" cy="769442"/>
            <a:chOff x="7242629" y="3265714"/>
            <a:chExt cx="1386918" cy="769442"/>
          </a:xfrm>
        </p:grpSpPr>
        <p:sp>
          <p:nvSpPr>
            <p:cNvPr id="5" name="TextBox 4"/>
            <p:cNvSpPr txBox="1"/>
            <p:nvPr/>
          </p:nvSpPr>
          <p:spPr>
            <a:xfrm>
              <a:off x="7245835" y="3265714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</a:rPr>
                <a:t>2025-09-05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2629" y="3635046"/>
              <a:ext cx="1386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</a:rPr>
                <a:t>13:50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245970" y="3508713"/>
            <a:ext cx="2727070" cy="1938314"/>
          </a:xfrm>
          <a:prstGeom prst="roundRect">
            <a:avLst>
              <a:gd name="adj" fmla="val 4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0" smtClean="0">
                <a:latin typeface="Consolas" panose="020B0609020204030204" pitchFamily="49" charset="0"/>
              </a:rPr>
              <a:t>0000</a:t>
            </a:r>
            <a:endParaRPr lang="ko-KR" altLang="en-US" sz="800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9693" y="2136513"/>
            <a:ext cx="191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89131CU210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038" y="2488828"/>
            <a:ext cx="26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TESTETST TEST 0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8614" y="1677964"/>
            <a:ext cx="4067785" cy="1252693"/>
          </a:xfrm>
          <a:prstGeom prst="roundRect">
            <a:avLst>
              <a:gd name="adj" fmla="val 1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/>
          </a:p>
        </p:txBody>
      </p:sp>
      <p:sp>
        <p:nvSpPr>
          <p:cNvPr id="12" name="타원 11"/>
          <p:cNvSpPr/>
          <p:nvPr/>
        </p:nvSpPr>
        <p:spPr>
          <a:xfrm>
            <a:off x="362404" y="3708462"/>
            <a:ext cx="676931" cy="67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정상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62404" y="4488135"/>
            <a:ext cx="676931" cy="676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오류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3786" y="2470819"/>
            <a:ext cx="11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부품이름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459" y="2107304"/>
            <a:ext cx="11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부품번호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519475" y="2159369"/>
            <a:ext cx="595619" cy="608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구분값</a:t>
            </a:r>
            <a:endParaRPr lang="ko-KR" altLang="en-US" sz="600"/>
          </a:p>
        </p:txBody>
      </p:sp>
      <p:sp>
        <p:nvSpPr>
          <p:cNvPr id="18" name="TextBox 17"/>
          <p:cNvSpPr txBox="1"/>
          <p:nvPr/>
        </p:nvSpPr>
        <p:spPr>
          <a:xfrm>
            <a:off x="423377" y="-1270962"/>
            <a:ext cx="3833769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구분값은 기준정보목록의 </a:t>
            </a:r>
            <a:r>
              <a:rPr lang="en-US" altLang="ko-KR" smtClean="0"/>
              <a:t>“</a:t>
            </a:r>
            <a:r>
              <a:rPr lang="ko-KR" altLang="en-US" smtClean="0"/>
              <a:t>구분</a:t>
            </a:r>
            <a:r>
              <a:rPr lang="en-US" altLang="ko-KR" smtClean="0"/>
              <a:t>”</a:t>
            </a:r>
            <a:r>
              <a:rPr lang="ko-KR" altLang="en-US" smtClean="0"/>
              <a:t>의 값을 표현해주고 정상적으로 연결되면 파랑</a:t>
            </a:r>
            <a:r>
              <a:rPr lang="en-US" altLang="ko-KR" smtClean="0"/>
              <a:t>,</a:t>
            </a:r>
            <a:r>
              <a:rPr lang="ko-KR" altLang="en-US" smtClean="0"/>
              <a:t>연결안되거나 목록에 없는 구분값은 적색으로 표현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4246535" y="3108297"/>
            <a:ext cx="3833769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정상</a:t>
            </a:r>
            <a:r>
              <a:rPr lang="en-US" altLang="ko-KR" smtClean="0"/>
              <a:t>/</a:t>
            </a:r>
            <a:r>
              <a:rPr lang="ko-KR" altLang="en-US" smtClean="0"/>
              <a:t>오류값은 구분값</a:t>
            </a:r>
            <a:r>
              <a:rPr lang="en-US" altLang="ko-KR" smtClean="0"/>
              <a:t>,PLC</a:t>
            </a:r>
            <a:r>
              <a:rPr lang="ko-KR" altLang="en-US" smtClean="0"/>
              <a:t>통신</a:t>
            </a:r>
            <a:r>
              <a:rPr lang="en-US" altLang="ko-KR" smtClean="0"/>
              <a:t>,</a:t>
            </a:r>
            <a:r>
              <a:rPr lang="ko-KR" altLang="en-US" smtClean="0"/>
              <a:t>바코드스캐너</a:t>
            </a:r>
            <a:r>
              <a:rPr lang="en-US" altLang="ko-KR" smtClean="0"/>
              <a:t>,</a:t>
            </a:r>
            <a:r>
              <a:rPr lang="ko-KR" altLang="en-US" smtClean="0"/>
              <a:t>바코드 프린터등의 장이체서 오류발생시 사용자가 직관적으로 알수 있게 정상</a:t>
            </a:r>
            <a:r>
              <a:rPr lang="en-US" altLang="ko-KR" smtClean="0"/>
              <a:t>/</a:t>
            </a:r>
            <a:r>
              <a:rPr lang="ko-KR" altLang="en-US" smtClean="0"/>
              <a:t>오류로 쉽게 파악</a:t>
            </a:r>
            <a:endParaRPr lang="en-US" altLang="ko-KR" smtClean="0"/>
          </a:p>
          <a:p>
            <a:r>
              <a:rPr lang="ko-KR" altLang="en-US" smtClean="0"/>
              <a:t>예를 들면 불이 들어오면 좋겠지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-4293855" y="5195972"/>
            <a:ext cx="383376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구분값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해당부품번호</a:t>
            </a:r>
            <a:r>
              <a:rPr lang="en-US" altLang="ko-KR" smtClean="0"/>
              <a:t>,</a:t>
            </a:r>
            <a:r>
              <a:rPr lang="ko-KR" altLang="en-US" smtClean="0"/>
              <a:t>부품이름의 당일 생산수량 표현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8480" y="1489591"/>
            <a:ext cx="2727070" cy="502240"/>
          </a:xfrm>
          <a:prstGeom prst="roundRect">
            <a:avLst>
              <a:gd name="adj" fmla="val 14444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FRONT / LH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8613" y="3204840"/>
            <a:ext cx="4067785" cy="2357424"/>
          </a:xfrm>
          <a:prstGeom prst="roundRect">
            <a:avLst>
              <a:gd name="adj" fmla="val 1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8480" y="3066906"/>
            <a:ext cx="2727070" cy="341973"/>
          </a:xfrm>
          <a:prstGeom prst="roundRect">
            <a:avLst>
              <a:gd name="adj" fmla="val 14444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latin typeface="Consolas" panose="020B0609020204030204" pitchFamily="49" charset="0"/>
              </a:rPr>
              <a:t>생산수량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55312" y="5980208"/>
            <a:ext cx="2727069" cy="649545"/>
          </a:xfrm>
          <a:prstGeom prst="roundRect">
            <a:avLst>
              <a:gd name="adj" fmla="val 44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0" smtClean="0">
                <a:latin typeface="Consolas" panose="020B0609020204030204" pitchFamily="49" charset="0"/>
              </a:rPr>
              <a:t>00000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9052" y="6053860"/>
            <a:ext cx="732243" cy="502240"/>
          </a:xfrm>
          <a:prstGeom prst="roundRect">
            <a:avLst>
              <a:gd name="adj" fmla="val 1444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latin typeface="Consolas" panose="020B0609020204030204" pitchFamily="49" charset="0"/>
              </a:rPr>
              <a:t>누적수량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23695" y="-635724"/>
            <a:ext cx="3833769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해당공정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부품번호에 하위부품등록시 바코드 스캔해서 부품번호 동일시 상태가 </a:t>
            </a:r>
            <a:r>
              <a:rPr lang="en-US" altLang="ko-KR" smtClean="0"/>
              <a:t>OK</a:t>
            </a:r>
            <a:r>
              <a:rPr lang="ko-KR" altLang="en-US" smtClean="0"/>
              <a:t>로변경</a:t>
            </a:r>
            <a:endParaRPr lang="en-US" altLang="ko-KR" smtClean="0"/>
          </a:p>
          <a:p>
            <a:r>
              <a:rPr lang="en-US" altLang="ko-KR" smtClean="0"/>
              <a:t>-</a:t>
            </a:r>
            <a:r>
              <a:rPr lang="ko-KR" altLang="en-US" smtClean="0"/>
              <a:t>추가 </a:t>
            </a:r>
            <a:endParaRPr lang="en-US" altLang="ko-KR" smtClean="0"/>
          </a:p>
          <a:p>
            <a:r>
              <a:rPr lang="ko-KR" altLang="en-US" smtClean="0"/>
              <a:t>하위부품번호 </a:t>
            </a:r>
            <a:r>
              <a:rPr lang="en-US" altLang="ko-KR" smtClean="0"/>
              <a:t>HKMC</a:t>
            </a:r>
            <a:r>
              <a:rPr lang="ko-KR" altLang="en-US" smtClean="0"/>
              <a:t>규격으로 입력됨</a:t>
            </a:r>
            <a:endParaRPr lang="en-US" altLang="ko-KR" smtClean="0"/>
          </a:p>
          <a:p>
            <a:r>
              <a:rPr lang="ko-KR" altLang="en-US" smtClean="0"/>
              <a:t>하위부품번호인지확인도 하지만 추적번호도 확인해서 중복입력방지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8612" y="5743769"/>
            <a:ext cx="4067785" cy="1050731"/>
          </a:xfrm>
          <a:prstGeom prst="roundRect">
            <a:avLst>
              <a:gd name="adj" fmla="val 1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948860" y="3464277"/>
            <a:ext cx="2727070" cy="1938314"/>
          </a:xfrm>
          <a:prstGeom prst="roundRect">
            <a:avLst>
              <a:gd name="adj" fmla="val 4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0" smtClean="0">
                <a:latin typeface="Consolas" panose="020B0609020204030204" pitchFamily="49" charset="0"/>
              </a:rPr>
              <a:t>0000</a:t>
            </a:r>
            <a:endParaRPr lang="ko-KR" altLang="en-US" sz="80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2583" y="2092077"/>
            <a:ext cx="191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89231CU210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2928" y="2444392"/>
            <a:ext cx="26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TESTETST TEST 0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51504" y="1633528"/>
            <a:ext cx="4067785" cy="1252693"/>
          </a:xfrm>
          <a:prstGeom prst="roundRect">
            <a:avLst>
              <a:gd name="adj" fmla="val 1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/>
          </a:p>
        </p:txBody>
      </p:sp>
      <p:sp>
        <p:nvSpPr>
          <p:cNvPr id="33" name="타원 32"/>
          <p:cNvSpPr/>
          <p:nvPr/>
        </p:nvSpPr>
        <p:spPr>
          <a:xfrm>
            <a:off x="5065294" y="3664026"/>
            <a:ext cx="676931" cy="67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정상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065294" y="4443699"/>
            <a:ext cx="676931" cy="676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오류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046676" y="2426383"/>
            <a:ext cx="11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부품이름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2349" y="2062868"/>
            <a:ext cx="110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부품번호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222365" y="2114933"/>
            <a:ext cx="595619" cy="608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/>
              <a:t>구분값</a:t>
            </a:r>
            <a:endParaRPr lang="ko-KR" altLang="en-US" sz="60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01370" y="1445155"/>
            <a:ext cx="2727070" cy="502240"/>
          </a:xfrm>
          <a:prstGeom prst="roundRect">
            <a:avLst>
              <a:gd name="adj" fmla="val 14444"/>
            </a:avLst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>
                <a:latin typeface="Consolas" panose="020B0609020204030204" pitchFamily="49" charset="0"/>
              </a:rPr>
              <a:t>REAR / RH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51503" y="3160404"/>
            <a:ext cx="4067785" cy="2357424"/>
          </a:xfrm>
          <a:prstGeom prst="roundRect">
            <a:avLst>
              <a:gd name="adj" fmla="val 1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01370" y="3022470"/>
            <a:ext cx="2727070" cy="341973"/>
          </a:xfrm>
          <a:prstGeom prst="roundRect">
            <a:avLst>
              <a:gd name="adj" fmla="val 14444"/>
            </a:avLst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latin typeface="Consolas" panose="020B0609020204030204" pitchFamily="49" charset="0"/>
              </a:rPr>
              <a:t>생산수량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958202" y="5935772"/>
            <a:ext cx="2727069" cy="649545"/>
          </a:xfrm>
          <a:prstGeom prst="roundRect">
            <a:avLst>
              <a:gd name="adj" fmla="val 44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0" smtClean="0">
                <a:latin typeface="Consolas" panose="020B0609020204030204" pitchFamily="49" charset="0"/>
              </a:rPr>
              <a:t>00000</a:t>
            </a:r>
            <a:endParaRPr lang="ko-KR" altLang="en-US" sz="6000">
              <a:latin typeface="Consolas" panose="020B0609020204030204" pitchFamily="49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91942" y="6009424"/>
            <a:ext cx="732243" cy="502240"/>
          </a:xfrm>
          <a:prstGeom prst="roundRect">
            <a:avLst>
              <a:gd name="adj" fmla="val 1444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smtClean="0">
                <a:latin typeface="Consolas" panose="020B0609020204030204" pitchFamily="49" charset="0"/>
              </a:rPr>
              <a:t>누적수량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851502" y="5699333"/>
            <a:ext cx="4067785" cy="1050731"/>
          </a:xfrm>
          <a:prstGeom prst="roundRect">
            <a:avLst>
              <a:gd name="adj" fmla="val 1649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20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95594"/>
              </p:ext>
            </p:extLst>
          </p:nvPr>
        </p:nvGraphicFramePr>
        <p:xfrm>
          <a:off x="9443415" y="2482620"/>
          <a:ext cx="45157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7">
                  <a:extLst>
                    <a:ext uri="{9D8B030D-6E8A-4147-A177-3AD203B41FA5}">
                      <a16:colId xmlns:a16="http://schemas.microsoft.com/office/drawing/2014/main" val="127911321"/>
                    </a:ext>
                  </a:extLst>
                </a:gridCol>
                <a:gridCol w="3842428">
                  <a:extLst>
                    <a:ext uri="{9D8B030D-6E8A-4147-A177-3AD203B41FA5}">
                      <a16:colId xmlns:a16="http://schemas.microsoft.com/office/drawing/2014/main" val="289990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smtClean="0"/>
                        <a:t>상태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부품번호 스캔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1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111111111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7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2223333333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444444444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66666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5555555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41603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9527808" y="2840151"/>
            <a:ext cx="386385" cy="364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OK</a:t>
            </a:r>
            <a:endParaRPr lang="ko-KR" altLang="en-US" sz="900"/>
          </a:p>
        </p:txBody>
      </p:sp>
      <p:sp>
        <p:nvSpPr>
          <p:cNvPr id="50" name="타원 49"/>
          <p:cNvSpPr/>
          <p:nvPr/>
        </p:nvSpPr>
        <p:spPr>
          <a:xfrm>
            <a:off x="9527808" y="3230451"/>
            <a:ext cx="386385" cy="3646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NG</a:t>
            </a:r>
            <a:endParaRPr lang="ko-KR" altLang="en-US" sz="900"/>
          </a:p>
        </p:txBody>
      </p:sp>
      <p:sp>
        <p:nvSpPr>
          <p:cNvPr id="51" name="타원 50"/>
          <p:cNvSpPr/>
          <p:nvPr/>
        </p:nvSpPr>
        <p:spPr>
          <a:xfrm>
            <a:off x="9527808" y="3650600"/>
            <a:ext cx="386385" cy="364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OK</a:t>
            </a:r>
            <a:endParaRPr lang="ko-KR" altLang="en-US" sz="900"/>
          </a:p>
        </p:txBody>
      </p:sp>
      <p:sp>
        <p:nvSpPr>
          <p:cNvPr id="52" name="타원 51"/>
          <p:cNvSpPr/>
          <p:nvPr/>
        </p:nvSpPr>
        <p:spPr>
          <a:xfrm>
            <a:off x="9527808" y="4008131"/>
            <a:ext cx="386385" cy="364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OK</a:t>
            </a:r>
            <a:endParaRPr lang="ko-KR" altLang="en-US" sz="900"/>
          </a:p>
        </p:txBody>
      </p:sp>
      <p:sp>
        <p:nvSpPr>
          <p:cNvPr id="53" name="타원 52"/>
          <p:cNvSpPr/>
          <p:nvPr/>
        </p:nvSpPr>
        <p:spPr>
          <a:xfrm>
            <a:off x="9527808" y="4389631"/>
            <a:ext cx="386385" cy="36468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smtClean="0"/>
              <a:t>OK</a:t>
            </a:r>
            <a:endParaRPr lang="ko-KR" altLang="en-US" sz="9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127995" y="7639586"/>
            <a:ext cx="1455681" cy="502240"/>
          </a:xfrm>
          <a:prstGeom prst="roundRect">
            <a:avLst>
              <a:gd name="adj" fmla="val 1444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latin typeface="Consolas" panose="020B0609020204030204" pitchFamily="49" charset="0"/>
              </a:rPr>
              <a:t>FRONT /LH</a:t>
            </a:r>
          </a:p>
          <a:p>
            <a:pPr algn="ctr"/>
            <a:r>
              <a:rPr lang="en-US" altLang="ko-KR" sz="1400" smtClean="0">
                <a:latin typeface="Consolas" panose="020B0609020204030204" pitchFamily="49" charset="0"/>
              </a:rPr>
              <a:t> </a:t>
            </a:r>
            <a:r>
              <a:rPr lang="ko-KR" altLang="en-US" sz="1400" smtClean="0">
                <a:latin typeface="Consolas" panose="020B0609020204030204" pitchFamily="49" charset="0"/>
              </a:rPr>
              <a:t>당일누적수량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18758" y="7651909"/>
            <a:ext cx="1455681" cy="502240"/>
          </a:xfrm>
          <a:prstGeom prst="roundRect">
            <a:avLst>
              <a:gd name="adj" fmla="val 1444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latin typeface="Consolas" panose="020B0609020204030204" pitchFamily="49" charset="0"/>
              </a:rPr>
              <a:t>REAR / RH</a:t>
            </a:r>
          </a:p>
          <a:p>
            <a:pPr algn="ctr"/>
            <a:r>
              <a:rPr lang="ko-KR" altLang="en-US" sz="1400" smtClean="0">
                <a:latin typeface="Consolas" panose="020B0609020204030204" pitchFamily="49" charset="0"/>
              </a:rPr>
              <a:t>당일</a:t>
            </a:r>
            <a:r>
              <a:rPr lang="en-US" altLang="ko-KR" sz="1400" smtClean="0">
                <a:latin typeface="Consolas" panose="020B0609020204030204" pitchFamily="49" charset="0"/>
              </a:rPr>
              <a:t> </a:t>
            </a:r>
            <a:r>
              <a:rPr lang="ko-KR" altLang="en-US" sz="1400" smtClean="0">
                <a:latin typeface="Consolas" panose="020B0609020204030204" pitchFamily="49" charset="0"/>
              </a:rPr>
              <a:t>누적수량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127995" y="7008159"/>
            <a:ext cx="1455681" cy="502240"/>
          </a:xfrm>
          <a:prstGeom prst="roundRect">
            <a:avLst>
              <a:gd name="adj" fmla="val 1444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latin typeface="Consolas" panose="020B0609020204030204" pitchFamily="49" charset="0"/>
              </a:rPr>
              <a:t>FRONT /LH</a:t>
            </a:r>
          </a:p>
          <a:p>
            <a:pPr algn="ctr"/>
            <a:r>
              <a:rPr lang="en-US" altLang="ko-KR" sz="1400" smtClean="0">
                <a:latin typeface="Consolas" panose="020B0609020204030204" pitchFamily="49" charset="0"/>
              </a:rPr>
              <a:t> </a:t>
            </a:r>
            <a:r>
              <a:rPr lang="ko-KR" altLang="en-US" sz="1400" smtClean="0">
                <a:latin typeface="Consolas" panose="020B0609020204030204" pitchFamily="49" charset="0"/>
              </a:rPr>
              <a:t>해당공정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sz="1400" smtClean="0">
                <a:latin typeface="Consolas" panose="020B0609020204030204" pitchFamily="49" charset="0"/>
              </a:rPr>
              <a:t>작업수량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618758" y="7020482"/>
            <a:ext cx="1455681" cy="502240"/>
          </a:xfrm>
          <a:prstGeom prst="roundRect">
            <a:avLst>
              <a:gd name="adj" fmla="val 14444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latin typeface="Consolas" panose="020B0609020204030204" pitchFamily="49" charset="0"/>
              </a:rPr>
              <a:t>REAR / RH</a:t>
            </a:r>
          </a:p>
          <a:p>
            <a:pPr algn="ctr"/>
            <a:r>
              <a:rPr lang="ko-KR" altLang="en-US" sz="1400" smtClean="0">
                <a:latin typeface="Consolas" panose="020B0609020204030204" pitchFamily="49" charset="0"/>
              </a:rPr>
              <a:t>해당공정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sz="1400" smtClean="0">
                <a:latin typeface="Consolas" panose="020B0609020204030204" pitchFamily="49" charset="0"/>
              </a:rPr>
              <a:t>작업수량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06569" y="3522619"/>
            <a:ext cx="988601" cy="1938314"/>
          </a:xfrm>
          <a:prstGeom prst="roundRect">
            <a:avLst>
              <a:gd name="adj" fmla="val 44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>
              <a:latin typeface="Consolas" panose="020B0609020204030204" pitchFamily="49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909459" y="3478183"/>
            <a:ext cx="988601" cy="1938314"/>
          </a:xfrm>
          <a:prstGeom prst="roundRect">
            <a:avLst>
              <a:gd name="adj" fmla="val 44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0">
              <a:latin typeface="Consolas" panose="020B0609020204030204" pitchFamily="49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88249" y="3545728"/>
            <a:ext cx="669898" cy="362661"/>
          </a:xfrm>
          <a:prstGeom prst="roundRect">
            <a:avLst>
              <a:gd name="adj" fmla="val 442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smtClean="0">
                <a:solidFill>
                  <a:srgbClr val="002060"/>
                </a:solidFill>
                <a:latin typeface="Consolas" panose="020B0609020204030204" pitchFamily="49" charset="0"/>
              </a:rPr>
              <a:t>UPH</a:t>
            </a:r>
            <a:endParaRPr lang="ko-KR" altLang="en-US" sz="1400" b="1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991139" y="3501292"/>
            <a:ext cx="669898" cy="362661"/>
          </a:xfrm>
          <a:prstGeom prst="roundRect">
            <a:avLst>
              <a:gd name="adj" fmla="val 442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smtClean="0">
                <a:solidFill>
                  <a:srgbClr val="002060"/>
                </a:solidFill>
                <a:latin typeface="Consolas" panose="020B0609020204030204" pitchFamily="49" charset="0"/>
              </a:rPr>
              <a:t>UPH</a:t>
            </a:r>
            <a:endParaRPr lang="ko-KR" altLang="en-US" sz="1400" b="1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118</Words>
  <Application>Microsoft Office PowerPoint</Application>
  <PresentationFormat>화면 슬라이드 쇼(4:3)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김진철</dc:creator>
  <cp:lastModifiedBy>김진철</cp:lastModifiedBy>
  <cp:revision>9</cp:revision>
  <dcterms:created xsi:type="dcterms:W3CDTF">2025-09-05T03:16:19Z</dcterms:created>
  <dcterms:modified xsi:type="dcterms:W3CDTF">2025-09-11T03:25:14Z</dcterms:modified>
</cp:coreProperties>
</file>