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02248-7E14-4CE6-8C66-7175A6DFCF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EE3A73-570A-4DE6-AD19-3CF54D63A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K-means </a:t>
          </a:r>
          <a:r>
            <a:rPr lang="en-US" dirty="0"/>
            <a:t>algorithm was used as part of this clustering study. K value was set to 5. For more detailed and accurate guidance, the data set can be expanded, and the details of the neighborhood or street can also be drilled.</a:t>
          </a:r>
        </a:p>
      </dgm:t>
    </dgm:pt>
    <dgm:pt modelId="{B1CDF869-561E-4648-9015-0941FAFF2935}" type="parTrans" cxnId="{7DFD6E59-5838-4FCA-9359-B140DE8A38F6}">
      <dgm:prSet/>
      <dgm:spPr/>
      <dgm:t>
        <a:bodyPr/>
        <a:lstStyle/>
        <a:p>
          <a:endParaRPr lang="en-US"/>
        </a:p>
      </dgm:t>
    </dgm:pt>
    <dgm:pt modelId="{6C926D94-AA82-400B-81FF-A6864CB4F36E}" type="sibTrans" cxnId="{7DFD6E59-5838-4FCA-9359-B140DE8A38F6}">
      <dgm:prSet/>
      <dgm:spPr/>
      <dgm:t>
        <a:bodyPr/>
        <a:lstStyle/>
        <a:p>
          <a:endParaRPr lang="en-US"/>
        </a:p>
      </dgm:t>
    </dgm:pt>
    <dgm:pt modelId="{84F44D58-4A85-4A06-87C5-EF3681A4C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obvious that Cluster 0 is the most usable clusters to see which venue to visit. </a:t>
          </a:r>
        </a:p>
      </dgm:t>
    </dgm:pt>
    <dgm:pt modelId="{7593C91C-F055-4D17-9E3D-A65389B228DE}" type="parTrans" cxnId="{8FB3EAB3-C007-4FE1-AA82-F460B78C8942}">
      <dgm:prSet/>
      <dgm:spPr/>
      <dgm:t>
        <a:bodyPr/>
        <a:lstStyle/>
        <a:p>
          <a:endParaRPr lang="en-US"/>
        </a:p>
      </dgm:t>
    </dgm:pt>
    <dgm:pt modelId="{2F315093-2BA8-4132-B84A-036F05F5BC8C}" type="sibTrans" cxnId="{8FB3EAB3-C007-4FE1-AA82-F460B78C8942}">
      <dgm:prSet/>
      <dgm:spPr/>
      <dgm:t>
        <a:bodyPr/>
        <a:lstStyle/>
        <a:p>
          <a:endParaRPr lang="en-US"/>
        </a:p>
      </dgm:t>
    </dgm:pt>
    <dgm:pt modelId="{BB6888B0-A38D-46CF-BF0C-CDE08A213B67}" type="pres">
      <dgm:prSet presAssocID="{3C402248-7E14-4CE6-8C66-7175A6DFCFE2}" presName="root" presStyleCnt="0">
        <dgm:presLayoutVars>
          <dgm:dir/>
          <dgm:resizeHandles val="exact"/>
        </dgm:presLayoutVars>
      </dgm:prSet>
      <dgm:spPr/>
    </dgm:pt>
    <dgm:pt modelId="{839D009F-43A6-492C-812C-9DA84F653450}" type="pres">
      <dgm:prSet presAssocID="{C2EE3A73-570A-4DE6-AD19-3CF54D63ADC9}" presName="compNode" presStyleCnt="0"/>
      <dgm:spPr/>
    </dgm:pt>
    <dgm:pt modelId="{33DA0537-2ECC-47DC-BB2A-B491A266CA4D}" type="pres">
      <dgm:prSet presAssocID="{C2EE3A73-570A-4DE6-AD19-3CF54D63ADC9}" presName="bgRect" presStyleLbl="bgShp" presStyleIdx="0" presStyleCnt="2"/>
      <dgm:spPr/>
    </dgm:pt>
    <dgm:pt modelId="{CBEE7512-17CF-4B0F-9310-FE367C029DE2}" type="pres">
      <dgm:prSet presAssocID="{C2EE3A73-570A-4DE6-AD19-3CF54D63AD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069EA9-428C-4E0A-B25A-6BFB8AB3A82C}" type="pres">
      <dgm:prSet presAssocID="{C2EE3A73-570A-4DE6-AD19-3CF54D63ADC9}" presName="spaceRect" presStyleCnt="0"/>
      <dgm:spPr/>
    </dgm:pt>
    <dgm:pt modelId="{BAE22345-9807-47A8-9ADD-2ABF37BE3C18}" type="pres">
      <dgm:prSet presAssocID="{C2EE3A73-570A-4DE6-AD19-3CF54D63ADC9}" presName="parTx" presStyleLbl="revTx" presStyleIdx="0" presStyleCnt="2">
        <dgm:presLayoutVars>
          <dgm:chMax val="0"/>
          <dgm:chPref val="0"/>
        </dgm:presLayoutVars>
      </dgm:prSet>
      <dgm:spPr/>
    </dgm:pt>
    <dgm:pt modelId="{2847F27A-1D80-48ED-9031-0A2CBB85BB67}" type="pres">
      <dgm:prSet presAssocID="{6C926D94-AA82-400B-81FF-A6864CB4F36E}" presName="sibTrans" presStyleCnt="0"/>
      <dgm:spPr/>
    </dgm:pt>
    <dgm:pt modelId="{B3C42787-5948-4EB9-BB02-02032C8898B4}" type="pres">
      <dgm:prSet presAssocID="{84F44D58-4A85-4A06-87C5-EF3681A4CA5E}" presName="compNode" presStyleCnt="0"/>
      <dgm:spPr/>
    </dgm:pt>
    <dgm:pt modelId="{7E67BA65-579B-41E0-AAB2-57CB507F4DC9}" type="pres">
      <dgm:prSet presAssocID="{84F44D58-4A85-4A06-87C5-EF3681A4CA5E}" presName="bgRect" presStyleLbl="bgShp" presStyleIdx="1" presStyleCnt="2"/>
      <dgm:spPr/>
    </dgm:pt>
    <dgm:pt modelId="{1F133DC7-7190-4ADA-808D-9E1DEB2ED0BE}" type="pres">
      <dgm:prSet presAssocID="{84F44D58-4A85-4A06-87C5-EF3681A4CA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6D574C6-166D-4771-97AB-817D10664877}" type="pres">
      <dgm:prSet presAssocID="{84F44D58-4A85-4A06-87C5-EF3681A4CA5E}" presName="spaceRect" presStyleCnt="0"/>
      <dgm:spPr/>
    </dgm:pt>
    <dgm:pt modelId="{5E037E4F-FF69-46F5-B40A-0E6124C7A868}" type="pres">
      <dgm:prSet presAssocID="{84F44D58-4A85-4A06-87C5-EF3681A4CA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FD6E59-5838-4FCA-9359-B140DE8A38F6}" srcId="{3C402248-7E14-4CE6-8C66-7175A6DFCFE2}" destId="{C2EE3A73-570A-4DE6-AD19-3CF54D63ADC9}" srcOrd="0" destOrd="0" parTransId="{B1CDF869-561E-4648-9015-0941FAFF2935}" sibTransId="{6C926D94-AA82-400B-81FF-A6864CB4F36E}"/>
    <dgm:cxn modelId="{CF9D269A-3B67-5D47-A873-91209C017877}" type="presOf" srcId="{C2EE3A73-570A-4DE6-AD19-3CF54D63ADC9}" destId="{BAE22345-9807-47A8-9ADD-2ABF37BE3C18}" srcOrd="0" destOrd="0" presId="urn:microsoft.com/office/officeart/2018/2/layout/IconVerticalSolidList"/>
    <dgm:cxn modelId="{8FB3EAB3-C007-4FE1-AA82-F460B78C8942}" srcId="{3C402248-7E14-4CE6-8C66-7175A6DFCFE2}" destId="{84F44D58-4A85-4A06-87C5-EF3681A4CA5E}" srcOrd="1" destOrd="0" parTransId="{7593C91C-F055-4D17-9E3D-A65389B228DE}" sibTransId="{2F315093-2BA8-4132-B84A-036F05F5BC8C}"/>
    <dgm:cxn modelId="{D07043E9-1E5C-004D-ABCB-4EF75458D5D2}" type="presOf" srcId="{84F44D58-4A85-4A06-87C5-EF3681A4CA5E}" destId="{5E037E4F-FF69-46F5-B40A-0E6124C7A868}" srcOrd="0" destOrd="0" presId="urn:microsoft.com/office/officeart/2018/2/layout/IconVerticalSolidList"/>
    <dgm:cxn modelId="{CF1647F3-50FC-A640-BAF2-C6FE2557484D}" type="presOf" srcId="{3C402248-7E14-4CE6-8C66-7175A6DFCFE2}" destId="{BB6888B0-A38D-46CF-BF0C-CDE08A213B67}" srcOrd="0" destOrd="0" presId="urn:microsoft.com/office/officeart/2018/2/layout/IconVerticalSolidList"/>
    <dgm:cxn modelId="{D3BDF042-4520-694E-B697-CB02E6FB60F7}" type="presParOf" srcId="{BB6888B0-A38D-46CF-BF0C-CDE08A213B67}" destId="{839D009F-43A6-492C-812C-9DA84F653450}" srcOrd="0" destOrd="0" presId="urn:microsoft.com/office/officeart/2018/2/layout/IconVerticalSolidList"/>
    <dgm:cxn modelId="{EDF29942-4705-8E42-9365-43254274A620}" type="presParOf" srcId="{839D009F-43A6-492C-812C-9DA84F653450}" destId="{33DA0537-2ECC-47DC-BB2A-B491A266CA4D}" srcOrd="0" destOrd="0" presId="urn:microsoft.com/office/officeart/2018/2/layout/IconVerticalSolidList"/>
    <dgm:cxn modelId="{A2A2D72A-917A-4440-9C8A-D826B7F83CD6}" type="presParOf" srcId="{839D009F-43A6-492C-812C-9DA84F653450}" destId="{CBEE7512-17CF-4B0F-9310-FE367C029DE2}" srcOrd="1" destOrd="0" presId="urn:microsoft.com/office/officeart/2018/2/layout/IconVerticalSolidList"/>
    <dgm:cxn modelId="{34182632-E5F2-7044-B49E-A034E6669B16}" type="presParOf" srcId="{839D009F-43A6-492C-812C-9DA84F653450}" destId="{B7069EA9-428C-4E0A-B25A-6BFB8AB3A82C}" srcOrd="2" destOrd="0" presId="urn:microsoft.com/office/officeart/2018/2/layout/IconVerticalSolidList"/>
    <dgm:cxn modelId="{6BAAD726-7625-C449-8EEE-A3C3030CCFBF}" type="presParOf" srcId="{839D009F-43A6-492C-812C-9DA84F653450}" destId="{BAE22345-9807-47A8-9ADD-2ABF37BE3C18}" srcOrd="3" destOrd="0" presId="urn:microsoft.com/office/officeart/2018/2/layout/IconVerticalSolidList"/>
    <dgm:cxn modelId="{D5B94226-6C63-EC49-B6B7-27F3DCD69E8A}" type="presParOf" srcId="{BB6888B0-A38D-46CF-BF0C-CDE08A213B67}" destId="{2847F27A-1D80-48ED-9031-0A2CBB85BB67}" srcOrd="1" destOrd="0" presId="urn:microsoft.com/office/officeart/2018/2/layout/IconVerticalSolidList"/>
    <dgm:cxn modelId="{9EC68135-963B-6B48-B141-DC37E1A3037F}" type="presParOf" srcId="{BB6888B0-A38D-46CF-BF0C-CDE08A213B67}" destId="{B3C42787-5948-4EB9-BB02-02032C8898B4}" srcOrd="2" destOrd="0" presId="urn:microsoft.com/office/officeart/2018/2/layout/IconVerticalSolidList"/>
    <dgm:cxn modelId="{875A1630-A4A9-6F42-A606-315A741F1FA8}" type="presParOf" srcId="{B3C42787-5948-4EB9-BB02-02032C8898B4}" destId="{7E67BA65-579B-41E0-AAB2-57CB507F4DC9}" srcOrd="0" destOrd="0" presId="urn:microsoft.com/office/officeart/2018/2/layout/IconVerticalSolidList"/>
    <dgm:cxn modelId="{881B0C18-1224-AD48-9F6B-796B0AE1DC82}" type="presParOf" srcId="{B3C42787-5948-4EB9-BB02-02032C8898B4}" destId="{1F133DC7-7190-4ADA-808D-9E1DEB2ED0BE}" srcOrd="1" destOrd="0" presId="urn:microsoft.com/office/officeart/2018/2/layout/IconVerticalSolidList"/>
    <dgm:cxn modelId="{331F0444-AB3E-9149-926D-1C9AFA9E7350}" type="presParOf" srcId="{B3C42787-5948-4EB9-BB02-02032C8898B4}" destId="{56D574C6-166D-4771-97AB-817D10664877}" srcOrd="2" destOrd="0" presId="urn:microsoft.com/office/officeart/2018/2/layout/IconVerticalSolidList"/>
    <dgm:cxn modelId="{0763D2DA-BDB3-B745-92D5-4671A87721E2}" type="presParOf" srcId="{B3C42787-5948-4EB9-BB02-02032C8898B4}" destId="{5E037E4F-FF69-46F5-B40A-0E6124C7A8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0537-2ECC-47DC-BB2A-B491A266CA4D}">
      <dsp:nvSpPr>
        <dsp:cNvPr id="0" name=""/>
        <dsp:cNvSpPr/>
      </dsp:nvSpPr>
      <dsp:spPr>
        <a:xfrm>
          <a:off x="0" y="807442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E7512-17CF-4B0F-9310-FE367C029DE2}">
      <dsp:nvSpPr>
        <dsp:cNvPr id="0" name=""/>
        <dsp:cNvSpPr/>
      </dsp:nvSpPr>
      <dsp:spPr>
        <a:xfrm>
          <a:off x="450925" y="1142841"/>
          <a:ext cx="819864" cy="819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22345-9807-47A8-9ADD-2ABF37BE3C18}">
      <dsp:nvSpPr>
        <dsp:cNvPr id="0" name=""/>
        <dsp:cNvSpPr/>
      </dsp:nvSpPr>
      <dsp:spPr>
        <a:xfrm>
          <a:off x="1721715" y="807442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K-means </a:t>
          </a:r>
          <a:r>
            <a:rPr lang="en-US" sz="1500" kern="1200" dirty="0"/>
            <a:t>algorithm was used as part of this clustering study. K value was set to 5. For more detailed and accurate guidance, the data set can be expanded, and the details of the neighborhood or street can also be drilled.</a:t>
          </a:r>
        </a:p>
      </dsp:txBody>
      <dsp:txXfrm>
        <a:off x="1721715" y="807442"/>
        <a:ext cx="3929784" cy="1490662"/>
      </dsp:txXfrm>
    </dsp:sp>
    <dsp:sp modelId="{7E67BA65-579B-41E0-AAB2-57CB507F4DC9}">
      <dsp:nvSpPr>
        <dsp:cNvPr id="0" name=""/>
        <dsp:cNvSpPr/>
      </dsp:nvSpPr>
      <dsp:spPr>
        <a:xfrm>
          <a:off x="0" y="2670770"/>
          <a:ext cx="5651500" cy="1490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33DC7-7190-4ADA-808D-9E1DEB2ED0BE}">
      <dsp:nvSpPr>
        <dsp:cNvPr id="0" name=""/>
        <dsp:cNvSpPr/>
      </dsp:nvSpPr>
      <dsp:spPr>
        <a:xfrm>
          <a:off x="450925" y="3006169"/>
          <a:ext cx="819864" cy="819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37E4F-FF69-46F5-B40A-0E6124C7A868}">
      <dsp:nvSpPr>
        <dsp:cNvPr id="0" name=""/>
        <dsp:cNvSpPr/>
      </dsp:nvSpPr>
      <dsp:spPr>
        <a:xfrm>
          <a:off x="1721715" y="2670770"/>
          <a:ext cx="3929784" cy="149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762" tIns="157762" rIns="157762" bIns="15776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is obvious that Cluster 0 is the most usable clusters to see which venue to visit. </a:t>
          </a:r>
        </a:p>
      </dsp:txBody>
      <dsp:txXfrm>
        <a:off x="1721715" y="2670770"/>
        <a:ext cx="3929784" cy="149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5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74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00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48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48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17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6EE7D6-9E78-41F2-932C-E0C8994275C6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6A995A-8872-4AD5-AEE4-52C89E301C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60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city, building&#10;&#10;Description automatically generated">
            <a:extLst>
              <a:ext uri="{FF2B5EF4-FFF2-40B4-BE49-F238E27FC236}">
                <a16:creationId xmlns:a16="http://schemas.microsoft.com/office/drawing/2014/main" id="{E711555F-5F6F-C641-A378-BF50857E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r="4185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DDD9C3E-A7EC-4490-BB46-6C0C1FD3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844368"/>
            <a:ext cx="5928360" cy="1188720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b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1BAA3-FE23-4A48-BA9E-EF0D56A8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AAD12A-6655-4D22-9FCC-F03593A2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273" y="973600"/>
            <a:ext cx="3374136" cy="4924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This project is for who is planning to visit places in Canada. </a:t>
            </a: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This project suggests the best locations to visit in Canada. </a:t>
            </a: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This report explores which neighborhoods of Canada have the most visit Venues.</a:t>
            </a:r>
          </a:p>
          <a:p>
            <a:pPr marL="342900"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Also, this project answers the questions “Where should I open a Venue?” and “Where should I stay If I want to visit a popular venue?”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0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BD7616-96C5-4992-9B31-C2F6A81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FE75F-3C08-4A44-B536-7E01472F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Postal Code of Canada are obtained from </a:t>
            </a:r>
            <a:r>
              <a:rPr lang="en-US" u="sng" dirty="0"/>
              <a:t>https://</a:t>
            </a:r>
            <a:r>
              <a:rPr lang="en-US" u="sng" dirty="0" err="1"/>
              <a:t>en.wikipedia.org</a:t>
            </a:r>
            <a:r>
              <a:rPr lang="en-US" u="sng" dirty="0"/>
              <a:t>/wiki/</a:t>
            </a:r>
            <a:r>
              <a:rPr lang="en-US" u="sng" dirty="0" err="1"/>
              <a:t>List_of_postal_codes_of_Canada:_M</a:t>
            </a:r>
            <a:r>
              <a:rPr lang="en-US" u="sng" dirty="0"/>
              <a:t> </a:t>
            </a:r>
            <a:endParaRPr lang="tr-TR" dirty="0"/>
          </a:p>
          <a:p>
            <a:pPr lvl="0"/>
            <a:r>
              <a:rPr lang="en-US" dirty="0"/>
              <a:t>Latitude and Longitude values are obtained by using "geocoder".</a:t>
            </a:r>
            <a:endParaRPr lang="tr-TR" dirty="0"/>
          </a:p>
          <a:p>
            <a:pPr lvl="0"/>
            <a:r>
              <a:rPr lang="en-US" dirty="0"/>
              <a:t>All data related to locations are obtained by using Foursquare API and Python Libraries.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2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32C31-4A57-4CFD-81D6-B9058196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200" b="1"/>
              <a:t>Methodology</a:t>
            </a:r>
            <a:endParaRPr lang="tr-TR" sz="22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106E08-196C-4FA7-9894-7E11D62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Master data which includes “</a:t>
            </a:r>
            <a:r>
              <a:rPr lang="en-US" sz="1100" dirty="0" err="1"/>
              <a:t>PostalCode</a:t>
            </a:r>
            <a:r>
              <a:rPr lang="en-US" sz="1100" dirty="0"/>
              <a:t>”, “Borough” and “Neighborhood” information of Canada</a:t>
            </a:r>
            <a:r>
              <a:rPr lang="tr-TR" sz="11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Python Folium library was used to visualize map of Canada, Toronto and its districts. In order to get Latitude and Longitudes of Toronto, </a:t>
            </a:r>
            <a:r>
              <a:rPr lang="en-US" sz="1100" dirty="0" err="1"/>
              <a:t>geopy</a:t>
            </a:r>
            <a:r>
              <a:rPr lang="en-US" sz="1100" dirty="0"/>
              <a:t> and geocoder are used. The map below was obtained.</a:t>
            </a:r>
            <a:endParaRPr lang="tr-TR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In order to explore and categorize places Foursquare API was used. Here is a head of the list Venues name and category, information from Foursquare API. 1494 venues are returned.</a:t>
            </a:r>
            <a:endParaRPr lang="tr-TR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C0929C2-7E0F-FD46-B592-D5EB9AD2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467777"/>
            <a:ext cx="6227064" cy="19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09710B6-C68C-4CA6-9347-D53F330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b="1"/>
              <a:t>Methodology</a:t>
            </a:r>
            <a:endParaRPr lang="en-US" sz="3200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F115F454-6C83-E944-8CD8-A27C04EC0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96" y="587858"/>
            <a:ext cx="4205488" cy="3301307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637B611E-A9D1-0E4F-9F2F-E5D296758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609976"/>
            <a:ext cx="4297680" cy="12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566E54-C101-4145-9392-A29138F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C1A61-59F5-4AEC-A6DA-F7D546A9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There are common venues in districts, so unsupervised K-means algorithm was used to cluster districts. K-Means cluster was set to 5 clusters, to reach optimum accuracy.</a:t>
            </a:r>
            <a:endParaRPr lang="tr-TR" dirty="0">
              <a:solidFill>
                <a:srgbClr val="404040"/>
              </a:solidFill>
            </a:endParaRPr>
          </a:p>
          <a:p>
            <a:endParaRPr lang="tr-TR" dirty="0">
              <a:solidFill>
                <a:srgbClr val="404040"/>
              </a:solidFill>
            </a:endParaRP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DB9402E-661A-384B-8A7B-22D4CBC36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932015"/>
            <a:ext cx="7456436" cy="24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1D78578-BA37-1E45-9E89-ED43FBF00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13589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F2DA6E-0EF6-49F1-879F-997E863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Results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3AE4-EFD8-F147-B582-FEF53029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</a:rPr>
              <a:t>Cluster 0 includes most of the area. Coffee shops are most common venues in Cluster 0. 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46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5F3463-1BF6-483F-B08E-4419F93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600" b="1">
                <a:solidFill>
                  <a:srgbClr val="FFFFFF"/>
                </a:solidFill>
              </a:rPr>
              <a:t>Discussion and Conclusion</a:t>
            </a:r>
            <a:endParaRPr lang="tr-TR" sz="2600">
              <a:solidFill>
                <a:srgbClr val="FFFFFF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F175AC3-DF05-46F1-ADBD-40D36466B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7227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0891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{B16DB759-D96E-9C4D-90A3-B861FC6F3E98}tf10001120</Template>
  <TotalTime>55</TotalTime>
  <Words>334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Introduction </vt:lpstr>
      <vt:lpstr>Data</vt:lpstr>
      <vt:lpstr>Methodology</vt:lpstr>
      <vt:lpstr>Methodology</vt:lpstr>
      <vt:lpstr>Methodology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Fehmi Firat Polat</dc:creator>
  <cp:lastModifiedBy>Kevon Cambridge</cp:lastModifiedBy>
  <cp:revision>8</cp:revision>
  <dcterms:created xsi:type="dcterms:W3CDTF">2020-01-21T22:22:32Z</dcterms:created>
  <dcterms:modified xsi:type="dcterms:W3CDTF">2021-07-01T02:35:59Z</dcterms:modified>
</cp:coreProperties>
</file>