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Key capture tracking mechanism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 Kevin Joseph J - Kings Engineering College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latin typeface="Times New Roman" panose="02020603050405020304" pitchFamily="18" charset="0"/>
                <a:ea typeface="+mn-lt"/>
                <a:cs typeface="Times New Roman" panose="02020603050405020304" pitchFamily="18" charset="0"/>
              </a:rPr>
              <a:t>The key capture mechanism poses a significant threat to the confidentiality, integrity, and availability of encrypted data and communication systems. The successful capture of encryption keys by malicious actors can lead to data theft, man-in-the-middle attacks, impersonation, data manipulation, and persistent unauthorized access. 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The key capture mechanism poses a significant threat to the confidentiality, integrity, and availability of encrypted data and communication systems. The successful capture of encryption keys by malicious actors can lead to data theft, man-in-the-middle attacks, impersonation, data manipulation, and persistent unauthorized access.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a:t>
            </a:r>
            <a:r>
              <a:rPr lang="en-US" sz="2000" b="1" dirty="0">
                <a:latin typeface="Times New Roman" panose="02020603050405020304" pitchFamily="18" charset="0"/>
                <a:ea typeface="+mn-lt"/>
                <a:cs typeface="Times New Roman" panose="02020603050405020304" pitchFamily="18" charset="0"/>
              </a:rPr>
              <a:t>Deployment</a:t>
            </a:r>
            <a:r>
              <a:rPr lang="en-US" sz="2000" b="1" dirty="0">
                <a:latin typeface="Arial"/>
                <a:ea typeface="+mn-lt"/>
                <a:cs typeface="+mn-lt"/>
              </a:rPr>
              <a: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cs typeface="Times New Roman" panose="02020603050405020304" pitchFamily="18" charset="0"/>
              </a:rPr>
              <a:t>Problem Statement</a:t>
            </a:r>
            <a:endParaRPr lang="en-US" sz="440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Design and implement a robust and efficient key capture mechanism to securely capture and manage cryptographic keys within a distributed system. The mechanism should address challenges such as key generation, storage, distribution, rotation, and revocation, while ensuring confidentiality, integrity, and availability of the keys. Additionally, the solution should provide scalability, fault tolerance, and resistance against various attacks, including unauthorized access, key theft, and tampering.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564401" cy="5514589"/>
          </a:xfrm>
        </p:spPr>
        <p:txBody>
          <a:bodyPr vert="horz" lIns="91440" tIns="45720" rIns="91440" bIns="45720" rtlCol="0" anchor="ctr">
            <a:noAutofit/>
          </a:bodyPr>
          <a:lstStyle/>
          <a:p>
            <a:pPr marL="305435" indent="-305435">
              <a:lnSpc>
                <a:spcPct val="100000"/>
              </a:lnSpc>
            </a:pPr>
            <a:r>
              <a:rPr lang="en-US" sz="1000" b="1" dirty="0">
                <a:latin typeface="Times New Roman" panose="02020603050405020304" pitchFamily="18" charset="0"/>
                <a:cs typeface="Times New Roman" panose="02020603050405020304" pitchFamily="18" charset="0"/>
              </a:rPr>
              <a:t>A key capture mechanism is a vital component of any secure system, especially in contexts where sensitive data or privileged information needs protection. The purpose of such a mechanism is to securely capture and manage cryptographic keys, ensuring their confidentiality, integrity, and availability. Here's a proposed solution for a key capture mechanism:</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Encryption at Rest: All stored keys should be encrypted using strong cryptographic algorithms such as AES (Advanced Encryption Standard). This ensures that even if the storage medium is compromised, the keys remain protected.</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Secure Key Storage: Keys should be stored in a secure key vault or hardware security module (HSM) if available. These are dedicated hardware devices designed specifically for safeguarding cryptographic keys and performing cryptographic operations securely.</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Role-Based Access Control (RBAC): Implement RBAC to control access to the key capture mechanism. Only authorized personnel should have access to view, modify, or use cryptographic keys. This helps prevent unauthorized access and misuse of sensitive information.</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Multi-Factor Authentication (MFA): Require multi-factor authentication for accessing the key capture mechanism. This adds an extra layer of security by verifying the identity of users through multiple authentication factors such as passwords, biometrics, or hardware tokens.</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Audit Logging: Enable comprehensive audit logging to track all activities related to the key capture mechanism. This includes key generation, retrieval, modification, and deletion. Audit logs should be securely stored and regularly reviewed to detect any suspicious or unauthorized activities.</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Key Rotation: Implement key rotation policies to periodically change cryptographic keys. This reduces the risk associated with long-term key exposure and helps mitigate the impact of potential key compromises.</a:t>
            </a:r>
          </a:p>
          <a:p>
            <a:pPr marL="305435" indent="-305435">
              <a:lnSpc>
                <a:spcPct val="100000"/>
              </a:lnSpc>
            </a:pPr>
            <a:endParaRPr lang="en-US" sz="1000" b="1" dirty="0">
              <a:latin typeface="Times New Roman" panose="02020603050405020304" pitchFamily="18" charset="0"/>
              <a:cs typeface="Times New Roman" panose="02020603050405020304" pitchFamily="18" charset="0"/>
            </a:endParaRPr>
          </a:p>
          <a:p>
            <a:pPr marL="305435" indent="-305435">
              <a:lnSpc>
                <a:spcPct val="100000"/>
              </a:lnSpc>
            </a:pPr>
            <a:r>
              <a:rPr lang="en-US" sz="1000" b="1" dirty="0">
                <a:latin typeface="Times New Roman" panose="02020603050405020304" pitchFamily="18" charset="0"/>
                <a:cs typeface="Times New Roman" panose="02020603050405020304" pitchFamily="18" charset="0"/>
              </a:rPr>
              <a:t>Secure Transmission: When transmitting keys between systems or components, use secure communication protocols such as TLS (Transport Layer Security) to encrypt data in transit. This prevents interception and eavesdropping by unauthorized parties..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System  Approach</a:t>
            </a:r>
            <a:endParaRPr lang="en-US" sz="440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latin typeface="Times New Roman" panose="02020603050405020304" pitchFamily="18" charset="0"/>
                <a:ea typeface="+mn-lt"/>
                <a:cs typeface="Times New Roman" panose="02020603050405020304" pitchFamily="18" charset="0"/>
              </a:rPr>
              <a:t>A System Approach for Key Capture Mechanism involves analyzing the various components and processes involved in capturing keys (such as cryptographic keys) within a system. </a:t>
            </a: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Requirement Analysis</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Secure Key Generation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Algorithm &amp; Deployment</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800" dirty="0">
                <a:latin typeface="Times New Roman" panose="02020603050405020304" pitchFamily="18" charset="0"/>
                <a:ea typeface="+mn-lt"/>
                <a:cs typeface="Times New Roman" panose="02020603050405020304" pitchFamily="18" charset="0"/>
              </a:rPr>
              <a:t>Initialization: Set up a program to run in the background of the system where keystrokes need to be captured.</a:t>
            </a:r>
          </a:p>
          <a:p>
            <a:pPr marL="305435" indent="-305435"/>
            <a:r>
              <a:rPr lang="en-US" sz="1800" dirty="0">
                <a:latin typeface="Times New Roman" panose="02020603050405020304" pitchFamily="18" charset="0"/>
                <a:ea typeface="+mn-lt"/>
                <a:cs typeface="Times New Roman" panose="02020603050405020304" pitchFamily="18" charset="0"/>
              </a:rPr>
              <a:t>Hook Keyboard Events: Implement a keyboard hook to intercept keystrokes before they reach the application they're intended for. This is typically done using operating system-specific APIs (e.g., </a:t>
            </a:r>
            <a:r>
              <a:rPr lang="en-US" sz="1800" dirty="0" err="1">
                <a:latin typeface="Times New Roman" panose="02020603050405020304" pitchFamily="18" charset="0"/>
                <a:ea typeface="+mn-lt"/>
                <a:cs typeface="Times New Roman" panose="02020603050405020304" pitchFamily="18" charset="0"/>
              </a:rPr>
              <a:t>WinAPI</a:t>
            </a:r>
            <a:r>
              <a:rPr lang="en-US" sz="1800" dirty="0">
                <a:latin typeface="Times New Roman" panose="02020603050405020304" pitchFamily="18" charset="0"/>
                <a:ea typeface="+mn-lt"/>
                <a:cs typeface="Times New Roman" panose="02020603050405020304" pitchFamily="18" charset="0"/>
              </a:rPr>
              <a:t> for Windows, X11 for Linux).</a:t>
            </a:r>
          </a:p>
          <a:p>
            <a:pPr marL="305435" indent="-305435"/>
            <a:r>
              <a:rPr lang="en-US" sz="1800" dirty="0">
                <a:latin typeface="Times New Roman" panose="02020603050405020304" pitchFamily="18" charset="0"/>
                <a:ea typeface="+mn-lt"/>
                <a:cs typeface="Times New Roman" panose="02020603050405020304" pitchFamily="18" charset="0"/>
              </a:rPr>
              <a:t>Capture Keystrokes: When a key event is intercepted, record the key pressed along with relevant metadata such as timestamp, application context, and user identifier if applicable. Store the captured keystrokes securely, ensuring that they are not accessible to unauthorized users.</a:t>
            </a:r>
          </a:p>
          <a:p>
            <a:pPr marL="305435" indent="-305435"/>
            <a:r>
              <a:rPr lang="en-US" sz="1800" dirty="0">
                <a:latin typeface="Times New Roman" panose="02020603050405020304" pitchFamily="18" charset="0"/>
                <a:cs typeface="Times New Roman" panose="02020603050405020304" pitchFamily="18" charset="0"/>
              </a:rPr>
              <a:t>Permissions and Legal Considerations: Ensure that deploying a key capture mechanism complies with relevant laws and regulations. Obtain necessary permissions and inform users about the monitoring activity if required.</a:t>
            </a:r>
          </a:p>
          <a:p>
            <a:pPr marL="305435" indent="-305435"/>
            <a:r>
              <a:rPr lang="en-US" sz="1800" dirty="0">
                <a:latin typeface="Times New Roman" panose="02020603050405020304" pitchFamily="18" charset="0"/>
                <a:cs typeface="Times New Roman" panose="02020603050405020304" pitchFamily="18" charset="0"/>
              </a:rPr>
              <a:t>Security Measures: Implement strong encryption for captured keystrokes to prevent unauthorized access. Apply access controls to the stored data to restrict access only to authorized personnel.</a:t>
            </a:r>
          </a:p>
          <a:p>
            <a:pPr marL="305435" indent="-305435"/>
            <a:r>
              <a:rPr lang="en-US" sz="1800" dirty="0">
                <a:latin typeface="Times New Roman" panose="02020603050405020304" pitchFamily="18" charset="0"/>
                <a:cs typeface="Times New Roman" panose="02020603050405020304" pitchFamily="18" charset="0"/>
              </a:rPr>
              <a:t>Resource Utilization: Ensure that the key capture mechanism does not consume excessive system resources, which could degrade system performance or raise suspicion.: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2A68-38DC-DA0B-210D-26358D069AAA}"/>
              </a:ext>
            </a:extLst>
          </p:cNvPr>
          <p:cNvSpPr>
            <a:spLocks noGrp="1"/>
          </p:cNvSpPr>
          <p:nvPr>
            <p:ph type="title"/>
          </p:nvPr>
        </p:nvSpPr>
        <p:spPr/>
        <p:txBody>
          <a:bodyPr>
            <a:noAutofit/>
          </a:bodyPr>
          <a:lstStyle/>
          <a:p>
            <a:r>
              <a:rPr lang="en-US" sz="4000" dirty="0">
                <a:solidFill>
                  <a:schemeClr val="accent1"/>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368FC7DF-2641-3A84-7583-3FD26634BE90}"/>
              </a:ext>
            </a:extLst>
          </p:cNvPr>
          <p:cNvPicPr>
            <a:picLocks noChangeAspect="1"/>
          </p:cNvPicPr>
          <p:nvPr/>
        </p:nvPicPr>
        <p:blipFill>
          <a:blip r:embed="rId2"/>
          <a:stretch>
            <a:fillRect/>
          </a:stretch>
        </p:blipFill>
        <p:spPr>
          <a:xfrm>
            <a:off x="996696" y="1714903"/>
            <a:ext cx="9226296" cy="3428194"/>
          </a:xfrm>
          <a:prstGeom prst="rect">
            <a:avLst/>
          </a:prstGeom>
        </p:spPr>
      </p:pic>
    </p:spTree>
    <p:extLst>
      <p:ext uri="{BB962C8B-B14F-4D97-AF65-F5344CB8AC3E}">
        <p14:creationId xmlns:p14="http://schemas.microsoft.com/office/powerpoint/2010/main" val="7098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A353-822C-1679-0E45-B38C120FC10B}"/>
              </a:ext>
            </a:extLst>
          </p:cNvPr>
          <p:cNvSpPr>
            <a:spLocks noGrp="1"/>
          </p:cNvSpPr>
          <p:nvPr>
            <p:ph type="title"/>
          </p:nvPr>
        </p:nvSpPr>
        <p:spPr/>
        <p:txBody>
          <a:bodyPr>
            <a:noAutofit/>
          </a:bodyPr>
          <a:lstStyle/>
          <a:p>
            <a:r>
              <a:rPr lang="en-US" sz="4000" dirty="0">
                <a:solidFill>
                  <a:schemeClr val="accent1"/>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F6C81CA7-E629-62A7-0324-7342E3B2B519}"/>
              </a:ext>
            </a:extLst>
          </p:cNvPr>
          <p:cNvPicPr>
            <a:picLocks noChangeAspect="1"/>
          </p:cNvPicPr>
          <p:nvPr/>
        </p:nvPicPr>
        <p:blipFill>
          <a:blip r:embed="rId2"/>
          <a:stretch>
            <a:fillRect/>
          </a:stretch>
        </p:blipFill>
        <p:spPr>
          <a:xfrm>
            <a:off x="795528" y="2202941"/>
            <a:ext cx="10030968" cy="2452118"/>
          </a:xfrm>
          <a:prstGeom prst="rect">
            <a:avLst/>
          </a:prstGeom>
        </p:spPr>
      </p:pic>
    </p:spTree>
    <p:extLst>
      <p:ext uri="{BB962C8B-B14F-4D97-AF65-F5344CB8AC3E}">
        <p14:creationId xmlns:p14="http://schemas.microsoft.com/office/powerpoint/2010/main" val="338733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To mitigate the risk of key capture, organizations employ various security measures such as robust key management practices, encryption protocols with forward secrecy, hardware security modules (HSMs), and continuous monitoring for suspicious activities.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906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Times New Roman</vt:lpstr>
      <vt:lpstr>Wingdings 2</vt:lpstr>
      <vt:lpstr>DividendVTI</vt:lpstr>
      <vt:lpstr>Key capture tracking mechanism</vt:lpstr>
      <vt:lpstr>OUTLINE</vt:lpstr>
      <vt:lpstr>Problem Statement</vt:lpstr>
      <vt:lpstr>Proposed Solution</vt:lpstr>
      <vt:lpstr>System  Approach</vt:lpstr>
      <vt:lpstr>Algorithm &amp; Deployment</vt:lpstr>
      <vt:lpstr>OUTPUT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Kevin Joseph J</cp:lastModifiedBy>
  <cp:revision>26</cp:revision>
  <dcterms:created xsi:type="dcterms:W3CDTF">2021-05-26T16:50:10Z</dcterms:created>
  <dcterms:modified xsi:type="dcterms:W3CDTF">2024-04-05T15:54:33Z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