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C570A96-FAE2-4641-886A-1020DC3E3BA0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FEE0A68-E1D8-4776-A58C-7267DEC9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8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0A96-FAE2-4641-886A-1020DC3E3BA0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0A68-E1D8-4776-A58C-7267DEC9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5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0A96-FAE2-4641-886A-1020DC3E3BA0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0A68-E1D8-4776-A58C-7267DEC9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80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0A96-FAE2-4641-886A-1020DC3E3BA0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0A68-E1D8-4776-A58C-7267DEC9D90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2326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0A96-FAE2-4641-886A-1020DC3E3BA0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0A68-E1D8-4776-A58C-7267DEC9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86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0A96-FAE2-4641-886A-1020DC3E3BA0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0A68-E1D8-4776-A58C-7267DEC9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2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0A96-FAE2-4641-886A-1020DC3E3BA0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0A68-E1D8-4776-A58C-7267DEC9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1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0A96-FAE2-4641-886A-1020DC3E3BA0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0A68-E1D8-4776-A58C-7267DEC9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8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0A96-FAE2-4641-886A-1020DC3E3BA0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0A68-E1D8-4776-A58C-7267DEC9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6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0A96-FAE2-4641-886A-1020DC3E3BA0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0A68-E1D8-4776-A58C-7267DEC9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1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0A96-FAE2-4641-886A-1020DC3E3BA0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0A68-E1D8-4776-A58C-7267DEC9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4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0A96-FAE2-4641-886A-1020DC3E3BA0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0A68-E1D8-4776-A58C-7267DEC9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2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0A96-FAE2-4641-886A-1020DC3E3BA0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0A68-E1D8-4776-A58C-7267DEC9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7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0A96-FAE2-4641-886A-1020DC3E3BA0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0A68-E1D8-4776-A58C-7267DEC9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6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0A96-FAE2-4641-886A-1020DC3E3BA0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0A68-E1D8-4776-A58C-7267DEC9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4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0A96-FAE2-4641-886A-1020DC3E3BA0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0A68-E1D8-4776-A58C-7267DEC9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3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0A96-FAE2-4641-886A-1020DC3E3BA0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0A68-E1D8-4776-A58C-7267DEC9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8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70A96-FAE2-4641-886A-1020DC3E3BA0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E0A68-E1D8-4776-A58C-7267DEC9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97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Tennis match predictor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9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data analytics to predict the results of a US Open tennis match.</a:t>
            </a:r>
          </a:p>
          <a:p>
            <a:r>
              <a:rPr lang="en-US" dirty="0"/>
              <a:t>The US Open is the highest paid tennis event in the world, with total </a:t>
            </a:r>
            <a:r>
              <a:rPr lang="en-US" dirty="0" smtClean="0"/>
              <a:t>prize monies of $50,400,000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US Open </a:t>
            </a:r>
            <a:r>
              <a:rPr lang="en-US" dirty="0"/>
              <a:t>is </a:t>
            </a:r>
            <a:r>
              <a:rPr lang="en-US" dirty="0" smtClean="0"/>
              <a:t>one of four Grand Slam tournaments, and also </a:t>
            </a:r>
            <a:r>
              <a:rPr lang="en-US" dirty="0"/>
              <a:t>one of the only tournaments to evenly pay both the men and women champions.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724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in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'p1_points</a:t>
            </a:r>
            <a:r>
              <a:rPr lang="en-US" dirty="0" smtClean="0"/>
              <a:t>',</a:t>
            </a:r>
            <a:r>
              <a:rPr lang="en-US" dirty="0"/>
              <a:t> </a:t>
            </a:r>
            <a:r>
              <a:rPr lang="en-US" dirty="0" smtClean="0"/>
              <a:t>'p2_points‘ := Number of ATP tour points</a:t>
            </a:r>
          </a:p>
          <a:p>
            <a:r>
              <a:rPr lang="en-US" dirty="0" smtClean="0"/>
              <a:t>'p1_rank',</a:t>
            </a:r>
            <a:r>
              <a:rPr lang="en-US" dirty="0"/>
              <a:t> </a:t>
            </a:r>
            <a:r>
              <a:rPr lang="en-US" dirty="0" smtClean="0"/>
              <a:t>'p2_rank‘ := ATP player ranking</a:t>
            </a:r>
          </a:p>
          <a:p>
            <a:r>
              <a:rPr lang="en-US" dirty="0" smtClean="0"/>
              <a:t>'p1_seed',</a:t>
            </a:r>
            <a:r>
              <a:rPr lang="en-US" dirty="0"/>
              <a:t> </a:t>
            </a:r>
            <a:r>
              <a:rPr lang="en-US" dirty="0" smtClean="0"/>
              <a:t>'p2_seed‘ := Tournament seed of player</a:t>
            </a:r>
          </a:p>
          <a:p>
            <a:r>
              <a:rPr lang="en-US" dirty="0" smtClean="0"/>
              <a:t>'p1_age',</a:t>
            </a:r>
            <a:r>
              <a:rPr lang="en-US" dirty="0"/>
              <a:t> </a:t>
            </a:r>
            <a:r>
              <a:rPr lang="en-US" dirty="0" smtClean="0"/>
              <a:t>'p2_age‘ := Age of player</a:t>
            </a:r>
          </a:p>
          <a:p>
            <a:r>
              <a:rPr lang="en-US" dirty="0" smtClean="0"/>
              <a:t>'p1_ioc',</a:t>
            </a:r>
            <a:r>
              <a:rPr lang="en-US" dirty="0"/>
              <a:t> 'p2_ioc</a:t>
            </a:r>
            <a:r>
              <a:rPr lang="en-US" dirty="0" smtClean="0"/>
              <a:t>‘ := Country of player</a:t>
            </a:r>
          </a:p>
          <a:p>
            <a:r>
              <a:rPr lang="en-US" dirty="0" smtClean="0"/>
              <a:t>'p1_hand',</a:t>
            </a:r>
            <a:r>
              <a:rPr lang="en-US" dirty="0"/>
              <a:t> </a:t>
            </a:r>
            <a:r>
              <a:rPr lang="en-US" dirty="0" smtClean="0"/>
              <a:t>‘p2_hand‘ := Dominant hand of </a:t>
            </a:r>
            <a:r>
              <a:rPr lang="en-US" dirty="0" smtClean="0"/>
              <a:t>player</a:t>
            </a:r>
          </a:p>
          <a:p>
            <a:r>
              <a:rPr lang="en-US" dirty="0" smtClean="0"/>
              <a:t>‘p1_ht’,’p2_ht’ := Height of player</a:t>
            </a:r>
            <a:endParaRPr lang="en-US" dirty="0" smtClean="0"/>
          </a:p>
          <a:p>
            <a:r>
              <a:rPr lang="en-US" dirty="0" smtClean="0"/>
              <a:t>'level‘ := Level of tournament (Grand Slam, Masters, etc.)</a:t>
            </a:r>
          </a:p>
          <a:p>
            <a:r>
              <a:rPr lang="en-US" dirty="0" smtClean="0"/>
              <a:t>'date‘ := Date of match</a:t>
            </a:r>
          </a:p>
          <a:p>
            <a:r>
              <a:rPr lang="en-US" dirty="0" smtClean="0"/>
              <a:t>'winner‘ := Winner of match (Randomly assigned player 1 or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5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 and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Matches from 1968 to 2016</a:t>
            </a:r>
          </a:p>
          <a:p>
            <a:pPr lvl="1"/>
            <a:r>
              <a:rPr lang="en-US" dirty="0" smtClean="0"/>
              <a:t>163,577 matches in data set</a:t>
            </a:r>
          </a:p>
          <a:p>
            <a:r>
              <a:rPr lang="en-US" dirty="0" smtClean="0"/>
              <a:t>Only looked at hard court matches</a:t>
            </a:r>
          </a:p>
          <a:p>
            <a:pPr lvl="1"/>
            <a:r>
              <a:rPr lang="en-US" dirty="0" smtClean="0"/>
              <a:t>63,460 matches in data set</a:t>
            </a:r>
          </a:p>
          <a:p>
            <a:r>
              <a:rPr lang="en-US" dirty="0" smtClean="0"/>
              <a:t>Removed matches that had incomplete/missing fields</a:t>
            </a:r>
          </a:p>
          <a:p>
            <a:pPr lvl="1"/>
            <a:r>
              <a:rPr lang="en-US" dirty="0" smtClean="0"/>
              <a:t>5,277 matches in data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5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</a:t>
            </a:r>
            <a:r>
              <a:rPr lang="en-US" dirty="0" smtClean="0"/>
              <a:t>Regression</a:t>
            </a:r>
          </a:p>
          <a:p>
            <a:r>
              <a:rPr lang="en-US" dirty="0" smtClean="0"/>
              <a:t>SVC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5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All </a:t>
            </a:r>
            <a:r>
              <a:rPr lang="en-US" dirty="0" smtClean="0"/>
              <a:t>10 </a:t>
            </a:r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911" y="1723955"/>
            <a:ext cx="7473001" cy="471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8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analysis and correlation test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59524"/>
            <a:ext cx="4756820" cy="35417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38527"/>
          <a:stretch/>
        </p:blipFill>
        <p:spPr>
          <a:xfrm>
            <a:off x="6094412" y="1859524"/>
            <a:ext cx="5039243" cy="253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8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Result – 4 features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89894"/>
            <a:ext cx="9025545" cy="1082114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852690"/>
            <a:ext cx="9025544" cy="359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2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ATP points was negatively correlated to the match winner.</a:t>
            </a:r>
          </a:p>
          <a:p>
            <a:r>
              <a:rPr lang="en-US" dirty="0" smtClean="0"/>
              <a:t>Tournament seed was the highest correlated feature </a:t>
            </a:r>
          </a:p>
          <a:p>
            <a:r>
              <a:rPr lang="en-US" dirty="0" smtClean="0"/>
              <a:t>Features that could improve the model:</a:t>
            </a:r>
          </a:p>
          <a:p>
            <a:pPr lvl="1"/>
            <a:r>
              <a:rPr lang="en-US" dirty="0" smtClean="0"/>
              <a:t>Head to Head match history</a:t>
            </a:r>
          </a:p>
          <a:p>
            <a:pPr lvl="1"/>
            <a:r>
              <a:rPr lang="en-US" dirty="0" smtClean="0"/>
              <a:t>Performance statistics like % 1</a:t>
            </a:r>
            <a:r>
              <a:rPr lang="en-US" baseline="30000" dirty="0" smtClean="0"/>
              <a:t>st</a:t>
            </a:r>
            <a:r>
              <a:rPr lang="en-US" dirty="0" smtClean="0"/>
              <a:t> serve, ace, winners, etc.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6156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104</TotalTime>
  <Words>269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Capstone 1</vt:lpstr>
      <vt:lpstr>Problem</vt:lpstr>
      <vt:lpstr>Features in data model</vt:lpstr>
      <vt:lpstr>Data wrangling and assumptions</vt:lpstr>
      <vt:lpstr>Algorithms</vt:lpstr>
      <vt:lpstr>Results – All 10 features</vt:lpstr>
      <vt:lpstr>Feature analysis and correlation test</vt:lpstr>
      <vt:lpstr>Best Result – 4 features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1</dc:title>
  <dc:creator>Trey Cole</dc:creator>
  <cp:lastModifiedBy>Trey Cole</cp:lastModifiedBy>
  <cp:revision>15</cp:revision>
  <dcterms:created xsi:type="dcterms:W3CDTF">2017-09-21T20:13:00Z</dcterms:created>
  <dcterms:modified xsi:type="dcterms:W3CDTF">2017-09-22T20:45:17Z</dcterms:modified>
</cp:coreProperties>
</file>