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2DD31-9A1A-4112-BB9B-F00B04732DF5}">
  <a:tblStyle styleId="{F2D2DD31-9A1A-4112-BB9B-F00B04732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We work at Pearson.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It’s a learning company that deals with all kinds of educational products and services, for example: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when you learned English at school many years ago, you may have used a Pearson textbook;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If your children start learning English at school these days, they will probably learn from a Pearson e-learning platform.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Pearson has an office in Poznań, just a couple of blocks away.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That’s where our team is based.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We are a team of data scientists who help other teams at Pearson make product decisions based on data. As a result, these product teams can build products that help people learn better, which allows the company to sell more of these products.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Option1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833" y="409958"/>
            <a:ext cx="1147212" cy="810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30353" y="1680064"/>
            <a:ext cx="4910667" cy="224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3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30353" y="4057650"/>
            <a:ext cx="4529667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630353" y="6265863"/>
            <a:ext cx="52832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pic" idx="3"/>
          </p:nvPr>
        </p:nvSpPr>
        <p:spPr>
          <a:xfrm>
            <a:off x="6108699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Option 5">
    <p:bg>
      <p:bgPr>
        <a:blipFill rotWithShape="1">
          <a:blip r:embed="rId2">
            <a:alphaModFix/>
          </a:blip>
          <a:stretch>
            <a:fillRect l="-11999" r="-11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492800" y="784570"/>
            <a:ext cx="5209200" cy="5422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Option 6">
    <p:bg>
      <p:bgPr>
        <a:blipFill rotWithShape="1">
          <a:blip r:embed="rId2">
            <a:alphaModFix/>
          </a:blip>
          <a:stretch>
            <a:fillRect l="-10999" r="-10999"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3492800" y="784570"/>
            <a:ext cx="5209200" cy="5422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and Image  Option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30793" y="418050"/>
            <a:ext cx="4908217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30792" y="1695450"/>
            <a:ext cx="4908217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6108701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88" y="6376789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and Image Option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30792" y="418050"/>
            <a:ext cx="596020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30792" y="1695450"/>
            <a:ext cx="601556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7835901" y="0"/>
            <a:ext cx="43561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609" y="6376789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and Image Option3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30792" y="418050"/>
            <a:ext cx="4908217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30792" y="1695450"/>
            <a:ext cx="4908217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6108701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634692" y="5838825"/>
            <a:ext cx="49043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609" y="6376789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and Image Option4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30791" y="418050"/>
            <a:ext cx="602370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0791" y="1695450"/>
            <a:ext cx="60237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idx="2"/>
          </p:nvPr>
        </p:nvSpPr>
        <p:spPr>
          <a:xfrm>
            <a:off x="7823200" y="0"/>
            <a:ext cx="43688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634692" y="5838825"/>
            <a:ext cx="477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609" y="6376789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and Image Option5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931832" y="418050"/>
            <a:ext cx="6620597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931834" y="1695450"/>
            <a:ext cx="663628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0" y="0"/>
            <a:ext cx="43688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and Image Option6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105" cy="8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29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8136130" y="1433513"/>
            <a:ext cx="3416300" cy="452437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621993" y="6124575"/>
            <a:ext cx="109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329" cy="20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1993" y="6374687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Option 1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2453100" y="0"/>
            <a:ext cx="7549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2688608" y="2759846"/>
            <a:ext cx="7110485" cy="13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88" y="6375599"/>
            <a:ext cx="927787" cy="2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Shape 128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ement Option 4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2390192" y="0"/>
            <a:ext cx="7549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2579426" y="2389032"/>
            <a:ext cx="7206019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715904" y="4179106"/>
            <a:ext cx="6933064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09" y="6376789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Option2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30353" y="1681201"/>
            <a:ext cx="4978400" cy="206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3800" b="1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28654" y="4057201"/>
            <a:ext cx="4592145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26150" y="6265863"/>
            <a:ext cx="52874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pic" idx="3"/>
          </p:nvPr>
        </p:nvSpPr>
        <p:spPr>
          <a:xfrm>
            <a:off x="6108699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833" y="409107"/>
            <a:ext cx="1148400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 Page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23888" y="417601"/>
            <a:ext cx="8037512" cy="52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23888" y="1752601"/>
            <a:ext cx="6577012" cy="44672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14761" y="1943100"/>
            <a:ext cx="571624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‒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432907" y="3324225"/>
            <a:ext cx="4128828" cy="289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7432906" y="1752601"/>
            <a:ext cx="4128000" cy="1571624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7618626" y="3457575"/>
            <a:ext cx="3675080" cy="23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‒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627835" y="1076325"/>
            <a:ext cx="803356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5"/>
          </p:nvPr>
        </p:nvSpPr>
        <p:spPr>
          <a:xfrm>
            <a:off x="9080809" y="561976"/>
            <a:ext cx="2476499" cy="46672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Option1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459558" y="1409700"/>
            <a:ext cx="7099300" cy="46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459558" y="1872629"/>
            <a:ext cx="7099300" cy="409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35039" y="417601"/>
            <a:ext cx="8189912" cy="54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710569" y="1437716"/>
            <a:ext cx="6645088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738208" y="2019300"/>
            <a:ext cx="649044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pic" idx="3"/>
          </p:nvPr>
        </p:nvSpPr>
        <p:spPr>
          <a:xfrm>
            <a:off x="634693" y="1409700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pic" idx="4"/>
          </p:nvPr>
        </p:nvSpPr>
        <p:spPr>
          <a:xfrm>
            <a:off x="634693" y="3762375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5"/>
          </p:nvPr>
        </p:nvSpPr>
        <p:spPr>
          <a:xfrm>
            <a:off x="9091960" y="561976"/>
            <a:ext cx="2476499" cy="46672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Option2"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59558" y="1409700"/>
            <a:ext cx="70993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459558" y="1872629"/>
            <a:ext cx="7099300" cy="409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30793" y="417601"/>
            <a:ext cx="8106500" cy="54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710569" y="1447241"/>
            <a:ext cx="6645088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738208" y="2019300"/>
            <a:ext cx="649044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3"/>
          </p:nvPr>
        </p:nvSpPr>
        <p:spPr>
          <a:xfrm>
            <a:off x="634693" y="1409700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4"/>
          </p:nvPr>
        </p:nvSpPr>
        <p:spPr>
          <a:xfrm>
            <a:off x="634693" y="3762375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idx="5"/>
          </p:nvPr>
        </p:nvSpPr>
        <p:spPr>
          <a:xfrm>
            <a:off x="9080809" y="561976"/>
            <a:ext cx="2476499" cy="46672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23888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23889" y="1704976"/>
            <a:ext cx="8888102" cy="317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23888" y="417600"/>
            <a:ext cx="10944225" cy="11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23887" y="1809750"/>
            <a:ext cx="8910405" cy="378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fographic x3"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23888" y="417600"/>
            <a:ext cx="10944225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1115485" y="2514601"/>
            <a:ext cx="2645833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7018" y="4425950"/>
            <a:ext cx="2654300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1115485" y="3924926"/>
            <a:ext cx="2645833" cy="4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4718399" y="3924926"/>
            <a:ext cx="2645833" cy="4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5"/>
          </p:nvPr>
        </p:nvSpPr>
        <p:spPr>
          <a:xfrm>
            <a:off x="8366804" y="3924927"/>
            <a:ext cx="2645833" cy="40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3873A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038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6"/>
          </p:nvPr>
        </p:nvSpPr>
        <p:spPr>
          <a:xfrm>
            <a:off x="4721563" y="4425950"/>
            <a:ext cx="2654300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7"/>
          </p:nvPr>
        </p:nvSpPr>
        <p:spPr>
          <a:xfrm>
            <a:off x="8376065" y="4425950"/>
            <a:ext cx="2654300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3873A"/>
              </a:buClr>
              <a:buSzPts val="1400"/>
              <a:buFont typeface="Arial"/>
              <a:buNone/>
              <a:defRPr sz="1500" b="1" i="0" u="none" strike="noStrike" cap="none">
                <a:solidFill>
                  <a:srgbClr val="038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8"/>
          </p:nvPr>
        </p:nvSpPr>
        <p:spPr>
          <a:xfrm>
            <a:off x="7023100" y="6172201"/>
            <a:ext cx="452932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pic" idx="9"/>
          </p:nvPr>
        </p:nvSpPr>
        <p:spPr>
          <a:xfrm>
            <a:off x="4716814" y="2514601"/>
            <a:ext cx="2645833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pic" idx="13"/>
          </p:nvPr>
        </p:nvSpPr>
        <p:spPr>
          <a:xfrm>
            <a:off x="8374414" y="2514601"/>
            <a:ext cx="2645833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621993" y="6124575"/>
            <a:ext cx="109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23888" y="417600"/>
            <a:ext cx="10944225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ple Boxed Text x3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629604" y="2669156"/>
            <a:ext cx="3470400" cy="468000"/>
          </a:xfrm>
          <a:prstGeom prst="rect">
            <a:avLst/>
          </a:prstGeom>
          <a:solidFill>
            <a:srgbClr val="0387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29604" y="3129775"/>
            <a:ext cx="3470400" cy="2140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29605" y="417601"/>
            <a:ext cx="10938728" cy="9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876950" y="2687951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894018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387649" y="2669156"/>
            <a:ext cx="3470400" cy="4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387649" y="3129775"/>
            <a:ext cx="3470400" cy="2140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4634995" y="2687951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652063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097933" y="2669156"/>
            <a:ext cx="3470400" cy="4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097933" y="3129775"/>
            <a:ext cx="3470400" cy="2140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5"/>
          </p:nvPr>
        </p:nvSpPr>
        <p:spPr>
          <a:xfrm>
            <a:off x="8345279" y="2687951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6"/>
          </p:nvPr>
        </p:nvSpPr>
        <p:spPr>
          <a:xfrm>
            <a:off x="8362347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7"/>
          </p:nvPr>
        </p:nvSpPr>
        <p:spPr>
          <a:xfrm>
            <a:off x="635039" y="1685925"/>
            <a:ext cx="1093307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ple Boxed Text with Image x3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376412" y="2477659"/>
            <a:ext cx="3446400" cy="171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8112069" y="2477659"/>
            <a:ext cx="3446400" cy="171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0755" y="2477659"/>
            <a:ext cx="3446400" cy="171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24468" y="417601"/>
            <a:ext cx="10934001" cy="9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23643" y="3603583"/>
            <a:ext cx="3149600" cy="4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635040" y="1685925"/>
            <a:ext cx="1092343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pic" idx="3"/>
          </p:nvPr>
        </p:nvSpPr>
        <p:spPr>
          <a:xfrm>
            <a:off x="640755" y="4167534"/>
            <a:ext cx="3446400" cy="1752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4"/>
          </p:nvPr>
        </p:nvSpPr>
        <p:spPr>
          <a:xfrm>
            <a:off x="4559300" y="3603583"/>
            <a:ext cx="3149600" cy="4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pic" idx="5"/>
          </p:nvPr>
        </p:nvSpPr>
        <p:spPr>
          <a:xfrm>
            <a:off x="4376412" y="4167534"/>
            <a:ext cx="3446400" cy="1752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6"/>
          </p:nvPr>
        </p:nvSpPr>
        <p:spPr>
          <a:xfrm>
            <a:off x="8294957" y="3603583"/>
            <a:ext cx="3149600" cy="4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pic" idx="7"/>
          </p:nvPr>
        </p:nvSpPr>
        <p:spPr>
          <a:xfrm>
            <a:off x="8112069" y="4167534"/>
            <a:ext cx="3446400" cy="1752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8"/>
          </p:nvPr>
        </p:nvSpPr>
        <p:spPr>
          <a:xfrm>
            <a:off x="823643" y="2554853"/>
            <a:ext cx="3149599" cy="11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9"/>
          </p:nvPr>
        </p:nvSpPr>
        <p:spPr>
          <a:xfrm>
            <a:off x="4559300" y="2555413"/>
            <a:ext cx="3149599" cy="11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73A"/>
              </a:buClr>
              <a:buSzPts val="1400"/>
              <a:buFont typeface="Arial"/>
              <a:buNone/>
              <a:defRPr sz="7300" b="1" i="0" u="none" strike="noStrike" cap="none">
                <a:solidFill>
                  <a:srgbClr val="038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3"/>
          </p:nvPr>
        </p:nvSpPr>
        <p:spPr>
          <a:xfrm>
            <a:off x="8282109" y="2554853"/>
            <a:ext cx="3149599" cy="11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heading"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23888" y="417600"/>
            <a:ext cx="10944225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23889" y="1685925"/>
            <a:ext cx="635677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Option3">
    <p:bg>
      <p:bgPr>
        <a:solidFill>
          <a:srgbClr val="595959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833" y="409958"/>
            <a:ext cx="1147212" cy="81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30353" y="1681200"/>
            <a:ext cx="4978400" cy="19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3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28654" y="4057201"/>
            <a:ext cx="4592145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26150" y="6265863"/>
            <a:ext cx="52874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3"/>
          </p:nvPr>
        </p:nvSpPr>
        <p:spPr>
          <a:xfrm>
            <a:off x="6108701" y="0"/>
            <a:ext cx="6083299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ore to Learn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2441349" y="0"/>
            <a:ext cx="7549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ctrTitle"/>
          </p:nvPr>
        </p:nvSpPr>
        <p:spPr>
          <a:xfrm>
            <a:off x="3111499" y="2728867"/>
            <a:ext cx="6208900" cy="9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24200" y="3829050"/>
            <a:ext cx="632460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Final Slide Option1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3178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nal Slide Option2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3176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nal Slide Option3">
    <p:bg>
      <p:bgPr>
        <a:solidFill>
          <a:srgbClr val="595959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3178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981100" y="1332225"/>
            <a:ext cx="5587014" cy="3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2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977055" y="2000250"/>
            <a:ext cx="5591058" cy="31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1" y="0"/>
            <a:ext cx="5168899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roduc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30793" y="418050"/>
            <a:ext cx="4783668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25090" y="2085975"/>
            <a:ext cx="4711701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6108701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975" marR="0" lvl="1" indent="-1809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425" marR="0" lvl="2" indent="-17462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1050" marR="0" lvl="3" indent="-6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88" y="6375599"/>
            <a:ext cx="927787" cy="2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Option 1">
    <p:bg>
      <p:bgPr>
        <a:blipFill rotWithShape="1">
          <a:blip r:embed="rId2">
            <a:alphaModFix/>
          </a:blip>
          <a:stretch>
            <a:fillRect l="-16997" r="-16998"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492800" y="784570"/>
            <a:ext cx="5209200" cy="5422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Option 2">
    <p:bg>
      <p:bgPr>
        <a:blipFill rotWithShape="1">
          <a:blip r:embed="rId2">
            <a:alphaModFix/>
          </a:blip>
          <a:stretch>
            <a:fillRect l="-30997" r="-30995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492800" y="784570"/>
            <a:ext cx="5209200" cy="5422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Option 3">
    <p:bg>
      <p:bgPr>
        <a:blipFill rotWithShape="1">
          <a:blip r:embed="rId2">
            <a:alphaModFix/>
          </a:blip>
          <a:stretch>
            <a:fillRect l="-37997" r="-37997"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491400" y="784495"/>
            <a:ext cx="5209200" cy="5422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Option 4">
    <p:bg>
      <p:bgPr>
        <a:blipFill rotWithShape="1">
          <a:blip r:embed="rId2">
            <a:alphaModFix/>
          </a:blip>
          <a:stretch>
            <a:fillRect l="-27998" r="-27998"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492800" y="784570"/>
            <a:ext cx="5209200" cy="5422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23888" y="417600"/>
            <a:ext cx="10944225" cy="9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23888" y="1704975"/>
            <a:ext cx="10944225" cy="428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11342478" y="652002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‹nr›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22609" y="6376789"/>
            <a:ext cx="926438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jedrzejewski/pazur201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kjedrzejewski/pazur201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kjedrzejewski/pazur2018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" TargetMode="External"/><Relationship Id="rId4" Type="http://schemas.openxmlformats.org/officeDocument/2006/relationships/hyperlink" Target="https://tensorflow.rstudio.com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630350" y="2061075"/>
            <a:ext cx="5549100" cy="1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GB"/>
              <a:t>R and TensorFlow</a:t>
            </a:r>
            <a:endParaRPr sz="3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630353" y="6090338"/>
            <a:ext cx="5283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PAZUR #26   2018-01-25</a:t>
            </a:r>
            <a:endParaRPr sz="180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1"/>
          </p:nvPr>
        </p:nvSpPr>
        <p:spPr>
          <a:xfrm>
            <a:off x="630353" y="3981450"/>
            <a:ext cx="45297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Krzysztof Jędrzejewski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822" cy="1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Presentation Title Arial Bold 7 pt</a:t>
            </a:r>
            <a:endParaRPr sz="7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11339674" y="6528499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549075" y="4373475"/>
            <a:ext cx="58521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D0E0E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https://github.com/kjedrzejewski/pazur2018</a:t>
            </a:r>
            <a:endParaRPr>
              <a:solidFill>
                <a:srgbClr val="D0E0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0</a:t>
            </a:r>
            <a:endParaRPr sz="3600"/>
          </a:p>
        </p:txBody>
      </p:sp>
      <p:sp>
        <p:nvSpPr>
          <p:cNvPr id="364" name="Shape 364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365" name="Shape 365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366" name="Shape 366"/>
          <p:cNvCxnSpPr>
            <a:stCxn id="363" idx="6"/>
            <a:endCxn id="365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64" idx="6"/>
            <a:endCxn id="365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8" name="Shape 368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6</a:t>
            </a:r>
            <a:endParaRPr sz="3600"/>
          </a:p>
        </p:txBody>
      </p:sp>
      <p:sp>
        <p:nvSpPr>
          <p:cNvPr id="369" name="Shape 369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370" name="Shape 370"/>
          <p:cNvCxnSpPr>
            <a:stCxn id="368" idx="2"/>
            <a:endCxn id="369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1" name="Shape 371"/>
          <p:cNvCxnSpPr>
            <a:stCxn id="365" idx="6"/>
            <a:endCxn id="369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2" name="Shape 372"/>
          <p:cNvCxnSpPr>
            <a:stCxn id="369" idx="2"/>
            <a:endCxn id="363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528100" y="310395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600"/>
              <a:t> 4</a:t>
            </a:r>
            <a:endParaRPr sz="3600"/>
          </a:p>
        </p:txBody>
      </p:sp>
      <p:sp>
        <p:nvSpPr>
          <p:cNvPr id="375" name="Shape 375"/>
          <p:cNvSpPr/>
          <p:nvPr/>
        </p:nvSpPr>
        <p:spPr>
          <a:xfrm>
            <a:off x="5723850" y="385580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600"/>
              <a:t> 2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1</a:t>
            </a:r>
            <a:endParaRPr sz="3600"/>
          </a:p>
        </p:txBody>
      </p:sp>
      <p:sp>
        <p:nvSpPr>
          <p:cNvPr id="386" name="Shape 386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387" name="Shape 387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388" name="Shape 388"/>
          <p:cNvCxnSpPr>
            <a:stCxn id="385" idx="6"/>
            <a:endCxn id="387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9" name="Shape 389"/>
          <p:cNvCxnSpPr>
            <a:stCxn id="386" idx="6"/>
            <a:endCxn id="387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0" name="Shape 390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6</a:t>
            </a:r>
            <a:endParaRPr sz="3600"/>
          </a:p>
        </p:txBody>
      </p:sp>
      <p:sp>
        <p:nvSpPr>
          <p:cNvPr id="391" name="Shape 391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392" name="Shape 392"/>
          <p:cNvCxnSpPr>
            <a:stCxn id="390" idx="2"/>
            <a:endCxn id="391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3" name="Shape 393"/>
          <p:cNvCxnSpPr>
            <a:stCxn id="387" idx="6"/>
            <a:endCxn id="391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4" name="Shape 394"/>
          <p:cNvCxnSpPr>
            <a:stCxn id="391" idx="2"/>
            <a:endCxn id="385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5" name="Shape 395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528100" y="310395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600"/>
              <a:t> 5</a:t>
            </a:r>
            <a:endParaRPr sz="3600"/>
          </a:p>
        </p:txBody>
      </p:sp>
      <p:sp>
        <p:nvSpPr>
          <p:cNvPr id="397" name="Shape 397"/>
          <p:cNvSpPr/>
          <p:nvPr/>
        </p:nvSpPr>
        <p:spPr>
          <a:xfrm>
            <a:off x="5723850" y="385580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600"/>
              <a:t> 1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1.5</a:t>
            </a:r>
            <a:endParaRPr sz="2400"/>
          </a:p>
        </p:txBody>
      </p:sp>
      <p:sp>
        <p:nvSpPr>
          <p:cNvPr id="408" name="Shape 408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409" name="Shape 409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410" name="Shape 410"/>
          <p:cNvCxnSpPr>
            <a:stCxn id="407" idx="6"/>
            <a:endCxn id="409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1" name="Shape 411"/>
          <p:cNvCxnSpPr>
            <a:stCxn id="408" idx="6"/>
            <a:endCxn id="409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2" name="Shape 412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6</a:t>
            </a:r>
            <a:endParaRPr sz="3600"/>
          </a:p>
        </p:txBody>
      </p:sp>
      <p:sp>
        <p:nvSpPr>
          <p:cNvPr id="413" name="Shape 413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414" name="Shape 414"/>
          <p:cNvCxnSpPr>
            <a:stCxn id="412" idx="2"/>
            <a:endCxn id="413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5" name="Shape 415"/>
          <p:cNvCxnSpPr>
            <a:stCxn id="409" idx="6"/>
            <a:endCxn id="413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6" name="Shape 416"/>
          <p:cNvCxnSpPr>
            <a:stCxn id="413" idx="2"/>
            <a:endCxn id="407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7" name="Shape 417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528100" y="310395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3600"/>
              <a:t>5.5</a:t>
            </a:r>
            <a:endParaRPr sz="3600"/>
          </a:p>
        </p:txBody>
      </p:sp>
      <p:sp>
        <p:nvSpPr>
          <p:cNvPr id="419" name="Shape 419"/>
          <p:cNvSpPr/>
          <p:nvPr/>
        </p:nvSpPr>
        <p:spPr>
          <a:xfrm>
            <a:off x="5723850" y="385580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0.5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2431250"/>
            <a:ext cx="7861950" cy="3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2</a:t>
            </a:r>
            <a:endParaRPr sz="3600"/>
          </a:p>
        </p:txBody>
      </p:sp>
      <p:sp>
        <p:nvSpPr>
          <p:cNvPr id="440" name="Shape 440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441" name="Shape 441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442" name="Shape 442"/>
          <p:cNvCxnSpPr>
            <a:stCxn id="439" idx="6"/>
            <a:endCxn id="441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3" name="Shape 443"/>
          <p:cNvCxnSpPr>
            <a:stCxn id="440" idx="6"/>
            <a:endCxn id="441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4" name="Shape 444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6</a:t>
            </a:r>
            <a:endParaRPr sz="3600"/>
          </a:p>
        </p:txBody>
      </p:sp>
      <p:sp>
        <p:nvSpPr>
          <p:cNvPr id="445" name="Shape 445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446" name="Shape 446"/>
          <p:cNvCxnSpPr>
            <a:stCxn id="444" idx="2"/>
            <a:endCxn id="445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7" name="Shape 447"/>
          <p:cNvCxnSpPr>
            <a:stCxn id="441" idx="6"/>
            <a:endCxn id="445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8" name="Shape 448"/>
          <p:cNvCxnSpPr>
            <a:stCxn id="445" idx="2"/>
            <a:endCxn id="439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9" name="Shape 449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528100" y="310395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3600"/>
              <a:t>6</a:t>
            </a:r>
            <a:endParaRPr sz="3600"/>
          </a:p>
        </p:txBody>
      </p:sp>
      <p:sp>
        <p:nvSpPr>
          <p:cNvPr id="451" name="Shape 451"/>
          <p:cNvSpPr/>
          <p:nvPr/>
        </p:nvSpPr>
        <p:spPr>
          <a:xfrm>
            <a:off x="5723850" y="385580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</a:t>
            </a:r>
            <a:r>
              <a:rPr lang="en-GB" sz="3600"/>
              <a:t>0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can we build a computation graph?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can we build this graph?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X</a:t>
            </a:r>
            <a:endParaRPr sz="3600"/>
          </a:p>
        </p:txBody>
      </p:sp>
      <p:sp>
        <p:nvSpPr>
          <p:cNvPr id="467" name="Shape 467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A</a:t>
            </a:r>
            <a:endParaRPr sz="3600"/>
          </a:p>
        </p:txBody>
      </p:sp>
      <p:sp>
        <p:nvSpPr>
          <p:cNvPr id="468" name="Shape 468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469" name="Shape 469"/>
          <p:cNvCxnSpPr>
            <a:stCxn id="466" idx="6"/>
            <a:endCxn id="468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0" name="Shape 470"/>
          <p:cNvCxnSpPr>
            <a:stCxn id="467" idx="6"/>
            <a:endCxn id="468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Y</a:t>
            </a:r>
            <a:endParaRPr sz="3600"/>
          </a:p>
        </p:txBody>
      </p:sp>
      <p:sp>
        <p:nvSpPr>
          <p:cNvPr id="472" name="Shape 472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473" name="Shape 473"/>
          <p:cNvCxnSpPr>
            <a:stCxn id="471" idx="2"/>
            <a:endCxn id="472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4" name="Shape 474"/>
          <p:cNvCxnSpPr>
            <a:stCxn id="468" idx="6"/>
            <a:endCxn id="472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5" name="Shape 475"/>
          <p:cNvCxnSpPr>
            <a:stCxn id="472" idx="2"/>
            <a:endCxn id="466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6" name="Shape 476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528100" y="3103950"/>
            <a:ext cx="12225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Y_m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can we build this graph?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23901" y="1433525"/>
            <a:ext cx="10613100" cy="4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 = tf$constant(4, dtype = tf$float64) # this is a reference to a node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tf$constant(6, dtype = tf$float64)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tf$get_variable('x',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shape = shape(1),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dtype = tf$float64,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initializer = tf$constant_initializer(0)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y_m = x + a # tf$add(x, 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can we train model parameters?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X</a:t>
            </a:r>
            <a:endParaRPr sz="3600"/>
          </a:p>
        </p:txBody>
      </p:sp>
      <p:sp>
        <p:nvSpPr>
          <p:cNvPr id="497" name="Shape 497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A</a:t>
            </a:r>
            <a:endParaRPr sz="3600"/>
          </a:p>
        </p:txBody>
      </p:sp>
      <p:sp>
        <p:nvSpPr>
          <p:cNvPr id="498" name="Shape 498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499" name="Shape 499"/>
          <p:cNvCxnSpPr>
            <a:stCxn id="496" idx="6"/>
            <a:endCxn id="498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0" name="Shape 500"/>
          <p:cNvCxnSpPr>
            <a:stCxn id="497" idx="6"/>
            <a:endCxn id="498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1" name="Shape 501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Y</a:t>
            </a:r>
            <a:endParaRPr sz="3600"/>
          </a:p>
        </p:txBody>
      </p:sp>
      <p:sp>
        <p:nvSpPr>
          <p:cNvPr id="502" name="Shape 502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Loss function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503" name="Shape 503"/>
          <p:cNvCxnSpPr>
            <a:stCxn id="501" idx="2"/>
            <a:endCxn id="502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4" name="Shape 504"/>
          <p:cNvCxnSpPr>
            <a:stCxn id="498" idx="6"/>
            <a:endCxn id="502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5" name="Shape 505"/>
          <p:cNvCxnSpPr>
            <a:stCxn id="502" idx="2"/>
            <a:endCxn id="496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6" name="Shape 506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Update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4528100" y="3103950"/>
            <a:ext cx="12225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Y_m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dirty="0"/>
              <a:t>How can we train model parameters?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endParaRPr dirty="0"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23901" y="1433525"/>
            <a:ext cx="10613100" cy="4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loss =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tf$abs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 -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y_m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loss =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tf$losses</a:t>
            </a:r>
            <a:r>
              <a:rPr lang="en-GB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$[xxx]_error(y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y_m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optimizer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tf$train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$[Example]Optimizer(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learning_rate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= 0.5)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train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optimizer$minimize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loss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Who are we?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00" y="1617417"/>
            <a:ext cx="5235397" cy="41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can we train model parameters?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X</a:t>
            </a:r>
            <a:endParaRPr sz="3600"/>
          </a:p>
        </p:txBody>
      </p:sp>
      <p:sp>
        <p:nvSpPr>
          <p:cNvPr id="527" name="Shape 527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A</a:t>
            </a:r>
            <a:endParaRPr sz="3600"/>
          </a:p>
        </p:txBody>
      </p:sp>
      <p:sp>
        <p:nvSpPr>
          <p:cNvPr id="528" name="Shape 528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529" name="Shape 529"/>
          <p:cNvCxnSpPr>
            <a:stCxn id="526" idx="6"/>
            <a:endCxn id="528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>
            <a:stCxn id="527" idx="6"/>
            <a:endCxn id="528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1" name="Shape 531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Y</a:t>
            </a:r>
            <a:endParaRPr sz="3600"/>
          </a:p>
        </p:txBody>
      </p:sp>
      <p:sp>
        <p:nvSpPr>
          <p:cNvPr id="532" name="Shape 532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533" name="Shape 533"/>
          <p:cNvCxnSpPr>
            <a:stCxn id="531" idx="2"/>
            <a:endCxn id="532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4" name="Shape 534"/>
          <p:cNvCxnSpPr>
            <a:stCxn id="528" idx="6"/>
            <a:endCxn id="532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5" name="Shape 535"/>
          <p:cNvCxnSpPr>
            <a:stCxn id="532" idx="2"/>
            <a:endCxn id="526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6" name="Shape 536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4528100" y="3103950"/>
            <a:ext cx="12225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Y_m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can we train model parameters?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23901" y="1433525"/>
            <a:ext cx="10613100" cy="4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 (i in 1:300) { 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sess$run(train) # perform one training iteration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sess$run(x) # reading current value of the variable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Maybe something more complex?</a:t>
            </a:r>
            <a:endParaRPr sz="34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Model parameters inference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3 independent variables (x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, x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, x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1 dependent variable (y)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5 model parameters (a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, a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, a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, a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, a</a:t>
            </a:r>
            <a:r>
              <a:rPr lang="en-GB" sz="2000" baseline="-2500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0" y="2709875"/>
            <a:ext cx="4801550" cy="8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Model parameters inference</a:t>
            </a:r>
            <a:endParaRPr/>
          </a:p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23900" y="1433525"/>
            <a:ext cx="7386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2000" b="1" i="1">
                <a:latin typeface="Open Sans"/>
                <a:ea typeface="Open Sans"/>
                <a:cs typeface="Open Sans"/>
                <a:sym typeface="Open Sans"/>
              </a:rPr>
              <a:t>pazur.Rmd</a:t>
            </a:r>
            <a:r>
              <a:rPr lang="en-GB" sz="20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GB" sz="20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https://github.com/kjedrzejewski/pazur2018</a:t>
            </a:r>
            <a:endParaRPr sz="200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to control the inference process?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to control the inference process?</a:t>
            </a:r>
            <a:br>
              <a:rPr lang="en-GB"/>
            </a:b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23900" y="1433518"/>
            <a:ext cx="68331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2 sets of factors (a, b) - unknown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 set of their products (y) - known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2211600"/>
            <a:ext cx="1702750" cy="518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6" name="Shape 586"/>
          <p:cNvGraphicFramePr/>
          <p:nvPr/>
        </p:nvGraphicFramePr>
        <p:xfrm>
          <a:off x="952500" y="3001300"/>
          <a:ext cx="3636125" cy="2377260"/>
        </p:xfrm>
        <a:graphic>
          <a:graphicData uri="http://schemas.openxmlformats.org/drawingml/2006/table">
            <a:tbl>
              <a:tblPr>
                <a:noFill/>
                <a:tableStyleId>{F2D2DD31-9A1A-4112-BB9B-F00B04732DF5}</a:tableStyleId>
              </a:tblPr>
              <a:tblGrid>
                <a:gridCol w="606025"/>
                <a:gridCol w="679975"/>
                <a:gridCol w="683325"/>
                <a:gridCol w="576325"/>
                <a:gridCol w="480175"/>
                <a:gridCol w="610300"/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r>
                        <a:rPr lang="en-GB" baseline="-25000"/>
                        <a:t>1</a:t>
                      </a:r>
                      <a:endParaRPr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to control the inference process?</a:t>
            </a:r>
            <a:br>
              <a:rPr lang="en-GB"/>
            </a:b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23900" y="1433518"/>
            <a:ext cx="68331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exists one perfectly fitted solution,</a:t>
            </a:r>
            <a:b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infinitely many other such solutions: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Shape 596"/>
          <p:cNvGraphicFramePr/>
          <p:nvPr/>
        </p:nvGraphicFramePr>
        <p:xfrm>
          <a:off x="952500" y="2295725"/>
          <a:ext cx="3636125" cy="2377260"/>
        </p:xfrm>
        <a:graphic>
          <a:graphicData uri="http://schemas.openxmlformats.org/drawingml/2006/table">
            <a:tbl>
              <a:tblPr>
                <a:noFill/>
                <a:tableStyleId>{F2D2DD31-9A1A-4112-BB9B-F00B04732DF5}</a:tableStyleId>
              </a:tblPr>
              <a:tblGrid>
                <a:gridCol w="740925"/>
                <a:gridCol w="545075"/>
                <a:gridCol w="683325"/>
                <a:gridCol w="576325"/>
                <a:gridCol w="480175"/>
                <a:gridCol w="610300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ɣa</a:t>
                      </a:r>
                      <a:r>
                        <a:rPr lang="en-GB" baseline="-25000"/>
                        <a:t>1</a:t>
                      </a:r>
                      <a:endParaRPr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ɣa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ɣa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ɣa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(1/ɣ)b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(1/ɣ)b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(1/ɣ)b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⋮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(1/ɣ)b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97" name="Shape 597"/>
          <p:cNvSpPr txBox="1"/>
          <p:nvPr/>
        </p:nvSpPr>
        <p:spPr>
          <a:xfrm>
            <a:off x="512125" y="4801250"/>
            <a:ext cx="58521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40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Loss function can be used to constrain the final solution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to control the inference process?</a:t>
            </a:r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23900" y="1433525"/>
            <a:ext cx="7386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2000" b="1" i="1">
                <a:latin typeface="Open Sans"/>
                <a:ea typeface="Open Sans"/>
                <a:cs typeface="Open Sans"/>
                <a:sym typeface="Open Sans"/>
              </a:rPr>
              <a:t>pazur2.Rmd</a:t>
            </a:r>
            <a:r>
              <a:rPr lang="en-GB" sz="20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GB" sz="20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https://github.com/kjedrzejewski/pazur2018</a:t>
            </a:r>
            <a:endParaRPr sz="200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Let’s sum it up</a:t>
            </a:r>
            <a:endParaRPr sz="34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Where are we?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26" y="1309426"/>
            <a:ext cx="6146371" cy="46097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80" name="Shape 280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Summary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23900" y="1433525"/>
            <a:ext cx="63993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TensorFlow may be used to infer parameters </a:t>
            </a:r>
            <a:br>
              <a:rPr lang="en-GB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of large variety of models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The solution found, is associated with </a:t>
            </a:r>
            <a:br>
              <a:rPr lang="en-GB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a local minimum of the loss function, </a:t>
            </a:r>
            <a:br>
              <a:rPr lang="en-GB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which may not be the global minimum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It’s possible to influence fitted parameter values by manipulation of the loss function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Fitting model parameters with TensorFlow </a:t>
            </a:r>
            <a:br>
              <a:rPr lang="en-GB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is slower than using dedicated method </a:t>
            </a:r>
            <a:br>
              <a:rPr lang="en-GB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for given model type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… but it’s faster than bayesian programming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6776475" y="5847225"/>
            <a:ext cx="4775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https://commons.wikimedia.org/wiki/File:TensorFlowLogo.svg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0" name="Shape 620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82" y="2236299"/>
            <a:ext cx="3976018" cy="331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What is TensorFlow?</a:t>
            </a:r>
            <a:endParaRPr sz="34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What is TensorFlow?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3899" y="1433525"/>
            <a:ext cx="63993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Open-source library often used for building neural networks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… but it can be also used to build other models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Google provides APIs for Python, C++, Haskell, Java, Go, and Rust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… but there is an R API maintained by RStudio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623900" y="5608325"/>
            <a:ext cx="64500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https://www.tensorflow.org</a:t>
            </a: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https://tensorflow.rstudio.com</a:t>
            </a: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95" name="Shape 295"/>
          <p:cNvSpPr txBox="1"/>
          <p:nvPr/>
        </p:nvSpPr>
        <p:spPr>
          <a:xfrm>
            <a:off x="6776475" y="5847225"/>
            <a:ext cx="4775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https://commons.wikimedia.org/wiki/File:TensorFlowLogo.svg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082" y="2236299"/>
            <a:ext cx="3976018" cy="331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3671248" y="2973675"/>
            <a:ext cx="483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it work?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23899" y="1433525"/>
            <a:ext cx="6264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Computations are represented as so called computation graphs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2</a:t>
            </a:r>
            <a:endParaRPr sz="3600"/>
          </a:p>
        </p:txBody>
      </p:sp>
      <p:sp>
        <p:nvSpPr>
          <p:cNvPr id="314" name="Shape 314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315" name="Shape 315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316" name="Shape 316"/>
          <p:cNvCxnSpPr>
            <a:stCxn id="313" idx="6"/>
            <a:endCxn id="315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7" name="Shape 317"/>
          <p:cNvCxnSpPr>
            <a:stCxn id="314" idx="6"/>
            <a:endCxn id="315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8" name="Shape 318"/>
          <p:cNvSpPr/>
          <p:nvPr/>
        </p:nvSpPr>
        <p:spPr>
          <a:xfrm>
            <a:off x="4528100" y="310395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600"/>
              <a:t> 6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Some of nodes in the graph may be variables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X</a:t>
            </a:r>
            <a:endParaRPr sz="3600"/>
          </a:p>
        </p:txBody>
      </p:sp>
      <p:sp>
        <p:nvSpPr>
          <p:cNvPr id="329" name="Shape 329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330" name="Shape 330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331" name="Shape 331"/>
          <p:cNvCxnSpPr>
            <a:stCxn id="328" idx="6"/>
            <a:endCxn id="330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2" name="Shape 332"/>
          <p:cNvCxnSpPr>
            <a:stCxn id="329" idx="6"/>
            <a:endCxn id="330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3" name="Shape 333"/>
          <p:cNvSpPr/>
          <p:nvPr/>
        </p:nvSpPr>
        <p:spPr>
          <a:xfrm>
            <a:off x="4528100" y="3103950"/>
            <a:ext cx="975300" cy="650100"/>
          </a:xfrm>
          <a:prstGeom prst="wedgeRoundRectCallout">
            <a:avLst>
              <a:gd name="adj1" fmla="val -47916"/>
              <a:gd name="adj2" fmla="val 6721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3600"/>
              <a:t> ?</a:t>
            </a:r>
            <a:endParaRPr sz="36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623888" y="418051"/>
            <a:ext cx="109422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/>
              <a:t>How does TensorFlow work?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23888" y="1433513"/>
            <a:ext cx="6833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Gradient descent may be used to find variable values using which results are closest to values expected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11386109" y="6515931"/>
            <a:ext cx="1662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3"/>
          </p:nvPr>
        </p:nvSpPr>
        <p:spPr>
          <a:xfrm>
            <a:off x="7023100" y="6172202"/>
            <a:ext cx="4529400" cy="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ftr" idx="11"/>
          </p:nvPr>
        </p:nvSpPr>
        <p:spPr>
          <a:xfrm>
            <a:off x="8915088" y="6515931"/>
            <a:ext cx="23907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PAZUR 2018</a:t>
            </a:r>
            <a:endParaRPr sz="7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381750" y="2507975"/>
            <a:ext cx="975300" cy="975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X</a:t>
            </a:r>
            <a:endParaRPr sz="3600"/>
          </a:p>
        </p:txBody>
      </p:sp>
      <p:sp>
        <p:nvSpPr>
          <p:cNvPr id="344" name="Shape 344"/>
          <p:cNvSpPr/>
          <p:nvPr/>
        </p:nvSpPr>
        <p:spPr>
          <a:xfrm>
            <a:off x="1381750" y="4458575"/>
            <a:ext cx="975300" cy="975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4</a:t>
            </a:r>
            <a:endParaRPr sz="3600"/>
          </a:p>
        </p:txBody>
      </p:sp>
      <p:sp>
        <p:nvSpPr>
          <p:cNvPr id="345" name="Shape 345"/>
          <p:cNvSpPr/>
          <p:nvPr/>
        </p:nvSpPr>
        <p:spPr>
          <a:xfrm>
            <a:off x="3552800" y="3483275"/>
            <a:ext cx="975300" cy="975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+</a:t>
            </a:r>
            <a:endParaRPr sz="3600"/>
          </a:p>
        </p:txBody>
      </p:sp>
      <p:cxnSp>
        <p:nvCxnSpPr>
          <p:cNvPr id="346" name="Shape 346"/>
          <p:cNvCxnSpPr>
            <a:stCxn id="343" idx="6"/>
            <a:endCxn id="345" idx="1"/>
          </p:cNvCxnSpPr>
          <p:nvPr/>
        </p:nvCxnSpPr>
        <p:spPr>
          <a:xfrm>
            <a:off x="2357050" y="299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7" name="Shape 347"/>
          <p:cNvCxnSpPr>
            <a:stCxn id="344" idx="6"/>
            <a:endCxn id="345" idx="3"/>
          </p:cNvCxnSpPr>
          <p:nvPr/>
        </p:nvCxnSpPr>
        <p:spPr>
          <a:xfrm rot="10800000" flipH="1">
            <a:off x="2357050" y="4315625"/>
            <a:ext cx="13386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/>
          <p:nvPr/>
        </p:nvSpPr>
        <p:spPr>
          <a:xfrm>
            <a:off x="7023100" y="3483275"/>
            <a:ext cx="975300" cy="975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</a:t>
            </a:r>
            <a:r>
              <a:rPr lang="en-GB" sz="3600"/>
              <a:t>6</a:t>
            </a:r>
            <a:endParaRPr sz="3600"/>
          </a:p>
        </p:txBody>
      </p:sp>
      <p:sp>
        <p:nvSpPr>
          <p:cNvPr id="349" name="Shape 349"/>
          <p:cNvSpPr/>
          <p:nvPr/>
        </p:nvSpPr>
        <p:spPr>
          <a:xfrm>
            <a:off x="5049500" y="4630925"/>
            <a:ext cx="1544100" cy="63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Loss function</a:t>
            </a:r>
            <a:endParaRPr sz="1800"/>
          </a:p>
        </p:txBody>
      </p:sp>
      <p:cxnSp>
        <p:nvCxnSpPr>
          <p:cNvPr id="350" name="Shape 350"/>
          <p:cNvCxnSpPr>
            <a:stCxn id="348" idx="2"/>
            <a:endCxn id="349" idx="3"/>
          </p:cNvCxnSpPr>
          <p:nvPr/>
        </p:nvCxnSpPr>
        <p:spPr>
          <a:xfrm flipH="1">
            <a:off x="6593500" y="3970925"/>
            <a:ext cx="429600" cy="975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1" name="Shape 351"/>
          <p:cNvCxnSpPr>
            <a:stCxn id="345" idx="6"/>
            <a:endCxn id="349" idx="1"/>
          </p:cNvCxnSpPr>
          <p:nvPr/>
        </p:nvCxnSpPr>
        <p:spPr>
          <a:xfrm>
            <a:off x="4528100" y="3970925"/>
            <a:ext cx="5214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2" name="Shape 352"/>
          <p:cNvCxnSpPr>
            <a:stCxn id="349" idx="2"/>
            <a:endCxn id="343" idx="2"/>
          </p:cNvCxnSpPr>
          <p:nvPr/>
        </p:nvCxnSpPr>
        <p:spPr>
          <a:xfrm rot="5400000" flipH="1">
            <a:off x="2468750" y="1908725"/>
            <a:ext cx="2265900" cy="4439700"/>
          </a:xfrm>
          <a:prstGeom prst="bentConnector4">
            <a:avLst>
              <a:gd name="adj1" fmla="val -10509"/>
              <a:gd name="adj2" fmla="val 105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3" name="Shape 353"/>
          <p:cNvSpPr txBox="1"/>
          <p:nvPr/>
        </p:nvSpPr>
        <p:spPr>
          <a:xfrm>
            <a:off x="3149625" y="5499650"/>
            <a:ext cx="85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arson">
  <a:themeElements>
    <a:clrScheme name="Pearson colors">
      <a:dk1>
        <a:srgbClr val="000000"/>
      </a:dk1>
      <a:lt1>
        <a:srgbClr val="D4EAE4"/>
      </a:lt1>
      <a:dk2>
        <a:srgbClr val="007FA3"/>
      </a:dk2>
      <a:lt2>
        <a:srgbClr val="003057"/>
      </a:lt2>
      <a:accent1>
        <a:srgbClr val="D2DB0E"/>
      </a:accent1>
      <a:accent2>
        <a:srgbClr val="12B2A6"/>
      </a:accent2>
      <a:accent3>
        <a:srgbClr val="DB0020"/>
      </a:accent3>
      <a:accent4>
        <a:srgbClr val="9E007E"/>
      </a:accent4>
      <a:accent5>
        <a:srgbClr val="EA7600"/>
      </a:accent5>
      <a:accent6>
        <a:srgbClr val="005A7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976</Words>
  <Application>Microsoft Macintosh PowerPoint</Application>
  <PresentationFormat>Panoramiczny</PresentationFormat>
  <Paragraphs>281</Paragraphs>
  <Slides>32</Slides>
  <Notes>32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Times New Roman</vt:lpstr>
      <vt:lpstr>Arial</vt:lpstr>
      <vt:lpstr>Open Sans</vt:lpstr>
      <vt:lpstr>Courier New</vt:lpstr>
      <vt:lpstr>Pearson</vt:lpstr>
      <vt:lpstr>R and TensorFlow</vt:lpstr>
      <vt:lpstr>Who are we?</vt:lpstr>
      <vt:lpstr>Where are we?</vt:lpstr>
      <vt:lpstr>What is TensorFlow?</vt:lpstr>
      <vt:lpstr>What is TensorFlow?</vt:lpstr>
      <vt:lpstr>How does it work?</vt:lpstr>
      <vt:lpstr>How does TensorFlow work?</vt:lpstr>
      <vt:lpstr>How does TensorFlow work?</vt:lpstr>
      <vt:lpstr>How does TensorFlow work?</vt:lpstr>
      <vt:lpstr>How does TensorFlow work?</vt:lpstr>
      <vt:lpstr>How does TensorFlow work?</vt:lpstr>
      <vt:lpstr>How does TensorFlow work?</vt:lpstr>
      <vt:lpstr>How does TensorFlow work?</vt:lpstr>
      <vt:lpstr>How does TensorFlow work?</vt:lpstr>
      <vt:lpstr>How can we build a computation graph?</vt:lpstr>
      <vt:lpstr>How can we build this graph?</vt:lpstr>
      <vt:lpstr>How can we build this graph?</vt:lpstr>
      <vt:lpstr>How can we train model parameters?</vt:lpstr>
      <vt:lpstr>How can we train model parameters? </vt:lpstr>
      <vt:lpstr>How can we train model parameters? </vt:lpstr>
      <vt:lpstr>How can we train model parameters? </vt:lpstr>
      <vt:lpstr>Maybe something more complex?</vt:lpstr>
      <vt:lpstr>Model parameters inference</vt:lpstr>
      <vt:lpstr>Model parameters inference </vt:lpstr>
      <vt:lpstr>How to control the inference process?</vt:lpstr>
      <vt:lpstr>How to control the inference process? </vt:lpstr>
      <vt:lpstr>How to control the inference process? </vt:lpstr>
      <vt:lpstr>How to control the inference process?</vt:lpstr>
      <vt:lpstr>Let’s sum it up</vt:lpstr>
      <vt:lpstr>Summary</vt:lpstr>
      <vt:lpstr>Questions?</vt:lpstr>
      <vt:lpstr>Prezentacja programu PowerPoint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TensorFlow</dc:title>
  <cp:lastModifiedBy>Jedrzejewski, Krzysztof</cp:lastModifiedBy>
  <cp:revision>2</cp:revision>
  <dcterms:modified xsi:type="dcterms:W3CDTF">2018-01-25T00:04:28Z</dcterms:modified>
</cp:coreProperties>
</file>