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63" r:id="rId8"/>
    <p:sldId id="264" r:id="rId9"/>
    <p:sldId id="259" r:id="rId10"/>
    <p:sldId id="267" r:id="rId11"/>
    <p:sldId id="271" r:id="rId12"/>
    <p:sldId id="272" r:id="rId13"/>
    <p:sldId id="270" r:id="rId14"/>
    <p:sldId id="273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aten, Kjell van" initials="SKv" lastIdx="1" clrIdx="0">
    <p:extLst>
      <p:ext uri="{19B8F6BF-5375-455C-9EA6-DF929625EA0E}">
        <p15:presenceInfo xmlns:p15="http://schemas.microsoft.com/office/powerpoint/2012/main" userId="S::k.v.straaten@student.tue.nl::380f1396-6d85-4884-b269-fa88a9a586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2A7A-9480-4AB1-B895-D9018446D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55B69-3DF3-446B-96C0-2AA5F03DD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1FC5-30A7-4A60-A138-D8822599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D77C-4433-444B-959D-60B640F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02EE-423F-44A3-932F-9F8E3B87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C8D9-7140-4E61-B74D-B57E9A59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0CC93-66F2-494B-AA7D-397443125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0720-535F-4E2C-A17D-4AEE924C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0506-B647-4B75-8E65-B87522A4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C819-6768-4868-B14B-5AF95FC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EBF8F-AB02-4098-BC7D-FBA6C59A6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EC0D4-B6A6-4132-9998-7C1E0B2E3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DF66-87CC-490A-8D0E-45A12EBC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D1E3-E840-4684-BF2E-8485BE7F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8EAA-5CD0-4A44-ABC5-43FC1442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2519-8E33-4849-983D-C1CA4C28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7430-D57D-4CB1-B6EA-E90580D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A824-591A-4EEB-B730-51167731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C500-6C14-4B4F-8D8D-033B8E1A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1E40-0BA1-473F-9599-80DF8623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D63D-DDE5-455A-AAFD-0C57CC23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A8C4-DBDD-4AD3-AA83-790A219F2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D76C-302A-449C-991A-6B2889A0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9CE4-0862-4FDD-9F13-978B4825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3265-EC4A-44F1-8D18-4C701AE0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F50C-F0DC-452B-8C1F-2520FECB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C95D-A00F-4958-821D-A59696A3E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88B28-C92D-474E-89DF-AFF300914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73B88-9825-4B7C-B022-2C162BB6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7B594-AE36-4898-96FE-BDDA420F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897AC-1D9F-4713-9D1C-A2A8460D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B2BC-3B65-4F57-8979-7791402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1DC36-8027-4E40-B357-5369D907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165B-A3BF-4B19-B5E9-9F2384CA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C8061-2696-4E94-B7D7-06FEEB65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CAD66-0A3E-4D0B-8833-2D43E5545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6BF1F-B262-45ED-9B5E-0B1CFFEC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8A16C-DD66-4DD3-A7F0-3D89974C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79F65-43F6-49D8-A797-21FDD250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E5E0-C494-46A1-B744-92D5BA1A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3366B-0FCD-4B49-8925-7C2139E3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1BDA9-34C3-4E54-9BEF-665D2A54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CCD97-4C25-4ECA-AAB2-0A158D6A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E9AD0-61C9-40B7-B816-BB170B5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4D4AA-8FB3-4211-9200-786CF870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3BC5A-BD3E-4DA1-87AD-24487C62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3F45-5D26-4AFF-8B6A-FF4C3C86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E060-C048-4D6A-ADF4-A64A43C3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BB897-03E5-4C8F-8FAF-355A47328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21D86-0312-4A84-A767-795B4D04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D7DE-7348-4C10-B9BB-1CFDB105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0404-22EF-4947-9DD4-E8524F3C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66BA-0E9B-4E5A-9085-F17FE4D3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2205C-F08B-479E-A241-23171479C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CCC56-320F-43C4-B7DD-5863F58B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93ACB-12C7-46E2-B6FB-F35FE025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618C4-1CFF-4012-99E5-F46CAFF8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2E1B9-67CC-4A1A-AFE4-33AEF81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4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CDE6E-F86A-4B25-8587-3F9A937B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E4A8-99D8-4B80-A475-CC26D52E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DD0B-6D6F-4007-ABF1-833F6AE0F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C372-3123-4937-B9FB-74EF2592056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D424-9295-4333-BA9E-4679FC50F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1934-8F3B-48B5-AFFE-75639FBFA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DF8E-40A8-42A4-AFC5-2BA8AD09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8DAE-7A06-4EBE-9065-54FB0A1EA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Blackjack simulation analysis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3FDDFF-3223-4818-B387-A1BE4B73E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32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728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7771-592F-4F76-B6D7-92886458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A402-B72E-4D3F-BFBB-CE3C3CBD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7" y="1690688"/>
            <a:ext cx="469762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/>
              <a:t>Methods</a:t>
            </a:r>
          </a:p>
          <a:p>
            <a:r>
              <a:rPr lang="en-US" sz="1800" dirty="0"/>
              <a:t>deck	</a:t>
            </a:r>
          </a:p>
          <a:p>
            <a:pPr lvl="1"/>
            <a:r>
              <a:rPr lang="en-US" sz="1600" dirty="0"/>
              <a:t>initialize</a:t>
            </a:r>
          </a:p>
          <a:p>
            <a:pPr lvl="1"/>
            <a:r>
              <a:rPr lang="en-US" sz="1600" dirty="0"/>
              <a:t>draw card		</a:t>
            </a:r>
          </a:p>
          <a:p>
            <a:r>
              <a:rPr lang="en-US" sz="1800" dirty="0"/>
              <a:t>blackjack	</a:t>
            </a:r>
          </a:p>
          <a:p>
            <a:pPr lvl="1"/>
            <a:r>
              <a:rPr lang="en-US" sz="1600" dirty="0"/>
              <a:t>initialize</a:t>
            </a:r>
          </a:p>
          <a:p>
            <a:pPr lvl="1"/>
            <a:r>
              <a:rPr lang="en-US" sz="1600" dirty="0"/>
              <a:t>draw card</a:t>
            </a:r>
          </a:p>
          <a:p>
            <a:pPr lvl="1"/>
            <a:r>
              <a:rPr lang="en-US" sz="1600" dirty="0"/>
              <a:t>compute value</a:t>
            </a:r>
          </a:p>
          <a:p>
            <a:pPr lvl="1"/>
            <a:r>
              <a:rPr lang="en-US" sz="1600" dirty="0"/>
              <a:t>determine next move</a:t>
            </a:r>
          </a:p>
          <a:p>
            <a:pPr lvl="1"/>
            <a:r>
              <a:rPr lang="en-US" sz="1600" dirty="0"/>
              <a:t>split game</a:t>
            </a:r>
          </a:p>
          <a:p>
            <a:pPr lvl="1"/>
            <a:r>
              <a:rPr lang="en-US" sz="1600" dirty="0"/>
              <a:t>open card</a:t>
            </a:r>
          </a:p>
          <a:p>
            <a:pPr lvl="1"/>
            <a:r>
              <a:rPr lang="en-US" sz="1600" dirty="0"/>
              <a:t>calculate result</a:t>
            </a:r>
          </a:p>
          <a:p>
            <a:pPr lvl="1"/>
            <a:r>
              <a:rPr lang="en-US" sz="1600" dirty="0"/>
              <a:t>terminate</a:t>
            </a:r>
          </a:p>
          <a:p>
            <a:pPr lvl="1"/>
            <a:r>
              <a:rPr lang="en-US" sz="1600" dirty="0"/>
              <a:t>play			</a:t>
            </a:r>
          </a:p>
          <a:p>
            <a:r>
              <a:rPr lang="en-US" sz="1800" dirty="0" err="1"/>
              <a:t>blackjack_session</a:t>
            </a:r>
            <a:endParaRPr lang="en-US" sz="1800" dirty="0"/>
          </a:p>
          <a:p>
            <a:pPr lvl="1"/>
            <a:r>
              <a:rPr lang="en-US" sz="1400" dirty="0"/>
              <a:t>initialize</a:t>
            </a:r>
          </a:p>
          <a:p>
            <a:pPr lvl="1"/>
            <a:r>
              <a:rPr lang="en-US" sz="1400" dirty="0"/>
              <a:t>play</a:t>
            </a:r>
          </a:p>
          <a:p>
            <a:pPr lvl="1"/>
            <a:r>
              <a:rPr lang="en-US" sz="1400" dirty="0"/>
              <a:t>compute bet</a:t>
            </a:r>
          </a:p>
          <a:p>
            <a:pPr lvl="1"/>
            <a:r>
              <a:rPr lang="en-US" sz="1400" dirty="0"/>
              <a:t>analyze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2CF948-ED8E-4DE9-939D-DAA667BAC209}"/>
              </a:ext>
            </a:extLst>
          </p:cNvPr>
          <p:cNvSpPr txBox="1">
            <a:spLocks/>
          </p:cNvSpPr>
          <p:nvPr/>
        </p:nvSpPr>
        <p:spPr>
          <a:xfrm>
            <a:off x="3187013" y="1690688"/>
            <a:ext cx="46976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 game of blackjack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Initialize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Play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Draw card &amp; compute value (4x)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Determine next move (&gt;=0x)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Draw card &amp; Compute value (&gt;=0x)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Determine next move (&gt;=0x)</a:t>
            </a:r>
          </a:p>
          <a:p>
            <a:pPr marL="914400" lvl="2" indent="0">
              <a:buNone/>
            </a:pPr>
            <a:r>
              <a:rPr lang="en-US" sz="1000" dirty="0"/>
              <a:t>OR: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Split game (1x)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Draw card and Compute value (&gt;=2x)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Determine next move (&gt;=0x)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Open card (1x)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Draw card (&gt;=0x)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Terminate (1x)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22AB50-D4AC-4F2B-984A-FFA3AE4946D3}"/>
              </a:ext>
            </a:extLst>
          </p:cNvPr>
          <p:cNvSpPr txBox="1">
            <a:spLocks/>
          </p:cNvSpPr>
          <p:nvPr/>
        </p:nvSpPr>
        <p:spPr>
          <a:xfrm>
            <a:off x="6946556" y="1682322"/>
            <a:ext cx="46976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 blackjack session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Initialize blackjack session (1x)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Initialize deck (1x)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Play (1x)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Compute bet (&lt;=26x)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Play blackjack game (&lt;=26x)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Reset deck (1x)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Repeat 3.1, 3.2 and 3.3 (until desired number of games achieved)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Analyze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15AFD-7C0C-473B-BA39-81D9CD5C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50" y="419946"/>
            <a:ext cx="2925461" cy="981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8DD301-668B-436B-8BB1-F4336ECF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50" y="429213"/>
            <a:ext cx="2925461" cy="9815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DB0092-34AB-4DAF-AEC6-1C8D9572A929}"/>
              </a:ext>
            </a:extLst>
          </p:cNvPr>
          <p:cNvSpPr/>
          <p:nvPr/>
        </p:nvSpPr>
        <p:spPr>
          <a:xfrm>
            <a:off x="8872151" y="247135"/>
            <a:ext cx="3058298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5257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7771-592F-4F76-B6D7-92886458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15AFD-7C0C-473B-BA39-81D9CD5C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50" y="419946"/>
            <a:ext cx="2925461" cy="9815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88E52B-33D9-4F7A-84CE-D973839981F9}"/>
              </a:ext>
            </a:extLst>
          </p:cNvPr>
          <p:cNvSpPr/>
          <p:nvPr/>
        </p:nvSpPr>
        <p:spPr>
          <a:xfrm>
            <a:off x="9823622" y="228600"/>
            <a:ext cx="939113" cy="605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6806EB-4648-4F21-87E7-A7AD96EC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Card count</a:t>
            </a:r>
          </a:p>
          <a:p>
            <a:pPr marL="0" indent="0">
              <a:buNone/>
            </a:pPr>
            <a:r>
              <a:rPr lang="en-US" sz="1800" dirty="0"/>
              <a:t>Global variable of </a:t>
            </a:r>
            <a:r>
              <a:rPr lang="en-US" sz="1800" i="1" dirty="0"/>
              <a:t>flipped</a:t>
            </a:r>
            <a:r>
              <a:rPr lang="en-US" sz="1800" dirty="0"/>
              <a:t> cards value following this logic: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Cards on table</a:t>
            </a:r>
          </a:p>
          <a:p>
            <a:pPr marL="0" indent="0">
              <a:buNone/>
            </a:pPr>
            <a:r>
              <a:rPr lang="en-US" sz="1800" dirty="0"/>
              <a:t>Attribute of a blackjack game (</a:t>
            </a:r>
            <a:r>
              <a:rPr lang="en-US" sz="1800" i="1" dirty="0"/>
              <a:t>player_cards, dealer_cards</a:t>
            </a:r>
            <a:r>
              <a:rPr lang="en-US" sz="1800" dirty="0"/>
              <a:t>)</a:t>
            </a:r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C567E7-D53C-4616-8813-82A146ECB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28" y="2726293"/>
            <a:ext cx="3283267" cy="23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4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83D3-9AE7-4D0A-97DF-0B7875FA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1949-5D72-420E-9D2C-155C3E17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 computation</a:t>
            </a:r>
          </a:p>
          <a:p>
            <a:pPr marL="0" indent="0">
              <a:buNone/>
            </a:pPr>
            <a:r>
              <a:rPr lang="en-US" sz="1800" dirty="0"/>
              <a:t>Bet magnitude as input of a blackjack session, multiplied by a value depending on card count following logic below: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05235-13CD-4CE4-8C47-D46E68C8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50" y="419946"/>
            <a:ext cx="2925461" cy="9815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97175A-96A5-4D35-926B-1BE152058DFC}"/>
              </a:ext>
            </a:extLst>
          </p:cNvPr>
          <p:cNvSpPr/>
          <p:nvPr/>
        </p:nvSpPr>
        <p:spPr>
          <a:xfrm>
            <a:off x="8816546" y="877330"/>
            <a:ext cx="735227" cy="524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000A69-6283-4486-9B9B-51BD4B2EA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85140"/>
              </p:ext>
            </p:extLst>
          </p:nvPr>
        </p:nvGraphicFramePr>
        <p:xfrm>
          <a:off x="1174635" y="2972082"/>
          <a:ext cx="5418666" cy="2219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00858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8879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 multiplier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2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3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5&lt;x&lt;15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15&lt;x&lt;25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0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4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6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83D3-9AE7-4D0A-97DF-0B7875FA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1949-5D72-420E-9D2C-155C3E17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5714" cy="4351338"/>
          </a:xfrm>
        </p:spPr>
        <p:txBody>
          <a:bodyPr/>
          <a:lstStyle/>
          <a:p>
            <a:r>
              <a:rPr lang="en-US" dirty="0"/>
              <a:t>Move logic </a:t>
            </a:r>
          </a:p>
          <a:p>
            <a:pPr marL="0" indent="0">
              <a:buNone/>
            </a:pPr>
            <a:r>
              <a:rPr lang="en-US" sz="1800" dirty="0"/>
              <a:t>To determine the next move, we use move cards depending on the card count.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C3BB719-AEC1-469B-910A-D75AB585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81" y="1745509"/>
            <a:ext cx="4153756" cy="4787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05235-13CD-4CE4-8C47-D46E68C8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150" y="419946"/>
            <a:ext cx="2925461" cy="9815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97175A-96A5-4D35-926B-1BE152058DFC}"/>
              </a:ext>
            </a:extLst>
          </p:cNvPr>
          <p:cNvSpPr/>
          <p:nvPr/>
        </p:nvSpPr>
        <p:spPr>
          <a:xfrm>
            <a:off x="8816546" y="877330"/>
            <a:ext cx="735227" cy="524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1D99066-C5AE-4DEA-B43B-DAAED8FBC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94502"/>
              </p:ext>
            </p:extLst>
          </p:nvPr>
        </p:nvGraphicFramePr>
        <p:xfrm>
          <a:off x="890430" y="3484887"/>
          <a:ext cx="5418666" cy="2219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00858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8879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2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low_card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3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5&lt;x&lt;15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Medlow_card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15&lt;x&lt;25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0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4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2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7771-592F-4F76-B6D7-92886458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15AFD-7C0C-473B-BA39-81D9CD5C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50" y="419946"/>
            <a:ext cx="2925461" cy="9815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88E52B-33D9-4F7A-84CE-D973839981F9}"/>
              </a:ext>
            </a:extLst>
          </p:cNvPr>
          <p:cNvSpPr/>
          <p:nvPr/>
        </p:nvSpPr>
        <p:spPr>
          <a:xfrm>
            <a:off x="10960443" y="849935"/>
            <a:ext cx="939113" cy="605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6806EB-4648-4F21-87E7-A7AD96EC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sz="1800" dirty="0"/>
              <a:t>Calculated when terminating a blackjack game, then stored in a list under the blackjack session.</a:t>
            </a:r>
          </a:p>
          <a:p>
            <a:r>
              <a:rPr lang="en-US" dirty="0"/>
              <a:t>Profit</a:t>
            </a:r>
          </a:p>
          <a:p>
            <a:pPr marL="0" indent="0">
              <a:buNone/>
            </a:pPr>
            <a:r>
              <a:rPr lang="en-US" sz="1800" dirty="0"/>
              <a:t>Calculated when terminating a blackjack game, then stored in a list under the blackjack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5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0EF-CCDF-4843-A5D0-77FA628B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BA82-884C-41E4-9777-23D6BD1B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CB61-FF96-4BC1-BA08-9556976B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FE62-5855-4D24-B30F-0DEBA3A9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5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3B77-C076-41B8-B941-C0625D0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6D-CA0F-4C15-9F96-CA775CDF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Black box representation of the system</a:t>
            </a:r>
          </a:p>
          <a:p>
            <a:r>
              <a:rPr lang="en-US" dirty="0"/>
              <a:t>Simulation required objects and 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Sensitivity analysis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3B77-C076-41B8-B941-C0625D0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6D-CA0F-4C15-9F96-CA775CDF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 of mine made 60K+ with blackjack with a logic and method he is using in an online casino. I got the task to check whether his method is sustainable, to verify it is not plain luck.</a:t>
            </a:r>
          </a:p>
        </p:txBody>
      </p:sp>
    </p:spTree>
    <p:extLst>
      <p:ext uri="{BB962C8B-B14F-4D97-AF65-F5344CB8AC3E}">
        <p14:creationId xmlns:p14="http://schemas.microsoft.com/office/powerpoint/2010/main" val="170542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CD96-BD19-4988-A4A4-65FE6D4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7F86-7D41-4E02-813B-4EC67500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chance of winning following my friend’s playing logic on Unibet?</a:t>
            </a:r>
          </a:p>
          <a:p>
            <a:r>
              <a:rPr lang="en-US" dirty="0"/>
              <a:t>What is the expected profit per game/in the long run?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AA03-7017-4C06-984B-E4386723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mechanic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5F86-6152-41B9-83E2-795480B4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game [input video]</a:t>
            </a:r>
          </a:p>
        </p:txBody>
      </p:sp>
    </p:spTree>
    <p:extLst>
      <p:ext uri="{BB962C8B-B14F-4D97-AF65-F5344CB8AC3E}">
        <p14:creationId xmlns:p14="http://schemas.microsoft.com/office/powerpoint/2010/main" val="225093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010F-0F0C-423F-B3F0-57633461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Black box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91182-CBD4-47BA-BD72-BB08C18C35A2}"/>
              </a:ext>
            </a:extLst>
          </p:cNvPr>
          <p:cNvSpPr/>
          <p:nvPr/>
        </p:nvSpPr>
        <p:spPr>
          <a:xfrm>
            <a:off x="4532870" y="4127156"/>
            <a:ext cx="3126259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Blackjack game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272FA9-4863-48B1-A274-7E002CBFCDC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6000" y="3194222"/>
            <a:ext cx="0" cy="9329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7D89D-61B1-4C1D-80C1-560A1B90873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13903" y="4789938"/>
            <a:ext cx="14189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254C9A-9703-4901-BA06-DAC213684E3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659129" y="4789938"/>
            <a:ext cx="13118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47EE13-D771-4548-8161-446C77EF14A1}"/>
              </a:ext>
            </a:extLst>
          </p:cNvPr>
          <p:cNvSpPr txBox="1"/>
          <p:nvPr/>
        </p:nvSpPr>
        <p:spPr>
          <a:xfrm>
            <a:off x="1120345" y="4252390"/>
            <a:ext cx="1849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logic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1A561-5F51-4B47-8127-60F4588497A9}"/>
              </a:ext>
            </a:extLst>
          </p:cNvPr>
          <p:cNvSpPr txBox="1"/>
          <p:nvPr/>
        </p:nvSpPr>
        <p:spPr>
          <a:xfrm>
            <a:off x="4721309" y="2161957"/>
            <a:ext cx="2749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Cards on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98289-388E-4115-8A66-9FC7A96D3779}"/>
              </a:ext>
            </a:extLst>
          </p:cNvPr>
          <p:cNvSpPr txBox="1"/>
          <p:nvPr/>
        </p:nvSpPr>
        <p:spPr>
          <a:xfrm>
            <a:off x="9078096" y="4328272"/>
            <a:ext cx="2749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(W/L)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116245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AA03-7017-4C06-984B-E4386723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5F86-6152-41B9-83E2-795480B4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Replicate game mechanics from Unibet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Replicate playing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lots of games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outputs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AA03-7017-4C06-984B-E4386723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level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5F86-6152-41B9-83E2-795480B4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Replicate game mechanics from Unibet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Deck (number of cards, shuffle card,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Card distribution logic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Termination logic (win/loss)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Replicate playing logic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selection (hit, stand, double down, split)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Bet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Counting cards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4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010F-0F0C-423F-B3F0-57633461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10A2E8-E860-46C0-85DB-DA060F73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deck					</a:t>
            </a:r>
          </a:p>
          <a:p>
            <a:r>
              <a:rPr lang="en-US" dirty="0" err="1"/>
              <a:t>blackjack_game</a:t>
            </a:r>
            <a:r>
              <a:rPr lang="en-US" dirty="0"/>
              <a:t>			</a:t>
            </a:r>
          </a:p>
          <a:p>
            <a:r>
              <a:rPr lang="en-US" dirty="0" err="1"/>
              <a:t>blackjack_session</a:t>
            </a: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F2F4B-2B71-445E-891D-A2646FDE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57" y="2020964"/>
            <a:ext cx="5148000" cy="2191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1878D6-F208-4543-9B85-8AD8F411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150" y="429213"/>
            <a:ext cx="2925461" cy="9815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656CA9-060E-4915-998D-E3B4DE4F68AA}"/>
              </a:ext>
            </a:extLst>
          </p:cNvPr>
          <p:cNvSpPr/>
          <p:nvPr/>
        </p:nvSpPr>
        <p:spPr>
          <a:xfrm>
            <a:off x="8872151" y="247135"/>
            <a:ext cx="3058298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3101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536</Words>
  <Application>Microsoft Office PowerPoint</Application>
  <PresentationFormat>Widescreen</PresentationFormat>
  <Paragraphs>133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Blackjack simulation analysis</vt:lpstr>
      <vt:lpstr>Content</vt:lpstr>
      <vt:lpstr>Background</vt:lpstr>
      <vt:lpstr>Research questions</vt:lpstr>
      <vt:lpstr>Blackjack mechanic</vt:lpstr>
      <vt:lpstr>Abstraction: Black box representation</vt:lpstr>
      <vt:lpstr>Requirements</vt:lpstr>
      <vt:lpstr>Requirements – level deeper</vt:lpstr>
      <vt:lpstr>Objects and methods</vt:lpstr>
      <vt:lpstr>Objects and methods</vt:lpstr>
      <vt:lpstr>Environmental variables</vt:lpstr>
      <vt:lpstr>Input variables control</vt:lpstr>
      <vt:lpstr>Input variables control</vt:lpstr>
      <vt:lpstr>Output variables</vt:lpstr>
      <vt:lpstr>Some code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Straaten, Kjell van</dc:creator>
  <cp:lastModifiedBy>Straaten, Kjell van</cp:lastModifiedBy>
  <cp:revision>12</cp:revision>
  <dcterms:created xsi:type="dcterms:W3CDTF">2021-05-15T07:35:02Z</dcterms:created>
  <dcterms:modified xsi:type="dcterms:W3CDTF">2021-05-15T15:17:02Z</dcterms:modified>
</cp:coreProperties>
</file>