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media1.gif" ContentType="video/unknown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6" r:id="rId3"/>
    <p:sldId id="278" r:id="rId4"/>
    <p:sldId id="277" r:id="rId5"/>
    <p:sldId id="262" r:id="rId6"/>
    <p:sldId id="259" r:id="rId7"/>
    <p:sldId id="266" r:id="rId8"/>
    <p:sldId id="275" r:id="rId9"/>
    <p:sldId id="274" r:id="rId10"/>
    <p:sldId id="263" r:id="rId11"/>
    <p:sldId id="264" r:id="rId12"/>
    <p:sldId id="257" r:id="rId13"/>
    <p:sldId id="267" r:id="rId14"/>
    <p:sldId id="26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6FF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85" autoAdjust="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BD37-E50A-D741-8B4D-7180D9CCCF94}" type="datetimeFigureOut">
              <a:rPr lang="en-US" smtClean="0"/>
              <a:t>3/26/13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7D2D-0FE3-7D43-AA00-B7E4045C1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4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BD37-E50A-D741-8B4D-7180D9CCCF94}" type="datetimeFigureOut">
              <a:rPr lang="en-US" smtClean="0"/>
              <a:t>3/26/13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7D2D-0FE3-7D43-AA00-B7E4045C1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0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BD37-E50A-D741-8B4D-7180D9CCCF94}" type="datetimeFigureOut">
              <a:rPr lang="en-US" smtClean="0"/>
              <a:t>3/26/13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7D2D-0FE3-7D43-AA00-B7E4045C1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97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BD37-E50A-D741-8B4D-7180D9CCCF94}" type="datetimeFigureOut">
              <a:rPr lang="en-US" smtClean="0"/>
              <a:t>3/26/13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7D2D-0FE3-7D43-AA00-B7E4045C1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67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BD37-E50A-D741-8B4D-7180D9CCCF94}" type="datetimeFigureOut">
              <a:rPr lang="en-US" smtClean="0"/>
              <a:t>3/26/13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7D2D-0FE3-7D43-AA00-B7E4045C1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08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BD37-E50A-D741-8B4D-7180D9CCCF94}" type="datetimeFigureOut">
              <a:rPr lang="en-US" smtClean="0"/>
              <a:t>3/26/13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7D2D-0FE3-7D43-AA00-B7E4045C1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8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BD37-E50A-D741-8B4D-7180D9CCCF94}" type="datetimeFigureOut">
              <a:rPr lang="en-US" smtClean="0"/>
              <a:t>3/26/13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7D2D-0FE3-7D43-AA00-B7E4045C1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4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BD37-E50A-D741-8B4D-7180D9CCCF94}" type="datetimeFigureOut">
              <a:rPr lang="en-US" smtClean="0"/>
              <a:t>3/26/13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7D2D-0FE3-7D43-AA00-B7E4045C1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99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BD37-E50A-D741-8B4D-7180D9CCCF94}" type="datetimeFigureOut">
              <a:rPr lang="en-US" smtClean="0"/>
              <a:t>3/26/13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7D2D-0FE3-7D43-AA00-B7E4045C1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72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BD37-E50A-D741-8B4D-7180D9CCCF94}" type="datetimeFigureOut">
              <a:rPr lang="en-US" smtClean="0"/>
              <a:t>3/26/13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7D2D-0FE3-7D43-AA00-B7E4045C1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19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BD37-E50A-D741-8B4D-7180D9CCCF94}" type="datetimeFigureOut">
              <a:rPr lang="en-US" smtClean="0"/>
              <a:t>3/26/13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7D2D-0FE3-7D43-AA00-B7E4045C1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6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4BD37-E50A-D741-8B4D-7180D9CCCF94}" type="datetimeFigureOut">
              <a:rPr lang="en-US" smtClean="0"/>
              <a:t>3/26/13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7D2D-0FE3-7D43-AA00-B7E4045C1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13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Relationship Id="rId3" Type="http://schemas.openxmlformats.org/officeDocument/2006/relationships/image" Target="../media/image24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emf"/><Relationship Id="rId3" Type="http://schemas.openxmlformats.org/officeDocument/2006/relationships/image" Target="../media/image2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emf"/><Relationship Id="rId3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4" Type="http://schemas.openxmlformats.org/officeDocument/2006/relationships/image" Target="../media/image6.jp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6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5" Type="http://schemas.openxmlformats.org/officeDocument/2006/relationships/image" Target="../media/image18.emf"/><Relationship Id="rId6" Type="http://schemas.openxmlformats.org/officeDocument/2006/relationships/image" Target="../media/image19.emf"/><Relationship Id="rId7" Type="http://schemas.openxmlformats.org/officeDocument/2006/relationships/image" Target="../media/image20.emf"/><Relationship Id="rId1" Type="http://schemas.microsoft.com/office/2007/relationships/media" Target="../media/media1.gif"/><Relationship Id="rId2" Type="http://schemas.openxmlformats.org/officeDocument/2006/relationships/video" Target="../media/media1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4" Type="http://schemas.openxmlformats.org/officeDocument/2006/relationships/image" Target="../media/image10.emf"/><Relationship Id="rId5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69767"/>
            <a:ext cx="9144000" cy="1470025"/>
          </a:xfrm>
          <a:noFill/>
        </p:spPr>
        <p:txBody>
          <a:bodyPr/>
          <a:lstStyle/>
          <a:p>
            <a:r>
              <a:rPr lang="en-US" dirty="0" smtClean="0"/>
              <a:t>Statistical Inference for</a:t>
            </a:r>
            <a:br>
              <a:rPr lang="en-US" dirty="0" smtClean="0"/>
            </a:br>
            <a:r>
              <a:rPr lang="en-US" dirty="0" err="1" smtClean="0"/>
              <a:t>Nanopore</a:t>
            </a:r>
            <a:r>
              <a:rPr lang="en-US" dirty="0" smtClean="0"/>
              <a:t> </a:t>
            </a:r>
            <a:r>
              <a:rPr lang="en-US" dirty="0"/>
              <a:t>S</a:t>
            </a:r>
            <a:r>
              <a:rPr lang="en-US" dirty="0" smtClean="0"/>
              <a:t>equencing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62845"/>
            <a:ext cx="6400800" cy="2258113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 smtClean="0">
                <a:solidFill>
                  <a:schemeClr val="tx1"/>
                </a:solidFill>
              </a:rPr>
              <a:t>Kevin Emmett, Ken </a:t>
            </a:r>
            <a:r>
              <a:rPr lang="en-US" sz="7200" dirty="0" err="1" smtClean="0">
                <a:solidFill>
                  <a:schemeClr val="tx1"/>
                </a:solidFill>
              </a:rPr>
              <a:t>Shephard</a:t>
            </a:r>
            <a:r>
              <a:rPr lang="en-US" sz="7200" dirty="0" smtClean="0">
                <a:solidFill>
                  <a:schemeClr val="tx1"/>
                </a:solidFill>
              </a:rPr>
              <a:t>, Chris Wiggins</a:t>
            </a:r>
          </a:p>
          <a:p>
            <a:r>
              <a:rPr lang="en-US" sz="7200" dirty="0" smtClean="0">
                <a:solidFill>
                  <a:schemeClr val="tx1"/>
                </a:solidFill>
              </a:rPr>
              <a:t>Columbia University</a:t>
            </a:r>
          </a:p>
          <a:p>
            <a:endParaRPr lang="en-US" sz="7200" dirty="0" smtClean="0">
              <a:solidFill>
                <a:schemeClr val="tx1"/>
              </a:solidFill>
            </a:endParaRPr>
          </a:p>
          <a:p>
            <a:r>
              <a:rPr lang="en-US" sz="7200" dirty="0" smtClean="0">
                <a:solidFill>
                  <a:schemeClr val="tx1"/>
                </a:solidFill>
              </a:rPr>
              <a:t>Jacob Rosenstein</a:t>
            </a:r>
          </a:p>
          <a:p>
            <a:r>
              <a:rPr lang="en-US" sz="7200" dirty="0" smtClean="0">
                <a:solidFill>
                  <a:schemeClr val="tx1"/>
                </a:solidFill>
              </a:rPr>
              <a:t>Brown University</a:t>
            </a:r>
          </a:p>
          <a:p>
            <a:endParaRPr lang="en-US" sz="7200" dirty="0" smtClean="0">
              <a:solidFill>
                <a:schemeClr val="tx1"/>
              </a:solidFill>
            </a:endParaRPr>
          </a:p>
          <a:p>
            <a:r>
              <a:rPr lang="en-US" sz="7200" dirty="0" err="1" smtClean="0">
                <a:solidFill>
                  <a:schemeClr val="tx1"/>
                </a:solidFill>
              </a:rPr>
              <a:t>Rabadan</a:t>
            </a:r>
            <a:r>
              <a:rPr lang="en-US" sz="7200" dirty="0" smtClean="0">
                <a:solidFill>
                  <a:schemeClr val="tx1"/>
                </a:solidFill>
              </a:rPr>
              <a:t> Lab Group Meeting</a:t>
            </a:r>
          </a:p>
          <a:p>
            <a:r>
              <a:rPr lang="en-US" sz="7200" dirty="0" smtClean="0">
                <a:solidFill>
                  <a:schemeClr val="tx1"/>
                </a:solidFill>
              </a:rPr>
              <a:t>03/26/2013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742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Parameter Sweep: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i="1" dirty="0" smtClean="0"/>
              <a:t>p</a:t>
            </a:r>
            <a:endParaRPr lang="en-US" i="1" dirty="0"/>
          </a:p>
        </p:txBody>
      </p:sp>
      <p:pic>
        <p:nvPicPr>
          <p:cNvPr id="4" name="Picture 3" descr="np_sweep_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204" y="1700662"/>
            <a:ext cx="4613473" cy="3594100"/>
          </a:xfrm>
          <a:prstGeom prst="rect">
            <a:avLst/>
          </a:prstGeom>
        </p:spPr>
      </p:pic>
      <p:pic>
        <p:nvPicPr>
          <p:cNvPr id="5" name="Picture 4" descr="np_sweep_n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8" y="1756494"/>
            <a:ext cx="4752135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321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Parameter Sweep: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i="1" dirty="0" smtClean="0"/>
              <a:t>e</a:t>
            </a:r>
            <a:endParaRPr lang="en-US" i="1" dirty="0"/>
          </a:p>
        </p:txBody>
      </p:sp>
      <p:pic>
        <p:nvPicPr>
          <p:cNvPr id="5" name="Picture 4" descr="ne_sweep_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9911"/>
            <a:ext cx="4164853" cy="2478396"/>
          </a:xfrm>
          <a:prstGeom prst="rect">
            <a:avLst/>
          </a:prstGeom>
        </p:spPr>
      </p:pic>
      <p:pic>
        <p:nvPicPr>
          <p:cNvPr id="6" name="Picture 5" descr="ne_sweep_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630" y="2137750"/>
            <a:ext cx="3901288" cy="254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237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heuristic_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5889"/>
            <a:ext cx="9144000" cy="36484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Heuristics</a:t>
            </a:r>
            <a:endParaRPr lang="en-US" dirty="0"/>
          </a:p>
        </p:txBody>
      </p:sp>
      <p:pic>
        <p:nvPicPr>
          <p:cNvPr id="6" name="Picture 5" descr="Screen Shot 2013-03-11 at 10.50.5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276" y="5820755"/>
            <a:ext cx="3066524" cy="6934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7711" y="5797871"/>
            <a:ext cx="6566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 inference entropy as a </a:t>
            </a:r>
            <a:r>
              <a:rPr lang="en-US" sz="2000" dirty="0" smtClean="0"/>
              <a:t>heuristic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755087" y="1453123"/>
            <a:ext cx="7356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Can we identify statistical signature of insertion/deletion events</a:t>
            </a:r>
            <a:r>
              <a:rPr lang="en-US" sz="2000" dirty="0" smtClean="0"/>
              <a:t>?</a:t>
            </a:r>
            <a:endParaRPr lang="en-US" sz="20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720368" y="4037402"/>
            <a:ext cx="560596" cy="20755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1578843" y="3980192"/>
            <a:ext cx="1247037" cy="369332"/>
            <a:chOff x="720768" y="3980192"/>
            <a:chExt cx="1247037" cy="369332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1670346" y="4037402"/>
              <a:ext cx="297459" cy="138898"/>
            </a:xfrm>
            <a:prstGeom prst="straightConnector1">
              <a:avLst/>
            </a:prstGeom>
            <a:ln>
              <a:solidFill>
                <a:srgbClr val="8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20768" y="3980192"/>
              <a:ext cx="9839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800000"/>
                  </a:solidFill>
                </a:rPr>
                <a:t>deletion</a:t>
              </a:r>
              <a:endParaRPr lang="en-US" dirty="0">
                <a:solidFill>
                  <a:srgbClr val="800000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296074" y="4037402"/>
            <a:ext cx="103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insertion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99185" y="2929130"/>
            <a:ext cx="1582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6FF39"/>
                </a:solidFill>
              </a:rPr>
              <a:t>t</a:t>
            </a:r>
            <a:r>
              <a:rPr lang="en-US" dirty="0" smtClean="0">
                <a:solidFill>
                  <a:srgbClr val="56FF39"/>
                </a:solidFill>
              </a:rPr>
              <a:t>rue sequence</a:t>
            </a:r>
            <a:endParaRPr lang="en-US" dirty="0">
              <a:solidFill>
                <a:srgbClr val="56FF39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02852" y="3148584"/>
            <a:ext cx="1886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inferred sequence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938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Heuristic: Inference Entropy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5173" y="1441680"/>
            <a:ext cx="5613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 restarts to search for increases in log likelihood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254263" y="2307113"/>
            <a:ext cx="3898719" cy="2910403"/>
            <a:chOff x="563170" y="2535953"/>
            <a:chExt cx="4544271" cy="3414300"/>
          </a:xfrm>
        </p:grpSpPr>
        <p:pic>
          <p:nvPicPr>
            <p:cNvPr id="4" name="Picture 3" descr="heuristic_ll.ep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170" y="2535953"/>
              <a:ext cx="4544271" cy="34143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516959" y="4844356"/>
              <a:ext cx="950265" cy="433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ED = 4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914595" y="3169411"/>
              <a:ext cx="0" cy="1703735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325505" y="3058645"/>
              <a:ext cx="0" cy="1703735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893545" y="4699264"/>
              <a:ext cx="973862" cy="433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ED = 0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8" name="Picture 17" descr="heuristic_resta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079" y="2231174"/>
            <a:ext cx="4756008" cy="333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35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Probabilistic models are a natural way of thinking about </a:t>
            </a:r>
            <a:r>
              <a:rPr lang="en-US" sz="2200" dirty="0" err="1" smtClean="0"/>
              <a:t>nanopore</a:t>
            </a:r>
            <a:r>
              <a:rPr lang="en-US" sz="2200" dirty="0"/>
              <a:t> </a:t>
            </a:r>
            <a:r>
              <a:rPr lang="en-US" sz="2200" dirty="0" smtClean="0"/>
              <a:t>translocation</a:t>
            </a:r>
          </a:p>
          <a:p>
            <a:r>
              <a:rPr lang="en-US" sz="2200" dirty="0" smtClean="0"/>
              <a:t>Good accuracy can be achieved even with diffusive motion</a:t>
            </a:r>
          </a:p>
          <a:p>
            <a:r>
              <a:rPr lang="en-US" sz="2200" dirty="0" smtClean="0"/>
              <a:t>Averaging multiple reads has the strongest effect on performance</a:t>
            </a:r>
          </a:p>
          <a:p>
            <a:r>
              <a:rPr lang="en-US" sz="2200" dirty="0" smtClean="0"/>
              <a:t>Inference errors are identifiable and correctable using heuristics such as inference entropy</a:t>
            </a:r>
          </a:p>
          <a:p>
            <a:endParaRPr lang="en-US" sz="2200" dirty="0" smtClean="0"/>
          </a:p>
          <a:p>
            <a:r>
              <a:rPr lang="en-US" sz="2200" dirty="0" smtClean="0"/>
              <a:t>Future work: (1) Stochastic time steps, (2) n</a:t>
            </a:r>
            <a:r>
              <a:rPr lang="en-US" sz="2200" dirty="0"/>
              <a:t>-</a:t>
            </a:r>
            <a:r>
              <a:rPr lang="en-US" sz="2200" dirty="0" err="1" smtClean="0"/>
              <a:t>mer</a:t>
            </a:r>
            <a:r>
              <a:rPr lang="en-US" sz="2200" dirty="0" smtClean="0"/>
              <a:t> state observations</a:t>
            </a:r>
            <a:endParaRPr lang="en-US" sz="2200" dirty="0"/>
          </a:p>
          <a:p>
            <a:r>
              <a:rPr lang="en-US" sz="2200" dirty="0" smtClean="0"/>
              <a:t>Thanks to: David </a:t>
            </a:r>
            <a:r>
              <a:rPr lang="en-US" sz="2200" dirty="0" err="1" smtClean="0"/>
              <a:t>Pfau</a:t>
            </a:r>
            <a:r>
              <a:rPr lang="en-US" sz="2200" dirty="0" smtClean="0"/>
              <a:t>, </a:t>
            </a:r>
            <a:r>
              <a:rPr lang="en-US" sz="2200" dirty="0" err="1" smtClean="0"/>
              <a:t>Sakellarios</a:t>
            </a:r>
            <a:r>
              <a:rPr lang="en-US" sz="2200" dirty="0" smtClean="0"/>
              <a:t> </a:t>
            </a:r>
            <a:r>
              <a:rPr lang="en-US" sz="2200" dirty="0" err="1" smtClean="0"/>
              <a:t>Zairis</a:t>
            </a:r>
            <a:r>
              <a:rPr lang="en-US" sz="2200" dirty="0" smtClean="0"/>
              <a:t>, Jan-Willem van de </a:t>
            </a:r>
            <a:r>
              <a:rPr lang="en-US" sz="2200" dirty="0" err="1" smtClean="0"/>
              <a:t>Meent</a:t>
            </a:r>
            <a:r>
              <a:rPr lang="en-US" sz="2200" dirty="0" smtClean="0"/>
              <a:t>, Frank Wood</a:t>
            </a:r>
          </a:p>
          <a:p>
            <a:r>
              <a:rPr lang="en-US" sz="2200" dirty="0" smtClean="0"/>
              <a:t>Funding: NSF</a:t>
            </a:r>
          </a:p>
        </p:txBody>
      </p:sp>
      <p:pic>
        <p:nvPicPr>
          <p:cNvPr id="4" name="Picture 3" descr="C2B2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108" y="5937722"/>
            <a:ext cx="2840159" cy="805858"/>
          </a:xfrm>
          <a:prstGeom prst="rect">
            <a:avLst/>
          </a:prstGeom>
        </p:spPr>
      </p:pic>
      <p:pic>
        <p:nvPicPr>
          <p:cNvPr id="5" name="Picture 4" descr="cu_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14" y="6052142"/>
            <a:ext cx="3080414" cy="50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84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Genome Assembly</a:t>
            </a:r>
            <a:endParaRPr lang="en-US" dirty="0"/>
          </a:p>
        </p:txBody>
      </p:sp>
      <p:pic>
        <p:nvPicPr>
          <p:cNvPr id="4" name="Picture 3" descr="genomeassembl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3644900" cy="508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65702" y="3236902"/>
            <a:ext cx="33210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NGS – short reads</a:t>
            </a:r>
          </a:p>
          <a:p>
            <a:pPr marL="742950" lvl="1" indent="-285750">
              <a:buFontTx/>
              <a:buChar char="-"/>
            </a:pPr>
            <a:r>
              <a:rPr lang="en-US" dirty="0" err="1" smtClean="0"/>
              <a:t>HiSeq</a:t>
            </a:r>
            <a:r>
              <a:rPr lang="en-US" dirty="0" smtClean="0"/>
              <a:t> ~ 35-100 </a:t>
            </a:r>
            <a:r>
              <a:rPr lang="en-US" dirty="0" err="1" smtClean="0"/>
              <a:t>bp</a:t>
            </a: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 err="1" smtClean="0"/>
              <a:t>Illumina</a:t>
            </a:r>
            <a:r>
              <a:rPr lang="en-US" dirty="0" smtClean="0"/>
              <a:t> ~ 35-100 </a:t>
            </a:r>
            <a:r>
              <a:rPr lang="en-US" dirty="0" err="1" smtClean="0"/>
              <a:t>bp</a:t>
            </a:r>
            <a:endParaRPr lang="en-US" dirty="0" smtClean="0"/>
          </a:p>
          <a:p>
            <a:pPr marL="742950" lvl="1" indent="-285750">
              <a:buFontTx/>
              <a:buChar char="-"/>
            </a:pPr>
            <a:r>
              <a:rPr lang="en-US" dirty="0" smtClean="0"/>
              <a:t>Roche 454 ~ 400 </a:t>
            </a:r>
            <a:r>
              <a:rPr lang="en-US" dirty="0" err="1" smtClean="0"/>
              <a:t>bp</a:t>
            </a:r>
            <a:endParaRPr lang="en-US" dirty="0" smtClean="0"/>
          </a:p>
          <a:p>
            <a:pPr marL="742950" lvl="1" indent="-285750">
              <a:buFontTx/>
              <a:buChar char="-"/>
            </a:pPr>
            <a:r>
              <a:rPr lang="en-US" dirty="0" err="1" smtClean="0"/>
              <a:t>PacBio</a:t>
            </a:r>
            <a:r>
              <a:rPr lang="en-US" dirty="0" smtClean="0"/>
              <a:t> ~1000 </a:t>
            </a:r>
            <a:r>
              <a:rPr lang="en-US" dirty="0" err="1" smtClean="0"/>
              <a:t>bp</a:t>
            </a: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De novo assembly is hard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Mapping assembly is hard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Variant calling is hard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Non-model genomes are hard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No phasing information</a:t>
            </a:r>
            <a:endParaRPr lang="en-US" dirty="0"/>
          </a:p>
        </p:txBody>
      </p:sp>
      <p:pic>
        <p:nvPicPr>
          <p:cNvPr id="3" name="Picture 2" descr="800px-Mapping_Read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909" y="514920"/>
            <a:ext cx="3865627" cy="236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562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Nanopore</a:t>
            </a:r>
            <a:r>
              <a:rPr lang="en-US" dirty="0" smtClean="0"/>
              <a:t> Sequencing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44935" y="1727730"/>
            <a:ext cx="42902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Advantages: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Long read length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Single molecule sequencing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Real time sequence information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08899" y="1742827"/>
            <a:ext cx="42902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Basic idea: 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Sequence passes through a pore and fluctuations in ionic current are measured</a:t>
            </a:r>
            <a:endParaRPr lang="en-US" sz="2000" dirty="0"/>
          </a:p>
        </p:txBody>
      </p:sp>
      <p:pic>
        <p:nvPicPr>
          <p:cNvPr id="9" name="Picture 8" descr="nnano.2011.129-f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832" y="3182297"/>
            <a:ext cx="6172271" cy="320357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1" y="6538499"/>
            <a:ext cx="8809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/>
              <a:t>Venkatesan</a:t>
            </a:r>
            <a:r>
              <a:rPr lang="en-US" sz="1200" dirty="0"/>
              <a:t>, </a:t>
            </a:r>
            <a:r>
              <a:rPr lang="en-US" sz="1200" dirty="0" err="1"/>
              <a:t>Bala</a:t>
            </a:r>
            <a:r>
              <a:rPr lang="en-US" sz="1200" dirty="0"/>
              <a:t> </a:t>
            </a:r>
            <a:r>
              <a:rPr lang="en-US" sz="1200" dirty="0" err="1"/>
              <a:t>Murali</a:t>
            </a:r>
            <a:r>
              <a:rPr lang="en-US" sz="1200" dirty="0"/>
              <a:t>, and Rashid Bashir. "</a:t>
            </a:r>
            <a:r>
              <a:rPr lang="en-US" sz="1200" dirty="0" err="1"/>
              <a:t>Nanopore</a:t>
            </a:r>
            <a:r>
              <a:rPr lang="en-US" sz="1200" dirty="0"/>
              <a:t> sensors for nucleic acid analysis." Nature nanotechnology 6.10 (2011): 615-624.</a:t>
            </a:r>
          </a:p>
        </p:txBody>
      </p:sp>
    </p:spTree>
    <p:extLst>
      <p:ext uri="{BB962C8B-B14F-4D97-AF65-F5344CB8AC3E}">
        <p14:creationId xmlns:p14="http://schemas.microsoft.com/office/powerpoint/2010/main" val="1210680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Nanopore</a:t>
            </a:r>
            <a:r>
              <a:rPr lang="en-US" dirty="0" smtClean="0"/>
              <a:t> Sequencing</a:t>
            </a:r>
            <a:endParaRPr lang="en-US" dirty="0"/>
          </a:p>
        </p:txBody>
      </p:sp>
      <p:pic>
        <p:nvPicPr>
          <p:cNvPr id="4" name="Picture 3" descr="schematics-of-the-dna-transito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4885700"/>
            <a:ext cx="3091842" cy="1797133"/>
          </a:xfrm>
          <a:prstGeom prst="rect">
            <a:avLst/>
          </a:prstGeom>
        </p:spPr>
      </p:pic>
      <p:pic>
        <p:nvPicPr>
          <p:cNvPr id="5" name="Picture 4" descr="dnananoporegraphene,gif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91" y="3195659"/>
            <a:ext cx="2272599" cy="1448782"/>
          </a:xfrm>
          <a:prstGeom prst="rect">
            <a:avLst/>
          </a:prstGeom>
        </p:spPr>
      </p:pic>
      <p:pic>
        <p:nvPicPr>
          <p:cNvPr id="7" name="Picture 6" descr="oxford nanopor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58" y="1381003"/>
            <a:ext cx="1988303" cy="14912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60484" y="1750614"/>
            <a:ext cx="4325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Bionanopore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Oxford </a:t>
            </a:r>
            <a:r>
              <a:rPr lang="en-US" dirty="0" err="1" smtClean="0"/>
              <a:t>Nanopore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Kasianowicz</a:t>
            </a:r>
            <a:r>
              <a:rPr lang="en-US" dirty="0" smtClean="0"/>
              <a:t>, </a:t>
            </a:r>
            <a:r>
              <a:rPr lang="en-US" dirty="0" err="1" smtClean="0"/>
              <a:t>Jingyue</a:t>
            </a:r>
            <a:r>
              <a:rPr lang="en-US" dirty="0" smtClean="0"/>
              <a:t> </a:t>
            </a:r>
            <a:r>
              <a:rPr lang="en-US" dirty="0" err="1" smtClean="0"/>
              <a:t>Ju</a:t>
            </a:r>
            <a:r>
              <a:rPr lang="en-US" dirty="0" smtClean="0"/>
              <a:t> (Columbia)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20658" y="3573534"/>
            <a:ext cx="367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Solid-state (</a:t>
            </a:r>
            <a:r>
              <a:rPr lang="en-US" dirty="0" err="1" smtClean="0"/>
              <a:t>Graphene</a:t>
            </a:r>
            <a:r>
              <a:rPr lang="en-US" dirty="0"/>
              <a:t>)</a:t>
            </a:r>
            <a:r>
              <a:rPr lang="en-US" dirty="0" smtClean="0"/>
              <a:t> </a:t>
            </a:r>
            <a:r>
              <a:rPr lang="en-US" dirty="0" err="1" smtClean="0"/>
              <a:t>Nanopope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82856" y="5522315"/>
            <a:ext cx="4348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DNA Transistor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Gustavo </a:t>
            </a:r>
            <a:r>
              <a:rPr lang="en-US" dirty="0" err="1" smtClean="0"/>
              <a:t>Stolovitzky</a:t>
            </a:r>
            <a:r>
              <a:rPr lang="en-US" dirty="0" smtClean="0"/>
              <a:t> (IBM, Columbia)</a:t>
            </a:r>
            <a:endParaRPr lang="en-US" dirty="0"/>
          </a:p>
        </p:txBody>
      </p:sp>
      <p:pic>
        <p:nvPicPr>
          <p:cNvPr id="12" name="Picture 11" descr="alphaHemolysisSid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834" y="274638"/>
            <a:ext cx="1365109" cy="142694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197702" y="1632929"/>
            <a:ext cx="1736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lpha-</a:t>
            </a:r>
            <a:r>
              <a:rPr lang="en-US" dirty="0" err="1"/>
              <a:t>h</a:t>
            </a:r>
            <a:r>
              <a:rPr lang="en-US" dirty="0" err="1" smtClean="0"/>
              <a:t>emolysin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271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Nanopore</a:t>
            </a:r>
            <a:r>
              <a:rPr lang="en-US" dirty="0" smtClean="0"/>
              <a:t> Sequencing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29277" cy="4525963"/>
          </a:xfrm>
        </p:spPr>
        <p:txBody>
          <a:bodyPr/>
          <a:lstStyle/>
          <a:p>
            <a:r>
              <a:rPr lang="en-US" sz="2400" dirty="0" smtClean="0"/>
              <a:t>Problem: molecule translocation through the pore is diffusive</a:t>
            </a:r>
          </a:p>
          <a:p>
            <a:r>
              <a:rPr lang="en-US" sz="2400" dirty="0" smtClean="0"/>
              <a:t>Model: one-dimensional biased random walk (bias </a:t>
            </a:r>
            <a:r>
              <a:rPr lang="en-US" sz="2400" i="1" dirty="0" smtClean="0"/>
              <a:t>p</a:t>
            </a:r>
            <a:r>
              <a:rPr lang="en-US" sz="2400" dirty="0" smtClean="0"/>
              <a:t>), unit step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11436" y="4006953"/>
            <a:ext cx="4290704" cy="2251776"/>
            <a:chOff x="399995" y="4098489"/>
            <a:chExt cx="3294231" cy="1897842"/>
          </a:xfrm>
        </p:grpSpPr>
        <p:grpSp>
          <p:nvGrpSpPr>
            <p:cNvPr id="14" name="Group 13"/>
            <p:cNvGrpSpPr/>
            <p:nvPr/>
          </p:nvGrpSpPr>
          <p:grpSpPr>
            <a:xfrm>
              <a:off x="399995" y="4098489"/>
              <a:ext cx="2382228" cy="1897842"/>
              <a:chOff x="594492" y="4098489"/>
              <a:chExt cx="2382228" cy="1897842"/>
            </a:xfrm>
          </p:grpSpPr>
          <p:pic>
            <p:nvPicPr>
              <p:cNvPr id="4" name="Picture 3" descr="nmeth.2292-I1.jp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4492" y="4098489"/>
                <a:ext cx="2382228" cy="1897842"/>
              </a:xfrm>
              <a:prstGeom prst="rect">
                <a:avLst/>
              </a:prstGeom>
            </p:spPr>
          </p:pic>
          <p:cxnSp>
            <p:nvCxnSpPr>
              <p:cNvPr id="7" name="Straight Arrow Connector 6"/>
              <p:cNvCxnSpPr/>
              <p:nvPr/>
            </p:nvCxnSpPr>
            <p:spPr>
              <a:xfrm>
                <a:off x="1144072" y="4817050"/>
                <a:ext cx="0" cy="53777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V="1">
                <a:off x="2566391" y="4817050"/>
                <a:ext cx="0" cy="560653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594492" y="4878507"/>
                <a:ext cx="4690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 smtClean="0">
                    <a:latin typeface="Andale Mono"/>
                    <a:cs typeface="Andale Mono"/>
                  </a:rPr>
                  <a:t>p</a:t>
                </a:r>
                <a:endParaRPr lang="en-US" sz="2400" i="1" dirty="0">
                  <a:latin typeface="Andale Mono"/>
                  <a:cs typeface="Andale Mono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2450434" y="4910644"/>
              <a:ext cx="12437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Andale Mono"/>
                  <a:cs typeface="Andale Mono"/>
                </a:rPr>
                <a:t>1-p</a:t>
              </a:r>
              <a:endParaRPr lang="en-US" sz="2400" i="1" dirty="0">
                <a:latin typeface="Andale Mono"/>
                <a:cs typeface="Andale Mono"/>
              </a:endParaRPr>
            </a:p>
          </p:txBody>
        </p:sp>
      </p:grp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350" y="2666360"/>
            <a:ext cx="2433140" cy="846309"/>
          </a:xfrm>
          <a:prstGeom prst="rect">
            <a:avLst/>
          </a:prstGeom>
          <a:ln>
            <a:noFill/>
          </a:ln>
        </p:spPr>
      </p:pic>
      <p:pic>
        <p:nvPicPr>
          <p:cNvPr id="20" name="Picture 19" descr="z_p07_2 copy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874" y="4136146"/>
            <a:ext cx="4919540" cy="194424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393239" y="2746589"/>
            <a:ext cx="4393236" cy="923330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Recorded signal:</a:t>
            </a:r>
          </a:p>
          <a:p>
            <a:r>
              <a:rPr lang="en-US" dirty="0" smtClean="0"/>
              <a:t>Input: 	  </a:t>
            </a:r>
            <a:r>
              <a:rPr lang="en-US" dirty="0" smtClean="0">
                <a:latin typeface="Andale Mono"/>
                <a:cs typeface="Andale Mono"/>
              </a:rPr>
              <a:t>CTGCCTGGAC</a:t>
            </a:r>
          </a:p>
          <a:p>
            <a:r>
              <a:rPr lang="en-US" dirty="0" smtClean="0"/>
              <a:t>Observed: </a:t>
            </a:r>
            <a:r>
              <a:rPr lang="en-US" dirty="0" smtClean="0">
                <a:latin typeface="Andale Mono"/>
                <a:cs typeface="Andale Mono"/>
              </a:rPr>
              <a:t>CTGCC</a:t>
            </a:r>
            <a:r>
              <a:rPr lang="en-US" dirty="0" smtClean="0">
                <a:solidFill>
                  <a:srgbClr val="FF0000"/>
                </a:solidFill>
                <a:latin typeface="Andale Mono"/>
                <a:cs typeface="Andale Mono"/>
              </a:rPr>
              <a:t>CGT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G</a:t>
            </a:r>
            <a:r>
              <a:rPr lang="en-US" dirty="0" smtClean="0">
                <a:solidFill>
                  <a:srgbClr val="FF0000"/>
                </a:solidFill>
                <a:latin typeface="Andale Mono"/>
                <a:cs typeface="Andale Mono"/>
              </a:rPr>
              <a:t>T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GCC</a:t>
            </a:r>
            <a:r>
              <a:rPr lang="en-US" dirty="0" smtClean="0">
                <a:latin typeface="Andale Mono"/>
                <a:cs typeface="Andale Mono"/>
              </a:rPr>
              <a:t>TGG</a:t>
            </a:r>
            <a:r>
              <a:rPr lang="en-US" dirty="0" smtClean="0">
                <a:solidFill>
                  <a:srgbClr val="FF0000"/>
                </a:solidFill>
                <a:latin typeface="Andale Mono"/>
                <a:cs typeface="Andale Mono"/>
              </a:rPr>
              <a:t>G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G</a:t>
            </a:r>
            <a:r>
              <a:rPr lang="en-US" dirty="0" smtClean="0">
                <a:solidFill>
                  <a:srgbClr val="FF0000"/>
                </a:solidFill>
                <a:latin typeface="Andale Mono"/>
                <a:cs typeface="Andale Mono"/>
              </a:rPr>
              <a:t>G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G</a:t>
            </a:r>
            <a:r>
              <a:rPr lang="en-US" dirty="0" smtClean="0">
                <a:latin typeface="Andale Mono"/>
                <a:cs typeface="Andale Mono"/>
              </a:rPr>
              <a:t>AC</a:t>
            </a:r>
            <a:endParaRPr lang="en-US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4073074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Model Specification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62309" y="3504380"/>
            <a:ext cx="372867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/>
                <a:cs typeface="Consolas"/>
              </a:rPr>
              <a:t>Z</a:t>
            </a:r>
            <a:r>
              <a:rPr lang="en-US" baseline="30000" dirty="0" smtClean="0">
                <a:latin typeface="Consolas"/>
                <a:cs typeface="Consolas"/>
              </a:rPr>
              <a:t>1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= {</a:t>
            </a:r>
            <a:r>
              <a:rPr lang="en-US" dirty="0" smtClean="0">
                <a:latin typeface="Consolas"/>
                <a:cs typeface="Consolas"/>
              </a:rPr>
              <a:t>1-2-3-4-3-2-3-2-3-4-…}</a:t>
            </a:r>
          </a:p>
          <a:p>
            <a:r>
              <a:rPr lang="en-US" b="1" dirty="0" smtClean="0">
                <a:latin typeface="Consolas"/>
                <a:cs typeface="Consolas"/>
              </a:rPr>
              <a:t>X</a:t>
            </a:r>
            <a:r>
              <a:rPr lang="en-US" baseline="30000" dirty="0" smtClean="0">
                <a:latin typeface="Consolas"/>
                <a:cs typeface="Consolas"/>
              </a:rPr>
              <a:t>1</a:t>
            </a:r>
            <a:r>
              <a:rPr lang="en-US" dirty="0" smtClean="0">
                <a:latin typeface="Consolas"/>
                <a:cs typeface="Consolas"/>
              </a:rPr>
              <a:t> = {</a:t>
            </a: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dirty="0" smtClean="0">
                <a:latin typeface="Consolas"/>
                <a:cs typeface="Consolas"/>
              </a:rPr>
              <a:t>-</a:t>
            </a: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dirty="0" smtClean="0">
                <a:latin typeface="Consolas"/>
                <a:cs typeface="Consolas"/>
              </a:rPr>
              <a:t>-</a:t>
            </a: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dirty="0" smtClean="0">
                <a:latin typeface="Consolas"/>
                <a:cs typeface="Consolas"/>
              </a:rPr>
              <a:t>-</a:t>
            </a: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dirty="0" smtClean="0">
                <a:latin typeface="Consolas"/>
                <a:cs typeface="Consolas"/>
              </a:rPr>
              <a:t>-</a:t>
            </a: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dirty="0" smtClean="0">
                <a:latin typeface="Consolas"/>
                <a:cs typeface="Consolas"/>
              </a:rPr>
              <a:t>-</a:t>
            </a: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dirty="0" smtClean="0">
                <a:latin typeface="Consolas"/>
                <a:cs typeface="Consolas"/>
              </a:rPr>
              <a:t>-</a:t>
            </a: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dirty="0" smtClean="0">
                <a:latin typeface="Consolas"/>
                <a:cs typeface="Consolas"/>
              </a:rPr>
              <a:t>-</a:t>
            </a:r>
            <a:r>
              <a:rPr lang="en-US" dirty="0" smtClean="0">
                <a:solidFill>
                  <a:schemeClr val="accent5"/>
                </a:solidFill>
                <a:latin typeface="Consolas"/>
                <a:cs typeface="Consolas"/>
              </a:rPr>
              <a:t>G</a:t>
            </a:r>
            <a:r>
              <a:rPr lang="en-US" dirty="0" smtClean="0">
                <a:latin typeface="Consolas"/>
                <a:cs typeface="Consolas"/>
              </a:rPr>
              <a:t>-</a:t>
            </a:r>
            <a:r>
              <a:rPr lang="en-US" dirty="0" smtClean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dirty="0" smtClean="0">
                <a:latin typeface="Consolas"/>
                <a:cs typeface="Consolas"/>
              </a:rPr>
              <a:t>-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G</a:t>
            </a:r>
            <a:r>
              <a:rPr lang="en-US" dirty="0" smtClean="0">
                <a:latin typeface="Consolas"/>
                <a:cs typeface="Consolas"/>
              </a:rPr>
              <a:t>-…}</a:t>
            </a:r>
          </a:p>
          <a:p>
            <a:r>
              <a:rPr lang="en-US" dirty="0" smtClean="0">
                <a:latin typeface="Consolas"/>
                <a:cs typeface="Consolas"/>
              </a:rPr>
              <a:t>…</a:t>
            </a:r>
          </a:p>
          <a:p>
            <a:r>
              <a:rPr lang="en-US" b="1" dirty="0" smtClean="0">
                <a:latin typeface="Consolas"/>
                <a:cs typeface="Consolas"/>
              </a:rPr>
              <a:t>Z</a:t>
            </a:r>
            <a:r>
              <a:rPr lang="en-US" baseline="30000" dirty="0" smtClean="0">
                <a:latin typeface="Consolas"/>
                <a:cs typeface="Consolas"/>
              </a:rPr>
              <a:t>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= </a:t>
            </a:r>
            <a:r>
              <a:rPr lang="en-US" dirty="0" smtClean="0">
                <a:latin typeface="Consolas"/>
                <a:cs typeface="Consolas"/>
              </a:rPr>
              <a:t>{1-2-3-4-5-6-5-6-5-6-…}</a:t>
            </a:r>
          </a:p>
          <a:p>
            <a:r>
              <a:rPr lang="en-US" b="1" dirty="0" smtClean="0">
                <a:latin typeface="Consolas"/>
                <a:cs typeface="Consolas"/>
              </a:rPr>
              <a:t>X</a:t>
            </a:r>
            <a:r>
              <a:rPr lang="en-US" baseline="30000" dirty="0" smtClean="0">
                <a:latin typeface="Consolas"/>
                <a:cs typeface="Consolas"/>
              </a:rPr>
              <a:t>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= {</a:t>
            </a: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dirty="0" smtClean="0">
                <a:latin typeface="Consolas"/>
                <a:cs typeface="Consolas"/>
              </a:rPr>
              <a:t>-</a:t>
            </a: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dirty="0" smtClean="0">
                <a:latin typeface="Consolas"/>
                <a:cs typeface="Consolas"/>
              </a:rPr>
              <a:t>-</a:t>
            </a: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dirty="0" smtClean="0">
                <a:latin typeface="Consolas"/>
                <a:cs typeface="Consolas"/>
              </a:rPr>
              <a:t>-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G</a:t>
            </a:r>
            <a:r>
              <a:rPr lang="en-US" dirty="0" smtClean="0">
                <a:latin typeface="Consolas"/>
                <a:cs typeface="Consolas"/>
              </a:rPr>
              <a:t>-</a:t>
            </a:r>
            <a:r>
              <a:rPr lang="en-US" dirty="0" smtClean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dirty="0" smtClean="0">
                <a:latin typeface="Consolas"/>
                <a:cs typeface="Consolas"/>
              </a:rPr>
              <a:t>-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dirty="0" smtClean="0">
                <a:latin typeface="Consolas"/>
                <a:cs typeface="Consolas"/>
              </a:rPr>
              <a:t>-</a:t>
            </a: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dirty="0" smtClean="0">
                <a:latin typeface="Consolas"/>
                <a:cs typeface="Consolas"/>
              </a:rPr>
              <a:t>-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dirty="0" smtClean="0">
                <a:latin typeface="Consolas"/>
                <a:cs typeface="Consolas"/>
              </a:rPr>
              <a:t>-</a:t>
            </a:r>
            <a:r>
              <a:rPr lang="en-US" dirty="0" smtClean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dirty="0" smtClean="0">
                <a:latin typeface="Consolas"/>
                <a:cs typeface="Consolas"/>
              </a:rPr>
              <a:t>-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dirty="0" smtClean="0">
                <a:latin typeface="Consolas"/>
                <a:cs typeface="Consolas"/>
              </a:rPr>
              <a:t>-…}</a:t>
            </a:r>
            <a:endParaRPr lang="en-US" dirty="0">
              <a:latin typeface="Consolas"/>
              <a:cs typeface="Consolas"/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419393"/>
            <a:ext cx="400972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Input Parameters:</a:t>
            </a:r>
          </a:p>
          <a:p>
            <a:pPr lvl="1"/>
            <a:r>
              <a:rPr lang="en-US" i="1" dirty="0"/>
              <a:t>p</a:t>
            </a:r>
            <a:r>
              <a:rPr lang="en-US" dirty="0"/>
              <a:t> : forward bias of random walk</a:t>
            </a:r>
          </a:p>
          <a:p>
            <a:pPr lvl="1"/>
            <a:r>
              <a:rPr lang="en-US" i="1" dirty="0"/>
              <a:t>e</a:t>
            </a:r>
            <a:r>
              <a:rPr lang="en-US" dirty="0"/>
              <a:t> : base-call </a:t>
            </a:r>
            <a:r>
              <a:rPr lang="en-US" dirty="0" smtClean="0"/>
              <a:t>error rate</a:t>
            </a:r>
            <a:endParaRPr lang="en-US" dirty="0"/>
          </a:p>
          <a:p>
            <a:pPr lvl="1"/>
            <a:r>
              <a:rPr lang="en-US" i="1" dirty="0"/>
              <a:t>L</a:t>
            </a:r>
            <a:r>
              <a:rPr lang="en-US" dirty="0"/>
              <a:t> : length of input DNA sequence</a:t>
            </a:r>
          </a:p>
          <a:p>
            <a:pPr lvl="1"/>
            <a:r>
              <a:rPr lang="en-US" i="1" dirty="0"/>
              <a:t>N</a:t>
            </a:r>
            <a:r>
              <a:rPr lang="en-US" dirty="0"/>
              <a:t> : number of </a:t>
            </a:r>
            <a:r>
              <a:rPr lang="en-US" dirty="0" err="1"/>
              <a:t>i.i.d</a:t>
            </a:r>
            <a:r>
              <a:rPr lang="en-US" dirty="0"/>
              <a:t>. reads of </a:t>
            </a:r>
            <a:r>
              <a:rPr lang="en-US" dirty="0" smtClean="0"/>
              <a:t>input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DNA sequence </a:t>
            </a:r>
            <a:r>
              <a:rPr lang="en-US" b="1" dirty="0" smtClean="0"/>
              <a:t>S</a:t>
            </a:r>
            <a:endParaRPr lang="en-US" b="1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3327608"/>
            <a:ext cx="485412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Data:</a:t>
            </a:r>
          </a:p>
          <a:p>
            <a:pPr lvl="1"/>
            <a:r>
              <a:rPr lang="en-US" b="1" dirty="0" smtClean="0"/>
              <a:t>Z</a:t>
            </a:r>
            <a:r>
              <a:rPr lang="en-US" dirty="0" smtClean="0"/>
              <a:t> = {</a:t>
            </a:r>
            <a:r>
              <a:rPr lang="en-US" b="1" dirty="0" smtClean="0"/>
              <a:t>Z</a:t>
            </a:r>
            <a:r>
              <a:rPr lang="en-US" baseline="30000" dirty="0" smtClean="0"/>
              <a:t>1</a:t>
            </a:r>
            <a:r>
              <a:rPr lang="en-US" dirty="0" smtClean="0"/>
              <a:t> … </a:t>
            </a:r>
            <a:r>
              <a:rPr lang="en-US" b="1" dirty="0" smtClean="0"/>
              <a:t>Z</a:t>
            </a:r>
            <a:r>
              <a:rPr lang="en-US" baseline="30000" dirty="0" smtClean="0"/>
              <a:t>N</a:t>
            </a:r>
            <a:r>
              <a:rPr lang="en-US" dirty="0" smtClean="0"/>
              <a:t>}  :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800000"/>
                </a:solidFill>
              </a:rPr>
              <a:t>hidden</a:t>
            </a:r>
            <a:r>
              <a:rPr lang="en-US" dirty="0" smtClean="0"/>
              <a:t> </a:t>
            </a:r>
            <a:r>
              <a:rPr lang="en-US" dirty="0"/>
              <a:t>state sequences</a:t>
            </a:r>
          </a:p>
          <a:p>
            <a:pPr lvl="2"/>
            <a:r>
              <a:rPr lang="en-US" b="1" dirty="0" smtClean="0"/>
              <a:t>Z</a:t>
            </a:r>
            <a:r>
              <a:rPr lang="en-US" baseline="30000" dirty="0" smtClean="0"/>
              <a:t>i</a:t>
            </a:r>
            <a:r>
              <a:rPr lang="en-US" baseline="-25000" dirty="0" smtClean="0"/>
              <a:t>1:T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en-US" dirty="0" smtClean="0"/>
              <a:t>hidden </a:t>
            </a:r>
            <a:r>
              <a:rPr lang="en-US" dirty="0"/>
              <a:t>state sequence </a:t>
            </a:r>
            <a:r>
              <a:rPr lang="en-US" i="1" dirty="0" err="1" smtClean="0"/>
              <a:t>i</a:t>
            </a:r>
            <a:endParaRPr lang="en-US" i="1" dirty="0"/>
          </a:p>
          <a:p>
            <a:pPr lvl="1"/>
            <a:r>
              <a:rPr lang="en-US" b="1" dirty="0" smtClean="0"/>
              <a:t>X</a:t>
            </a:r>
            <a:r>
              <a:rPr lang="en-US" dirty="0" smtClean="0"/>
              <a:t> = {</a:t>
            </a:r>
            <a:r>
              <a:rPr lang="en-US" b="1" dirty="0" smtClean="0"/>
              <a:t>X</a:t>
            </a:r>
            <a:r>
              <a:rPr lang="en-US" baseline="30000" dirty="0" smtClean="0"/>
              <a:t>1</a:t>
            </a:r>
            <a:r>
              <a:rPr lang="en-US" dirty="0" smtClean="0"/>
              <a:t> … </a:t>
            </a:r>
            <a:r>
              <a:rPr lang="en-US" b="1" dirty="0" smtClean="0"/>
              <a:t>X</a:t>
            </a:r>
            <a:r>
              <a:rPr lang="en-US" baseline="30000" dirty="0" smtClean="0"/>
              <a:t>N</a:t>
            </a:r>
            <a:r>
              <a:rPr lang="en-US" dirty="0" smtClean="0"/>
              <a:t>} : 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800000"/>
                </a:solidFill>
              </a:rPr>
              <a:t>observed</a:t>
            </a:r>
            <a:r>
              <a:rPr lang="en-US" dirty="0" smtClean="0"/>
              <a:t> </a:t>
            </a:r>
            <a:r>
              <a:rPr lang="en-US" dirty="0"/>
              <a:t>state sequences</a:t>
            </a:r>
          </a:p>
          <a:p>
            <a:pPr lvl="2"/>
            <a:r>
              <a:rPr lang="en-US" b="1" dirty="0"/>
              <a:t>X</a:t>
            </a:r>
            <a:r>
              <a:rPr lang="en-US" baseline="30000" dirty="0"/>
              <a:t>i</a:t>
            </a:r>
            <a:r>
              <a:rPr lang="en-US" baseline="-25000" dirty="0"/>
              <a:t>1:T</a:t>
            </a:r>
            <a:r>
              <a:rPr lang="en-US" dirty="0"/>
              <a:t> : observed state sequence </a:t>
            </a:r>
            <a:r>
              <a:rPr lang="en-US" i="1" dirty="0" err="1"/>
              <a:t>i</a:t>
            </a:r>
            <a:endParaRPr lang="en-US" i="1" dirty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" y="5157938"/>
            <a:ext cx="64529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Goal:</a:t>
            </a:r>
          </a:p>
          <a:p>
            <a:pPr lvl="1"/>
            <a:r>
              <a:rPr lang="en-US" dirty="0" smtClean="0"/>
              <a:t>Learn an estimate for </a:t>
            </a:r>
            <a:r>
              <a:rPr lang="en-US" b="1" dirty="0" smtClean="0"/>
              <a:t>S</a:t>
            </a:r>
            <a:r>
              <a:rPr lang="en-US" dirty="0" smtClean="0"/>
              <a:t>, the true </a:t>
            </a:r>
            <a:r>
              <a:rPr lang="en-US" dirty="0"/>
              <a:t>DNA </a:t>
            </a:r>
            <a:r>
              <a:rPr lang="en-US" dirty="0" smtClean="0"/>
              <a:t>sequence</a:t>
            </a:r>
          </a:p>
          <a:p>
            <a:pPr lvl="1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11323" y="1814479"/>
            <a:ext cx="36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/>
                <a:cs typeface="Consolas"/>
              </a:rPr>
              <a:t>S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en-US" dirty="0" smtClean="0">
                <a:latin typeface="Consolas"/>
                <a:cs typeface="Consolas"/>
              </a:rPr>
              <a:t>{</a:t>
            </a: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dirty="0" smtClean="0">
                <a:latin typeface="Consolas"/>
                <a:cs typeface="Consolas"/>
              </a:rPr>
              <a:t>-</a:t>
            </a: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dirty="0" smtClean="0">
                <a:latin typeface="Consolas"/>
                <a:cs typeface="Consolas"/>
              </a:rPr>
              <a:t>-</a:t>
            </a: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dirty="0" smtClean="0">
                <a:latin typeface="Consolas"/>
                <a:cs typeface="Consolas"/>
              </a:rPr>
              <a:t>-</a:t>
            </a: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dirty="0" smtClean="0">
                <a:latin typeface="Consolas"/>
                <a:cs typeface="Consolas"/>
              </a:rPr>
              <a:t>-</a:t>
            </a:r>
            <a:r>
              <a:rPr lang="en-US" dirty="0" smtClean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dirty="0" smtClean="0">
                <a:latin typeface="Consolas"/>
                <a:cs typeface="Consolas"/>
              </a:rPr>
              <a:t>-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dirty="0" smtClean="0">
                <a:latin typeface="Consolas"/>
                <a:cs typeface="Consolas"/>
              </a:rPr>
              <a:t>-</a:t>
            </a:r>
            <a:r>
              <a:rPr lang="en-US" dirty="0">
                <a:solidFill>
                  <a:schemeClr val="accent5"/>
                </a:solidFill>
                <a:latin typeface="Consolas"/>
                <a:cs typeface="Consolas"/>
              </a:rPr>
              <a:t>G</a:t>
            </a:r>
            <a:r>
              <a:rPr lang="en-US" dirty="0" smtClean="0">
                <a:latin typeface="Consolas"/>
                <a:cs typeface="Consolas"/>
              </a:rPr>
              <a:t>-</a:t>
            </a: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dirty="0" smtClean="0">
                <a:latin typeface="Consolas"/>
                <a:cs typeface="Consolas"/>
              </a:rPr>
              <a:t>-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dirty="0" smtClean="0">
                <a:latin typeface="Consolas"/>
                <a:cs typeface="Consolas"/>
              </a:rPr>
              <a:t>-</a:t>
            </a:r>
            <a:r>
              <a:rPr lang="en-US" dirty="0" smtClean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dirty="0" smtClean="0">
                <a:latin typeface="Consolas"/>
                <a:cs typeface="Consolas"/>
              </a:rPr>
              <a:t>-…}</a:t>
            </a:r>
            <a:endParaRPr lang="en-US" dirty="0">
              <a:latin typeface="Consolas"/>
              <a:cs typeface="Consolas"/>
            </a:endParaRPr>
          </a:p>
        </p:txBody>
      </p:sp>
      <p:pic>
        <p:nvPicPr>
          <p:cNvPr id="39" name="Picture 3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765" y="5945972"/>
            <a:ext cx="5903414" cy="313381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>
            <a:off x="7151151" y="2311267"/>
            <a:ext cx="11649" cy="1152059"/>
          </a:xfrm>
          <a:prstGeom prst="straightConnector1">
            <a:avLst/>
          </a:prstGeom>
          <a:ln w="79375">
            <a:solidFill>
              <a:srgbClr val="8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402152" y="2597316"/>
            <a:ext cx="121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</a:t>
            </a:r>
            <a:r>
              <a:rPr lang="en-US" i="1" dirty="0" smtClean="0"/>
              <a:t>p</a:t>
            </a:r>
            <a:r>
              <a:rPr lang="en-US" dirty="0" smtClean="0"/>
              <a:t>, </a:t>
            </a:r>
            <a:r>
              <a:rPr lang="en-US" i="1" dirty="0" smtClean="0"/>
              <a:t>e</a:t>
            </a:r>
            <a:r>
              <a:rPr lang="en-US" dirty="0" smtClean="0"/>
              <a:t>, </a:t>
            </a:r>
            <a:r>
              <a:rPr lang="en-US" i="1" dirty="0" smtClean="0"/>
              <a:t>N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312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Statistical Inference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62307" y="1361587"/>
            <a:ext cx="435423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 a </a:t>
            </a:r>
            <a:r>
              <a:rPr lang="en-US" sz="2000" i="1" dirty="0"/>
              <a:t>Hidden Markov Model </a:t>
            </a:r>
            <a:r>
              <a:rPr lang="en-US" sz="2000" dirty="0"/>
              <a:t>to infer the sequence most likely to have generated the observed data</a:t>
            </a:r>
          </a:p>
          <a:p>
            <a:r>
              <a:rPr lang="en-US" sz="2000" dirty="0"/>
              <a:t>Goal: maximize likelihood of </a:t>
            </a:r>
            <a:r>
              <a:rPr lang="en-US" sz="2000" dirty="0" smtClean="0"/>
              <a:t>data</a:t>
            </a:r>
          </a:p>
          <a:p>
            <a:r>
              <a:rPr lang="en-US" sz="2000" i="1" dirty="0" smtClean="0">
                <a:latin typeface="Times"/>
                <a:cs typeface="Times"/>
              </a:rPr>
              <a:t>p</a:t>
            </a:r>
            <a:r>
              <a:rPr lang="en-US" sz="2000" i="1" dirty="0">
                <a:latin typeface="Times"/>
                <a:cs typeface="Times"/>
              </a:rPr>
              <a:t>(</a:t>
            </a:r>
            <a:r>
              <a:rPr lang="en-US" sz="2000" b="1" i="1" dirty="0" err="1">
                <a:latin typeface="Times"/>
                <a:cs typeface="Times"/>
              </a:rPr>
              <a:t>X</a:t>
            </a:r>
            <a:r>
              <a:rPr lang="en-US" sz="2000" i="1" dirty="0" err="1">
                <a:latin typeface="Times"/>
                <a:cs typeface="Times"/>
              </a:rPr>
              <a:t>|</a:t>
            </a:r>
            <a:r>
              <a:rPr lang="en-US" sz="2000" b="1" i="1" dirty="0" err="1">
                <a:latin typeface="Times"/>
                <a:cs typeface="Times"/>
              </a:rPr>
              <a:t>θ</a:t>
            </a:r>
            <a:r>
              <a:rPr lang="en-US" sz="2000" i="1" dirty="0" smtClean="0">
                <a:latin typeface="Times"/>
                <a:cs typeface="Times"/>
              </a:rPr>
              <a:t>)</a:t>
            </a:r>
            <a:endParaRPr lang="en-US" sz="2000" i="1" dirty="0">
              <a:latin typeface="Times"/>
              <a:cs typeface="Times"/>
            </a:endParaRPr>
          </a:p>
        </p:txBody>
      </p:sp>
      <p:pic>
        <p:nvPicPr>
          <p:cNvPr id="58" name="Picture 57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14" y="5831019"/>
            <a:ext cx="6075017" cy="757573"/>
          </a:xfrm>
          <a:prstGeom prst="rect">
            <a:avLst/>
          </a:prstGeom>
          <a:ln>
            <a:solidFill>
              <a:srgbClr val="800000"/>
            </a:solidFill>
          </a:ln>
        </p:spPr>
      </p:pic>
      <p:sp>
        <p:nvSpPr>
          <p:cNvPr id="59" name="TextBox 58"/>
          <p:cNvSpPr txBox="1"/>
          <p:nvPr/>
        </p:nvSpPr>
        <p:spPr>
          <a:xfrm>
            <a:off x="5378756" y="1118117"/>
            <a:ext cx="2364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Transition distribution: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413079" y="2027290"/>
            <a:ext cx="2364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Emission distribution: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4278831" y="2845214"/>
            <a:ext cx="1581280" cy="1520012"/>
          </a:xfrm>
          <a:prstGeom prst="straightConnector1">
            <a:avLst/>
          </a:prstGeom>
          <a:ln w="38100"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3420777" y="1853591"/>
            <a:ext cx="1957980" cy="1647636"/>
          </a:xfrm>
          <a:prstGeom prst="straightConnector1">
            <a:avLst/>
          </a:prstGeom>
          <a:ln w="38100"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598585" y="3169416"/>
            <a:ext cx="7661619" cy="2482892"/>
            <a:chOff x="598585" y="3169416"/>
            <a:chExt cx="7661619" cy="2482892"/>
          </a:xfrm>
        </p:grpSpPr>
        <p:grpSp>
          <p:nvGrpSpPr>
            <p:cNvPr id="55" name="Group 54"/>
            <p:cNvGrpSpPr/>
            <p:nvPr/>
          </p:nvGrpSpPr>
          <p:grpSpPr>
            <a:xfrm>
              <a:off x="598585" y="3169416"/>
              <a:ext cx="7661619" cy="2482892"/>
              <a:chOff x="1590261" y="2482896"/>
              <a:chExt cx="7661619" cy="2482892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590261" y="2482896"/>
                <a:ext cx="7661619" cy="2482892"/>
                <a:chOff x="629240" y="2399343"/>
                <a:chExt cx="7661619" cy="2482892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1144058" y="2574432"/>
                  <a:ext cx="6349661" cy="2045932"/>
                  <a:chOff x="617789" y="3764392"/>
                  <a:chExt cx="6349661" cy="2045932"/>
                </a:xfrm>
              </p:grpSpPr>
              <p:grpSp>
                <p:nvGrpSpPr>
                  <p:cNvPr id="15" name="Group 14"/>
                  <p:cNvGrpSpPr/>
                  <p:nvPr/>
                </p:nvGrpSpPr>
                <p:grpSpPr>
                  <a:xfrm>
                    <a:off x="617789" y="3764392"/>
                    <a:ext cx="1304248" cy="2045932"/>
                    <a:chOff x="823727" y="3764392"/>
                    <a:chExt cx="1304248" cy="2045932"/>
                  </a:xfrm>
                </p:grpSpPr>
                <p:grpSp>
                  <p:nvGrpSpPr>
                    <p:cNvPr id="44" name="Group 43"/>
                    <p:cNvGrpSpPr/>
                    <p:nvPr/>
                  </p:nvGrpSpPr>
                  <p:grpSpPr>
                    <a:xfrm>
                      <a:off x="823727" y="3764392"/>
                      <a:ext cx="675003" cy="2045932"/>
                      <a:chOff x="1041106" y="3604204"/>
                      <a:chExt cx="675003" cy="2045932"/>
                    </a:xfrm>
                  </p:grpSpPr>
                  <p:cxnSp>
                    <p:nvCxnSpPr>
                      <p:cNvPr id="46" name="Straight Arrow Connector 45"/>
                      <p:cNvCxnSpPr>
                        <a:stCxn id="51" idx="4"/>
                        <a:endCxn id="49" idx="0"/>
                      </p:cNvCxnSpPr>
                      <p:nvPr/>
                    </p:nvCxnSpPr>
                    <p:spPr>
                      <a:xfrm>
                        <a:off x="1378608" y="4279207"/>
                        <a:ext cx="0" cy="695926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47" name="Group 46"/>
                      <p:cNvGrpSpPr/>
                      <p:nvPr/>
                    </p:nvGrpSpPr>
                    <p:grpSpPr>
                      <a:xfrm>
                        <a:off x="1041106" y="3604204"/>
                        <a:ext cx="675003" cy="675003"/>
                        <a:chOff x="1041106" y="3604204"/>
                        <a:chExt cx="675003" cy="675003"/>
                      </a:xfrm>
                    </p:grpSpPr>
                    <p:sp>
                      <p:nvSpPr>
                        <p:cNvPr id="51" name="Oval 50"/>
                        <p:cNvSpPr/>
                        <p:nvPr/>
                      </p:nvSpPr>
                      <p:spPr>
                        <a:xfrm>
                          <a:off x="1041106" y="3604204"/>
                          <a:ext cx="675003" cy="675003"/>
                        </a:xfrm>
                        <a:prstGeom prst="ellips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2" name="TextBox 51"/>
                        <p:cNvSpPr txBox="1"/>
                        <p:nvPr/>
                      </p:nvSpPr>
                      <p:spPr>
                        <a:xfrm>
                          <a:off x="1201275" y="3661413"/>
                          <a:ext cx="491951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i="1" dirty="0" smtClean="0">
                              <a:latin typeface="Times New Roman"/>
                              <a:cs typeface="Times New Roman"/>
                            </a:rPr>
                            <a:t>z</a:t>
                          </a:r>
                          <a:r>
                            <a:rPr lang="en-US" sz="2400" baseline="-25000" dirty="0" smtClean="0">
                              <a:latin typeface="Times New Roman"/>
                              <a:cs typeface="Times New Roman"/>
                            </a:rPr>
                            <a:t>1</a:t>
                          </a:r>
                          <a:endParaRPr lang="en-US" sz="2400" baseline="-25000" dirty="0">
                            <a:latin typeface="Times New Roman"/>
                            <a:cs typeface="Times New Roman"/>
                          </a:endParaRPr>
                        </a:p>
                      </p:txBody>
                    </p:sp>
                  </p:grpSp>
                  <p:grpSp>
                    <p:nvGrpSpPr>
                      <p:cNvPr id="48" name="Group 47"/>
                      <p:cNvGrpSpPr/>
                      <p:nvPr/>
                    </p:nvGrpSpPr>
                    <p:grpSpPr>
                      <a:xfrm>
                        <a:off x="1041106" y="4975133"/>
                        <a:ext cx="675003" cy="675003"/>
                        <a:chOff x="1041106" y="4975133"/>
                        <a:chExt cx="675003" cy="675003"/>
                      </a:xfrm>
                    </p:grpSpPr>
                    <p:sp>
                      <p:nvSpPr>
                        <p:cNvPr id="49" name="Oval 48"/>
                        <p:cNvSpPr/>
                        <p:nvPr/>
                      </p:nvSpPr>
                      <p:spPr>
                        <a:xfrm>
                          <a:off x="1041106" y="4975133"/>
                          <a:ext cx="675003" cy="675003"/>
                        </a:xfrm>
                        <a:prstGeom prst="ellipse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0" name="TextBox 49"/>
                        <p:cNvSpPr txBox="1"/>
                        <p:nvPr/>
                      </p:nvSpPr>
                      <p:spPr>
                        <a:xfrm>
                          <a:off x="1193501" y="5015223"/>
                          <a:ext cx="491951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i="1" dirty="0" smtClean="0">
                              <a:latin typeface="Times New Roman"/>
                              <a:cs typeface="Times New Roman"/>
                            </a:rPr>
                            <a:t>x</a:t>
                          </a:r>
                          <a:r>
                            <a:rPr lang="en-US" sz="2400" baseline="-25000" dirty="0" smtClean="0">
                              <a:latin typeface="Times New Roman"/>
                              <a:cs typeface="Times New Roman"/>
                            </a:rPr>
                            <a:t>1</a:t>
                          </a:r>
                          <a:endParaRPr lang="en-US" sz="2400" baseline="-25000" dirty="0">
                            <a:latin typeface="Times New Roman"/>
                            <a:cs typeface="Times New Roman"/>
                          </a:endParaRPr>
                        </a:p>
                      </p:txBody>
                    </p:sp>
                  </p:grpSp>
                </p:grpSp>
                <p:cxnSp>
                  <p:nvCxnSpPr>
                    <p:cNvPr id="45" name="Straight Arrow Connector 44"/>
                    <p:cNvCxnSpPr>
                      <a:stCxn id="51" idx="6"/>
                    </p:cNvCxnSpPr>
                    <p:nvPr/>
                  </p:nvCxnSpPr>
                  <p:spPr>
                    <a:xfrm>
                      <a:off x="1498730" y="4101894"/>
                      <a:ext cx="629245" cy="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6" name="Group 15"/>
                  <p:cNvGrpSpPr/>
                  <p:nvPr/>
                </p:nvGrpSpPr>
                <p:grpSpPr>
                  <a:xfrm>
                    <a:off x="1922037" y="3764392"/>
                    <a:ext cx="1304248" cy="2045932"/>
                    <a:chOff x="823727" y="3764392"/>
                    <a:chExt cx="1304248" cy="2045932"/>
                  </a:xfrm>
                </p:grpSpPr>
                <p:grpSp>
                  <p:nvGrpSpPr>
                    <p:cNvPr id="35" name="Group 34"/>
                    <p:cNvGrpSpPr/>
                    <p:nvPr/>
                  </p:nvGrpSpPr>
                  <p:grpSpPr>
                    <a:xfrm>
                      <a:off x="823727" y="3764392"/>
                      <a:ext cx="675003" cy="2045932"/>
                      <a:chOff x="1041106" y="3604204"/>
                      <a:chExt cx="675003" cy="2045932"/>
                    </a:xfrm>
                  </p:grpSpPr>
                  <p:cxnSp>
                    <p:nvCxnSpPr>
                      <p:cNvPr id="37" name="Straight Arrow Connector 36"/>
                      <p:cNvCxnSpPr>
                        <a:stCxn id="42" idx="4"/>
                        <a:endCxn id="40" idx="0"/>
                      </p:cNvCxnSpPr>
                      <p:nvPr/>
                    </p:nvCxnSpPr>
                    <p:spPr>
                      <a:xfrm>
                        <a:off x="1378608" y="4279207"/>
                        <a:ext cx="0" cy="695926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38" name="Group 37"/>
                      <p:cNvGrpSpPr/>
                      <p:nvPr/>
                    </p:nvGrpSpPr>
                    <p:grpSpPr>
                      <a:xfrm>
                        <a:off x="1041106" y="3604204"/>
                        <a:ext cx="675003" cy="675003"/>
                        <a:chOff x="1041106" y="3604204"/>
                        <a:chExt cx="675003" cy="675003"/>
                      </a:xfrm>
                    </p:grpSpPr>
                    <p:sp>
                      <p:nvSpPr>
                        <p:cNvPr id="42" name="Oval 41"/>
                        <p:cNvSpPr/>
                        <p:nvPr/>
                      </p:nvSpPr>
                      <p:spPr>
                        <a:xfrm>
                          <a:off x="1041106" y="3604204"/>
                          <a:ext cx="675003" cy="675003"/>
                        </a:xfrm>
                        <a:prstGeom prst="ellips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3" name="TextBox 42"/>
                        <p:cNvSpPr txBox="1"/>
                        <p:nvPr/>
                      </p:nvSpPr>
                      <p:spPr>
                        <a:xfrm>
                          <a:off x="1201275" y="3661413"/>
                          <a:ext cx="491951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i="1" dirty="0" smtClean="0">
                              <a:latin typeface="Times New Roman"/>
                              <a:cs typeface="Times New Roman"/>
                            </a:rPr>
                            <a:t>z</a:t>
                          </a:r>
                          <a:r>
                            <a:rPr lang="en-US" sz="2400" baseline="-25000" dirty="0" smtClean="0">
                              <a:latin typeface="Times New Roman"/>
                              <a:cs typeface="Times New Roman"/>
                            </a:rPr>
                            <a:t>2</a:t>
                          </a:r>
                          <a:endParaRPr lang="en-US" sz="2400" baseline="-25000" dirty="0">
                            <a:latin typeface="Times New Roman"/>
                            <a:cs typeface="Times New Roman"/>
                          </a:endParaRPr>
                        </a:p>
                      </p:txBody>
                    </p:sp>
                  </p:grpSp>
                  <p:grpSp>
                    <p:nvGrpSpPr>
                      <p:cNvPr id="39" name="Group 38"/>
                      <p:cNvGrpSpPr/>
                      <p:nvPr/>
                    </p:nvGrpSpPr>
                    <p:grpSpPr>
                      <a:xfrm>
                        <a:off x="1041106" y="4975133"/>
                        <a:ext cx="675003" cy="675003"/>
                        <a:chOff x="1041106" y="4975133"/>
                        <a:chExt cx="675003" cy="675003"/>
                      </a:xfrm>
                    </p:grpSpPr>
                    <p:sp>
                      <p:nvSpPr>
                        <p:cNvPr id="40" name="Oval 39"/>
                        <p:cNvSpPr/>
                        <p:nvPr/>
                      </p:nvSpPr>
                      <p:spPr>
                        <a:xfrm>
                          <a:off x="1041106" y="4975133"/>
                          <a:ext cx="675003" cy="675003"/>
                        </a:xfrm>
                        <a:prstGeom prst="ellipse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1" name="TextBox 40"/>
                        <p:cNvSpPr txBox="1"/>
                        <p:nvPr/>
                      </p:nvSpPr>
                      <p:spPr>
                        <a:xfrm>
                          <a:off x="1193501" y="5015223"/>
                          <a:ext cx="491951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i="1" dirty="0" smtClean="0">
                              <a:latin typeface="Times New Roman"/>
                              <a:cs typeface="Times New Roman"/>
                            </a:rPr>
                            <a:t>x</a:t>
                          </a:r>
                          <a:r>
                            <a:rPr lang="en-US" sz="2400" baseline="-25000" dirty="0" smtClean="0">
                              <a:latin typeface="Times New Roman"/>
                              <a:cs typeface="Times New Roman"/>
                            </a:rPr>
                            <a:t>2</a:t>
                          </a:r>
                          <a:endParaRPr lang="en-US" sz="2400" baseline="-25000" dirty="0">
                            <a:latin typeface="Times New Roman"/>
                            <a:cs typeface="Times New Roman"/>
                          </a:endParaRPr>
                        </a:p>
                      </p:txBody>
                    </p:sp>
                  </p:grpSp>
                </p:grpSp>
                <p:cxnSp>
                  <p:nvCxnSpPr>
                    <p:cNvPr id="36" name="Straight Arrow Connector 35"/>
                    <p:cNvCxnSpPr>
                      <a:stCxn id="42" idx="6"/>
                    </p:cNvCxnSpPr>
                    <p:nvPr/>
                  </p:nvCxnSpPr>
                  <p:spPr>
                    <a:xfrm>
                      <a:off x="1498730" y="4101894"/>
                      <a:ext cx="629245" cy="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3226285" y="3764392"/>
                    <a:ext cx="1954360" cy="2045932"/>
                    <a:chOff x="823727" y="3764392"/>
                    <a:chExt cx="1954360" cy="2045932"/>
                  </a:xfrm>
                </p:grpSpPr>
                <p:grpSp>
                  <p:nvGrpSpPr>
                    <p:cNvPr id="26" name="Group 25"/>
                    <p:cNvGrpSpPr/>
                    <p:nvPr/>
                  </p:nvGrpSpPr>
                  <p:grpSpPr>
                    <a:xfrm>
                      <a:off x="823727" y="3764392"/>
                      <a:ext cx="675003" cy="2045932"/>
                      <a:chOff x="1041106" y="3604204"/>
                      <a:chExt cx="675003" cy="2045932"/>
                    </a:xfrm>
                  </p:grpSpPr>
                  <p:cxnSp>
                    <p:nvCxnSpPr>
                      <p:cNvPr id="28" name="Straight Arrow Connector 27"/>
                      <p:cNvCxnSpPr>
                        <a:stCxn id="33" idx="4"/>
                        <a:endCxn id="31" idx="0"/>
                      </p:cNvCxnSpPr>
                      <p:nvPr/>
                    </p:nvCxnSpPr>
                    <p:spPr>
                      <a:xfrm>
                        <a:off x="1378608" y="4279207"/>
                        <a:ext cx="0" cy="695926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29" name="Group 28"/>
                      <p:cNvGrpSpPr/>
                      <p:nvPr/>
                    </p:nvGrpSpPr>
                    <p:grpSpPr>
                      <a:xfrm>
                        <a:off x="1041106" y="3604204"/>
                        <a:ext cx="675003" cy="675003"/>
                        <a:chOff x="1041106" y="3604204"/>
                        <a:chExt cx="675003" cy="675003"/>
                      </a:xfrm>
                    </p:grpSpPr>
                    <p:sp>
                      <p:nvSpPr>
                        <p:cNvPr id="33" name="Oval 32"/>
                        <p:cNvSpPr/>
                        <p:nvPr/>
                      </p:nvSpPr>
                      <p:spPr>
                        <a:xfrm>
                          <a:off x="1041106" y="3604204"/>
                          <a:ext cx="675003" cy="675003"/>
                        </a:xfrm>
                        <a:prstGeom prst="ellips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4" name="TextBox 33"/>
                        <p:cNvSpPr txBox="1"/>
                        <p:nvPr/>
                      </p:nvSpPr>
                      <p:spPr>
                        <a:xfrm>
                          <a:off x="1201275" y="3661413"/>
                          <a:ext cx="491951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i="1" dirty="0" smtClean="0">
                              <a:latin typeface="Times New Roman"/>
                              <a:cs typeface="Times New Roman"/>
                            </a:rPr>
                            <a:t>z</a:t>
                          </a:r>
                          <a:r>
                            <a:rPr lang="en-US" sz="2400" baseline="-25000" dirty="0" smtClean="0">
                              <a:latin typeface="Times New Roman"/>
                              <a:cs typeface="Times New Roman"/>
                            </a:rPr>
                            <a:t>3</a:t>
                          </a:r>
                          <a:endParaRPr lang="en-US" sz="2400" baseline="-25000" dirty="0">
                            <a:latin typeface="Times New Roman"/>
                            <a:cs typeface="Times New Roman"/>
                          </a:endParaRPr>
                        </a:p>
                      </p:txBody>
                    </p:sp>
                  </p:grpSp>
                  <p:grpSp>
                    <p:nvGrpSpPr>
                      <p:cNvPr id="30" name="Group 29"/>
                      <p:cNvGrpSpPr/>
                      <p:nvPr/>
                    </p:nvGrpSpPr>
                    <p:grpSpPr>
                      <a:xfrm>
                        <a:off x="1041106" y="4975133"/>
                        <a:ext cx="675003" cy="675003"/>
                        <a:chOff x="1041106" y="4975133"/>
                        <a:chExt cx="675003" cy="675003"/>
                      </a:xfrm>
                    </p:grpSpPr>
                    <p:sp>
                      <p:nvSpPr>
                        <p:cNvPr id="31" name="Oval 30"/>
                        <p:cNvSpPr/>
                        <p:nvPr/>
                      </p:nvSpPr>
                      <p:spPr>
                        <a:xfrm>
                          <a:off x="1041106" y="4975133"/>
                          <a:ext cx="675003" cy="675003"/>
                        </a:xfrm>
                        <a:prstGeom prst="ellipse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2" name="TextBox 31"/>
                        <p:cNvSpPr txBox="1"/>
                        <p:nvPr/>
                      </p:nvSpPr>
                      <p:spPr>
                        <a:xfrm>
                          <a:off x="1193501" y="5015223"/>
                          <a:ext cx="491951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i="1" dirty="0" smtClean="0">
                              <a:latin typeface="Times New Roman"/>
                              <a:cs typeface="Times New Roman"/>
                            </a:rPr>
                            <a:t>x</a:t>
                          </a:r>
                          <a:r>
                            <a:rPr lang="en-US" sz="2400" baseline="-25000" dirty="0" smtClean="0">
                              <a:latin typeface="Times New Roman"/>
                              <a:cs typeface="Times New Roman"/>
                            </a:rPr>
                            <a:t>3</a:t>
                          </a:r>
                          <a:endParaRPr lang="en-US" sz="2400" baseline="-25000" dirty="0">
                            <a:latin typeface="Times New Roman"/>
                            <a:cs typeface="Times New Roman"/>
                          </a:endParaRPr>
                        </a:p>
                      </p:txBody>
                    </p:sp>
                  </p:grpSp>
                </p:grpSp>
                <p:cxnSp>
                  <p:nvCxnSpPr>
                    <p:cNvPr id="27" name="Straight Arrow Connector 26"/>
                    <p:cNvCxnSpPr>
                      <a:stCxn id="33" idx="6"/>
                      <a:endCxn id="67" idx="2"/>
                    </p:cNvCxnSpPr>
                    <p:nvPr/>
                  </p:nvCxnSpPr>
                  <p:spPr>
                    <a:xfrm flipV="1">
                      <a:off x="1498730" y="4093794"/>
                      <a:ext cx="1279357" cy="810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prstDash val="dash"/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8" name="Group 17"/>
                  <p:cNvGrpSpPr/>
                  <p:nvPr/>
                </p:nvGrpSpPr>
                <p:grpSpPr>
                  <a:xfrm>
                    <a:off x="6292447" y="3764392"/>
                    <a:ext cx="675003" cy="2045932"/>
                    <a:chOff x="2803020" y="3604204"/>
                    <a:chExt cx="675003" cy="2045932"/>
                  </a:xfrm>
                </p:grpSpPr>
                <p:cxnSp>
                  <p:nvCxnSpPr>
                    <p:cNvPr id="19" name="Straight Arrow Connector 18"/>
                    <p:cNvCxnSpPr>
                      <a:stCxn id="24" idx="4"/>
                      <a:endCxn id="22" idx="0"/>
                    </p:cNvCxnSpPr>
                    <p:nvPr/>
                  </p:nvCxnSpPr>
                  <p:spPr>
                    <a:xfrm>
                      <a:off x="3140522" y="4279207"/>
                      <a:ext cx="0" cy="695926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0" name="Group 19"/>
                    <p:cNvGrpSpPr/>
                    <p:nvPr/>
                  </p:nvGrpSpPr>
                  <p:grpSpPr>
                    <a:xfrm>
                      <a:off x="2803020" y="3604204"/>
                      <a:ext cx="675003" cy="675003"/>
                      <a:chOff x="2803020" y="3604204"/>
                      <a:chExt cx="675003" cy="675003"/>
                    </a:xfrm>
                  </p:grpSpPr>
                  <p:sp>
                    <p:nvSpPr>
                      <p:cNvPr id="24" name="Oval 23"/>
                      <p:cNvSpPr/>
                      <p:nvPr/>
                    </p:nvSpPr>
                    <p:spPr>
                      <a:xfrm>
                        <a:off x="2803020" y="3604204"/>
                        <a:ext cx="675003" cy="675003"/>
                      </a:xfrm>
                      <a:prstGeom prst="ellips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" name="TextBox 24"/>
                      <p:cNvSpPr txBox="1"/>
                      <p:nvPr/>
                    </p:nvSpPr>
                    <p:spPr>
                      <a:xfrm>
                        <a:off x="2963189" y="3661413"/>
                        <a:ext cx="491951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i="1" dirty="0" err="1" smtClean="0">
                            <a:latin typeface="Times New Roman"/>
                            <a:cs typeface="Times New Roman"/>
                          </a:rPr>
                          <a:t>z</a:t>
                        </a:r>
                        <a:r>
                          <a:rPr lang="en-US" sz="2400" baseline="-25000" dirty="0" err="1" smtClean="0">
                            <a:latin typeface="Times New Roman"/>
                            <a:cs typeface="Times New Roman"/>
                          </a:rPr>
                          <a:t>T</a:t>
                        </a:r>
                        <a:endParaRPr lang="en-US" sz="2400" baseline="-25000" dirty="0">
                          <a:latin typeface="Times New Roman"/>
                          <a:cs typeface="Times New Roman"/>
                        </a:endParaRPr>
                      </a:p>
                    </p:txBody>
                  </p:sp>
                </p:grpSp>
                <p:grpSp>
                  <p:nvGrpSpPr>
                    <p:cNvPr id="21" name="Group 20"/>
                    <p:cNvGrpSpPr/>
                    <p:nvPr/>
                  </p:nvGrpSpPr>
                  <p:grpSpPr>
                    <a:xfrm>
                      <a:off x="2803020" y="4975133"/>
                      <a:ext cx="675003" cy="675003"/>
                      <a:chOff x="2803020" y="4975133"/>
                      <a:chExt cx="675003" cy="675003"/>
                    </a:xfrm>
                  </p:grpSpPr>
                  <p:sp>
                    <p:nvSpPr>
                      <p:cNvPr id="22" name="Oval 21"/>
                      <p:cNvSpPr/>
                      <p:nvPr/>
                    </p:nvSpPr>
                    <p:spPr>
                      <a:xfrm>
                        <a:off x="2803020" y="4975133"/>
                        <a:ext cx="675003" cy="675003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" name="TextBox 22"/>
                      <p:cNvSpPr txBox="1"/>
                      <p:nvPr/>
                    </p:nvSpPr>
                    <p:spPr>
                      <a:xfrm>
                        <a:off x="2955415" y="5015223"/>
                        <a:ext cx="491951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i="1" dirty="0" err="1" smtClean="0">
                            <a:latin typeface="Times New Roman"/>
                            <a:cs typeface="Times New Roman"/>
                          </a:rPr>
                          <a:t>x</a:t>
                        </a:r>
                        <a:r>
                          <a:rPr lang="en-US" sz="2400" baseline="-25000" dirty="0" err="1" smtClean="0">
                            <a:latin typeface="Times New Roman"/>
                            <a:cs typeface="Times New Roman"/>
                          </a:rPr>
                          <a:t>T</a:t>
                        </a:r>
                        <a:endParaRPr lang="en-US" sz="2400" baseline="-25000" dirty="0">
                          <a:latin typeface="Times New Roman"/>
                          <a:cs typeface="Times New Roman"/>
                        </a:endParaRPr>
                      </a:p>
                    </p:txBody>
                  </p:sp>
                </p:grpSp>
              </p:grpSp>
            </p:grpSp>
            <p:sp>
              <p:nvSpPr>
                <p:cNvPr id="14" name="Rectangle 13"/>
                <p:cNvSpPr/>
                <p:nvPr/>
              </p:nvSpPr>
              <p:spPr>
                <a:xfrm>
                  <a:off x="629240" y="2399343"/>
                  <a:ext cx="7661619" cy="2482892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54" name="Picture 53" descr="latex-image-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13146" y="4440899"/>
                <a:ext cx="393700" cy="317500"/>
              </a:xfrm>
              <a:prstGeom prst="rect">
                <a:avLst/>
              </a:prstGeom>
            </p:spPr>
          </p:pic>
        </p:grpSp>
        <p:cxnSp>
          <p:nvCxnSpPr>
            <p:cNvPr id="66" name="Straight Arrow Connector 65"/>
            <p:cNvCxnSpPr>
              <a:stCxn id="67" idx="4"/>
              <a:endCxn id="69" idx="0"/>
            </p:cNvCxnSpPr>
            <p:nvPr/>
          </p:nvCxnSpPr>
          <p:spPr>
            <a:xfrm>
              <a:off x="6013761" y="4011408"/>
              <a:ext cx="0" cy="69592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5676259" y="3336405"/>
              <a:ext cx="675003" cy="67500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737126" y="3393614"/>
              <a:ext cx="6047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z</a:t>
              </a:r>
              <a:r>
                <a:rPr lang="en-US" sz="2400" baseline="-25000" dirty="0" smtClean="0">
                  <a:latin typeface="Times New Roman"/>
                  <a:cs typeface="Times New Roman"/>
                </a:rPr>
                <a:t>T-1</a:t>
              </a:r>
              <a:endParaRPr lang="en-US" sz="2400" baseline="-25000" dirty="0">
                <a:latin typeface="Times New Roman"/>
                <a:cs typeface="Times New Roman"/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5676259" y="4707334"/>
              <a:ext cx="675003" cy="6750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737126" y="4747424"/>
              <a:ext cx="6124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x</a:t>
              </a:r>
              <a:r>
                <a:rPr lang="en-US" sz="2400" baseline="-25000" dirty="0" smtClean="0">
                  <a:latin typeface="Times New Roman"/>
                  <a:cs typeface="Times New Roman"/>
                </a:rPr>
                <a:t>T-1</a:t>
              </a:r>
              <a:endParaRPr lang="en-US" sz="2400" baseline="-25000" dirty="0">
                <a:latin typeface="Times New Roman"/>
                <a:cs typeface="Times New Roman"/>
              </a:endParaRPr>
            </a:p>
          </p:txBody>
        </p:sp>
        <p:cxnSp>
          <p:nvCxnSpPr>
            <p:cNvPr id="72" name="Straight Arrow Connector 71"/>
            <p:cNvCxnSpPr>
              <a:endCxn id="24" idx="2"/>
            </p:cNvCxnSpPr>
            <p:nvPr/>
          </p:nvCxnSpPr>
          <p:spPr>
            <a:xfrm flipV="1">
              <a:off x="6351262" y="3682007"/>
              <a:ext cx="436799" cy="13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0" name="Picture 79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950" y="1509313"/>
            <a:ext cx="3399769" cy="239687"/>
          </a:xfrm>
          <a:prstGeom prst="rect">
            <a:avLst/>
          </a:prstGeom>
        </p:spPr>
      </p:pic>
      <p:pic>
        <p:nvPicPr>
          <p:cNvPr id="81" name="Picture 80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916" y="6092431"/>
            <a:ext cx="1566598" cy="276019"/>
          </a:xfrm>
          <a:prstGeom prst="rect">
            <a:avLst/>
          </a:prstGeom>
        </p:spPr>
      </p:pic>
      <p:pic>
        <p:nvPicPr>
          <p:cNvPr id="82" name="Picture 81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950" y="2445101"/>
            <a:ext cx="3408664" cy="23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304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Model Output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5088" y="1517903"/>
            <a:ext cx="3031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p</a:t>
            </a:r>
            <a:r>
              <a:rPr lang="en-US" sz="2000" dirty="0" smtClean="0"/>
              <a:t> = 0.7,</a:t>
            </a:r>
            <a:r>
              <a:rPr lang="en-US" sz="2000" dirty="0"/>
              <a:t> </a:t>
            </a:r>
            <a:r>
              <a:rPr lang="en-US" sz="2000" i="1" dirty="0" smtClean="0"/>
              <a:t>e</a:t>
            </a:r>
            <a:r>
              <a:rPr lang="en-US" sz="2000" dirty="0" smtClean="0"/>
              <a:t> = 0.05, </a:t>
            </a:r>
            <a:r>
              <a:rPr lang="en-US" sz="2000" i="1" dirty="0" smtClean="0"/>
              <a:t>N</a:t>
            </a:r>
            <a:r>
              <a:rPr lang="en-US" sz="2000" dirty="0" smtClean="0"/>
              <a:t> = 25</a:t>
            </a:r>
            <a:endParaRPr lang="en-US" sz="2000" dirty="0"/>
          </a:p>
        </p:txBody>
      </p:sp>
      <p:pic>
        <p:nvPicPr>
          <p:cNvPr id="12" name="out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2242535"/>
            <a:ext cx="9144000" cy="3652837"/>
          </a:xfrm>
          <a:prstGeom prst="rect">
            <a:avLst/>
          </a:prstGeom>
        </p:spPr>
      </p:pic>
      <p:pic>
        <p:nvPicPr>
          <p:cNvPr id="13" name="Picture 12" descr="colorbar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969" y="2585874"/>
            <a:ext cx="507001" cy="1744429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29" y="3737912"/>
            <a:ext cx="254000" cy="419100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98" y="2659796"/>
            <a:ext cx="292100" cy="355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69063" y="6022828"/>
            <a:ext cx="498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Inference Evaluation = Edit Distance / Length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547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is a realistic </a:t>
            </a:r>
            <a:r>
              <a:rPr lang="en-US" i="1" dirty="0" smtClean="0"/>
              <a:t>p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1455"/>
            <a:ext cx="8229600" cy="6653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Lu </a:t>
            </a:r>
            <a:r>
              <a:rPr lang="en-US" sz="2200" i="1" dirty="0" smtClean="0"/>
              <a:t>et al.</a:t>
            </a:r>
            <a:r>
              <a:rPr lang="en-US" sz="2200" dirty="0" smtClean="0"/>
              <a:t> reported experimental conditions 4k</a:t>
            </a:r>
            <a:r>
              <a:rPr lang="en-US" sz="2200" baseline="-25000" dirty="0" smtClean="0"/>
              <a:t>B</a:t>
            </a:r>
            <a:r>
              <a:rPr lang="en-US" sz="2200" dirty="0" smtClean="0"/>
              <a:t>T/</a:t>
            </a:r>
            <a:r>
              <a:rPr lang="en-US" sz="2200" dirty="0" err="1" smtClean="0"/>
              <a:t>Fa</a:t>
            </a:r>
            <a:r>
              <a:rPr lang="en-US" sz="2200" dirty="0" smtClean="0"/>
              <a:t> </a:t>
            </a:r>
            <a:r>
              <a:rPr lang="en-US" sz="2200" dirty="0" smtClean="0">
                <a:latin typeface="Consolas"/>
                <a:cs typeface="Consolas"/>
              </a:rPr>
              <a:t>~</a:t>
            </a:r>
            <a:r>
              <a:rPr lang="en-US" sz="2200" dirty="0" smtClean="0"/>
              <a:t> 5 --&gt; p = 0.7 </a:t>
            </a:r>
          </a:p>
        </p:txBody>
      </p:sp>
      <p:sp>
        <p:nvSpPr>
          <p:cNvPr id="5" name="Rectangle 4"/>
          <p:cNvSpPr/>
          <p:nvPr/>
        </p:nvSpPr>
        <p:spPr>
          <a:xfrm>
            <a:off x="183052" y="6242048"/>
            <a:ext cx="75737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Lu, Bo, et al. "Origins and consequences of velocity fluctuations during DNA passage through a </a:t>
            </a:r>
            <a:r>
              <a:rPr lang="en-US" sz="1400" dirty="0" err="1"/>
              <a:t>nanopore</a:t>
            </a:r>
            <a:r>
              <a:rPr lang="en-US" sz="1400" dirty="0"/>
              <a:t>." Biophysical journal 101.1 (2011): 70-79.</a:t>
            </a:r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052" y="2471455"/>
            <a:ext cx="2047012" cy="712004"/>
          </a:xfrm>
          <a:prstGeom prst="rect">
            <a:avLst/>
          </a:prstGeom>
          <a:ln>
            <a:noFill/>
          </a:ln>
        </p:spPr>
      </p:pic>
      <p:pic>
        <p:nvPicPr>
          <p:cNvPr id="8" name="Picture 7" descr="readlength_histogram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12" y="3627097"/>
            <a:ext cx="3472134" cy="2608758"/>
          </a:xfrm>
          <a:prstGeom prst="rect">
            <a:avLst/>
          </a:prstGeom>
        </p:spPr>
      </p:pic>
      <p:pic>
        <p:nvPicPr>
          <p:cNvPr id="11" name="Picture 10" descr="z_p07_2 copy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91" y="2268545"/>
            <a:ext cx="3580971" cy="1415234"/>
          </a:xfrm>
          <a:prstGeom prst="rect">
            <a:avLst/>
          </a:prstGeom>
        </p:spPr>
      </p:pic>
      <p:pic>
        <p:nvPicPr>
          <p:cNvPr id="12" name="Picture 11" descr="np07sweep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300" y="3582647"/>
            <a:ext cx="5394471" cy="265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278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12630</TotalTime>
  <Words>694</Words>
  <Application>Microsoft Macintosh PowerPoint</Application>
  <PresentationFormat>On-screen Show (4:3)</PresentationFormat>
  <Paragraphs>110</Paragraphs>
  <Slides>14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Statistical Inference for Nanopore Sequencing</vt:lpstr>
      <vt:lpstr>Genome Assembly</vt:lpstr>
      <vt:lpstr>Nanopore Sequencing</vt:lpstr>
      <vt:lpstr>Nanopore Sequencing</vt:lpstr>
      <vt:lpstr>Nanopore Sequencing</vt:lpstr>
      <vt:lpstr>Model Specification</vt:lpstr>
      <vt:lpstr>Statistical Inference</vt:lpstr>
      <vt:lpstr>Model Output</vt:lpstr>
      <vt:lpstr>What is a realistic p?</vt:lpstr>
      <vt:lpstr>Parameter Sweep: N vs p</vt:lpstr>
      <vt:lpstr>Parameter Sweep: N vs e</vt:lpstr>
      <vt:lpstr>Heuristics</vt:lpstr>
      <vt:lpstr>Heuristic: Inference Entropy</vt:lpstr>
      <vt:lpstr>Conclusions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Emmett</dc:creator>
  <cp:lastModifiedBy>Kevin Emmett</cp:lastModifiedBy>
  <cp:revision>118</cp:revision>
  <dcterms:created xsi:type="dcterms:W3CDTF">2013-03-07T17:38:04Z</dcterms:created>
  <dcterms:modified xsi:type="dcterms:W3CDTF">2013-03-27T14:24:27Z</dcterms:modified>
</cp:coreProperties>
</file>