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81" r:id="rId3"/>
    <p:sldId id="257" r:id="rId4"/>
    <p:sldId id="279" r:id="rId5"/>
    <p:sldId id="278" r:id="rId6"/>
    <p:sldId id="280" r:id="rId7"/>
    <p:sldId id="276" r:id="rId8"/>
    <p:sldId id="275" r:id="rId9"/>
    <p:sldId id="274" r:id="rId10"/>
    <p:sldId id="273" r:id="rId11"/>
    <p:sldId id="272" r:id="rId12"/>
    <p:sldId id="27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61" r:id="rId23"/>
    <p:sldId id="259" r:id="rId24"/>
    <p:sldId id="260" r:id="rId25"/>
    <p:sldId id="258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5BE1-FF8C-4A6E-B655-98FE83E7C73F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82F-B26C-4252-8836-565B52DE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752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5BE1-FF8C-4A6E-B655-98FE83E7C73F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82F-B26C-4252-8836-565B52DE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9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5BE1-FF8C-4A6E-B655-98FE83E7C73F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82F-B26C-4252-8836-565B52DE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59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5BE1-FF8C-4A6E-B655-98FE83E7C73F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82F-B26C-4252-8836-565B52DE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25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5BE1-FF8C-4A6E-B655-98FE83E7C73F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82F-B26C-4252-8836-565B52DE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824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5BE1-FF8C-4A6E-B655-98FE83E7C73F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82F-B26C-4252-8836-565B52DE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89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5BE1-FF8C-4A6E-B655-98FE83E7C73F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82F-B26C-4252-8836-565B52DE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23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5BE1-FF8C-4A6E-B655-98FE83E7C73F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82F-B26C-4252-8836-565B52DE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70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5BE1-FF8C-4A6E-B655-98FE83E7C73F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82F-B26C-4252-8836-565B52DE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47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5BE1-FF8C-4A6E-B655-98FE83E7C73F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82F-B26C-4252-8836-565B52DE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9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5BE1-FF8C-4A6E-B655-98FE83E7C73F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82F-B26C-4252-8836-565B52DE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11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C5BE1-FF8C-4A6E-B655-98FE83E7C73F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9482F-B26C-4252-8836-565B52DE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09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0084" y="198078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동기화 블록과 동기화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23460" y="742044"/>
            <a:ext cx="2286852" cy="6717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스레드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915872" y="742044"/>
            <a:ext cx="2286852" cy="6717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스레드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23460" y="2679901"/>
            <a:ext cx="8754764" cy="2412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공유객체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836615" y="3696367"/>
            <a:ext cx="2286852" cy="6717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동기화 </a:t>
            </a:r>
            <a:r>
              <a:rPr lang="ko-KR" altLang="en-US" dirty="0" smtClean="0">
                <a:solidFill>
                  <a:schemeClr val="tx1"/>
                </a:solidFill>
              </a:rPr>
              <a:t>블록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913993" y="3696367"/>
            <a:ext cx="2286852" cy="6717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동기화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699138" y="3696367"/>
            <a:ext cx="2286852" cy="6717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일반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4" idx="2"/>
            <a:endCxn id="67" idx="0"/>
          </p:cNvCxnSpPr>
          <p:nvPr/>
        </p:nvCxnSpPr>
        <p:spPr>
          <a:xfrm>
            <a:off x="1666886" y="1413760"/>
            <a:ext cx="313155" cy="2282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4" idx="2"/>
          </p:cNvCxnSpPr>
          <p:nvPr/>
        </p:nvCxnSpPr>
        <p:spPr>
          <a:xfrm>
            <a:off x="1666886" y="1413760"/>
            <a:ext cx="3390533" cy="2282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4" idx="2"/>
            <a:endCxn id="69" idx="0"/>
          </p:cNvCxnSpPr>
          <p:nvPr/>
        </p:nvCxnSpPr>
        <p:spPr>
          <a:xfrm>
            <a:off x="1666886" y="1413760"/>
            <a:ext cx="6175678" cy="2282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362152" y="22255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호출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579999" y="17050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호출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820943" y="21159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호출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601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9449" y="218113"/>
            <a:ext cx="941244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Group gr;</a:t>
            </a:r>
          </a:p>
          <a:p>
            <a:r>
              <a:rPr lang="en-US" altLang="ko-KR" dirty="0" smtClean="0"/>
              <a:t>       12</a:t>
            </a:r>
          </a:p>
          <a:p>
            <a:endParaRPr lang="en-US" altLang="ko-KR" dirty="0"/>
          </a:p>
          <a:p>
            <a:r>
              <a:rPr lang="en-US" altLang="ko-KR" dirty="0"/>
              <a:t>g</a:t>
            </a:r>
            <a:r>
              <a:rPr lang="en-US" altLang="ko-KR" dirty="0" smtClean="0"/>
              <a:t>r = new Group(); =&gt; {</a:t>
            </a:r>
            <a:endParaRPr lang="en-US" altLang="ko-KR" dirty="0"/>
          </a:p>
          <a:p>
            <a:r>
              <a:rPr lang="en-US" altLang="ko-KR" dirty="0" smtClean="0"/>
              <a:t>			Map </a:t>
            </a:r>
            <a:r>
              <a:rPr lang="en-US" altLang="ko-KR" dirty="0" err="1" smtClean="0"/>
              <a:t>memberMap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	getter/setter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en-US" altLang="ko-KR" dirty="0" err="1" smtClean="0"/>
              <a:t>getCaptin</a:t>
            </a:r>
            <a:r>
              <a:rPr lang="en-US" altLang="ko-KR" dirty="0" smtClean="0"/>
              <a:t>()</a:t>
            </a:r>
            <a:endParaRPr lang="en-US" altLang="ko-KR" dirty="0"/>
          </a:p>
          <a:p>
            <a:r>
              <a:rPr lang="en-US" altLang="ko-KR" dirty="0" smtClean="0"/>
              <a:t>		       }</a:t>
            </a:r>
          </a:p>
          <a:p>
            <a:r>
              <a:rPr lang="ko-KR" altLang="en-US" dirty="0" err="1" smtClean="0"/>
              <a:t>기본생성자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속성이 비어있는 값</a:t>
            </a:r>
            <a:endParaRPr lang="en-US" altLang="ko-KR" dirty="0" smtClean="0"/>
          </a:p>
          <a:p>
            <a:r>
              <a:rPr lang="ko-KR" altLang="en-US" dirty="0" smtClean="0"/>
              <a:t>매개변수 있는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속성이 설정된 값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설계도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부품 생성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-&gt; </a:t>
            </a:r>
            <a:r>
              <a:rPr lang="ko-KR" altLang="en-US" dirty="0" smtClean="0">
                <a:sym typeface="Wingdings" panose="05000000000000000000" pitchFamily="2" charset="2"/>
              </a:rPr>
              <a:t>부품마다 </a:t>
            </a:r>
            <a:r>
              <a:rPr lang="ko-KR" altLang="en-US" dirty="0" err="1" smtClean="0">
                <a:sym typeface="Wingdings" panose="05000000000000000000" pitchFamily="2" charset="2"/>
              </a:rPr>
              <a:t>코드값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-&gt; </a:t>
            </a:r>
            <a:r>
              <a:rPr lang="ko-KR" altLang="en-US" dirty="0" smtClean="0">
                <a:sym typeface="Wingdings" panose="05000000000000000000" pitchFamily="2" charset="2"/>
              </a:rPr>
              <a:t>사용할 때는 </a:t>
            </a:r>
            <a:r>
              <a:rPr lang="ko-KR" altLang="en-US" dirty="0" err="1" smtClean="0">
                <a:sym typeface="Wingdings" panose="05000000000000000000" pitchFamily="2" charset="2"/>
              </a:rPr>
              <a:t>코드값으로</a:t>
            </a:r>
            <a:r>
              <a:rPr lang="ko-KR" altLang="en-US" dirty="0" smtClean="0">
                <a:sym typeface="Wingdings" panose="05000000000000000000" pitchFamily="2" charset="2"/>
              </a:rPr>
              <a:t> 사용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코드값에</a:t>
            </a:r>
            <a:r>
              <a:rPr lang="ko-KR" altLang="en-US" dirty="0" smtClean="0">
                <a:sym typeface="Wingdings" panose="05000000000000000000" pitchFamily="2" charset="2"/>
              </a:rPr>
              <a:t> 해당하는 게 </a:t>
            </a:r>
            <a:r>
              <a:rPr lang="ko-KR" altLang="en-US" dirty="0" err="1" smtClean="0">
                <a:sym typeface="Wingdings" panose="05000000000000000000" pitchFamily="2" charset="2"/>
              </a:rPr>
              <a:t>변수명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부품에 해당하는 게 값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Int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num</a:t>
            </a:r>
            <a:r>
              <a:rPr lang="en-US" altLang="ko-KR" dirty="0" smtClean="0">
                <a:sym typeface="Wingdings" panose="05000000000000000000" pitchFamily="2" charset="2"/>
              </a:rPr>
              <a:t> = 12;                                     </a:t>
            </a:r>
            <a:r>
              <a:rPr lang="ko-KR" altLang="en-US" dirty="0" err="1" smtClean="0">
                <a:sym typeface="Wingdings" panose="05000000000000000000" pitchFamily="2" charset="2"/>
              </a:rPr>
              <a:t>코드값과</a:t>
            </a:r>
            <a:r>
              <a:rPr lang="ko-KR" altLang="en-US" dirty="0" smtClean="0">
                <a:sym typeface="Wingdings" panose="05000000000000000000" pitchFamily="2" charset="2"/>
              </a:rPr>
              <a:t> 부품을 연결해주는 건 동일한데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Num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코드값</a:t>
            </a:r>
            <a:r>
              <a:rPr lang="en-US" altLang="ko-KR" dirty="0" smtClean="0">
                <a:sym typeface="Wingdings" panose="05000000000000000000" pitchFamily="2" charset="2"/>
              </a:rPr>
              <a:t>, 12 </a:t>
            </a:r>
            <a:r>
              <a:rPr lang="ko-KR" altLang="en-US" dirty="0" smtClean="0">
                <a:sym typeface="Wingdings" panose="05000000000000000000" pitchFamily="2" charset="2"/>
              </a:rPr>
              <a:t>부품</a:t>
            </a:r>
            <a:r>
              <a:rPr lang="en-US" altLang="ko-KR" dirty="0" smtClean="0">
                <a:sym typeface="Wingdings" panose="05000000000000000000" pitchFamily="2" charset="2"/>
              </a:rPr>
              <a:t>;                           </a:t>
            </a:r>
            <a:r>
              <a:rPr lang="ko-KR" altLang="en-US" dirty="0" smtClean="0">
                <a:sym typeface="Wingdings" panose="05000000000000000000" pitchFamily="2" charset="2"/>
              </a:rPr>
              <a:t>부품의 모양이 다르다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Car c = new Car();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C  </a:t>
            </a:r>
            <a:r>
              <a:rPr lang="ko-KR" altLang="en-US" dirty="0" err="1" smtClean="0">
                <a:sym typeface="Wingdings" panose="05000000000000000000" pitchFamily="2" charset="2"/>
              </a:rPr>
              <a:t>코드값</a:t>
            </a:r>
            <a:r>
              <a:rPr lang="en-US" altLang="ko-KR" dirty="0" smtClean="0">
                <a:sym typeface="Wingdings" panose="05000000000000000000" pitchFamily="2" charset="2"/>
              </a:rPr>
              <a:t>, new Car() </a:t>
            </a:r>
            <a:r>
              <a:rPr lang="ko-KR" altLang="en-US" dirty="0" smtClean="0">
                <a:sym typeface="Wingdings" panose="05000000000000000000" pitchFamily="2" charset="2"/>
              </a:rPr>
              <a:t>부품</a:t>
            </a:r>
            <a:r>
              <a:rPr lang="en-US" altLang="ko-KR" dirty="0" smtClean="0">
                <a:sym typeface="Wingdings" panose="05000000000000000000" pitchFamily="2" charset="2"/>
              </a:rPr>
              <a:t>; </a:t>
            </a:r>
            <a:endParaRPr lang="en-US" altLang="ko-KR" dirty="0" smtClean="0"/>
          </a:p>
        </p:txBody>
      </p:sp>
      <p:sp>
        <p:nvSpPr>
          <p:cNvPr id="2" name="오른쪽 화살표 1"/>
          <p:cNvSpPr/>
          <p:nvPr/>
        </p:nvSpPr>
        <p:spPr>
          <a:xfrm>
            <a:off x="3447875" y="5041783"/>
            <a:ext cx="1199626" cy="520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82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4007" y="176169"/>
            <a:ext cx="120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LinkedList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737731" y="1046837"/>
          <a:ext cx="107192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927">
                  <a:extLst>
                    <a:ext uri="{9D8B030D-6E8A-4147-A177-3AD203B41FA5}">
                      <a16:colId xmlns:a16="http://schemas.microsoft.com/office/drawing/2014/main" val="3280007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769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0x0250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264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584148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37731" y="677505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0x0200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198813" y="1046837"/>
          <a:ext cx="107192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927">
                  <a:extLst>
                    <a:ext uri="{9D8B030D-6E8A-4147-A177-3AD203B41FA5}">
                      <a16:colId xmlns:a16="http://schemas.microsoft.com/office/drawing/2014/main" val="3280007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0x0200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769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0x0300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264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5841486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123313" y="677505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0x0250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endCxn id="15" idx="1"/>
          </p:cNvCxnSpPr>
          <p:nvPr/>
        </p:nvCxnSpPr>
        <p:spPr>
          <a:xfrm>
            <a:off x="1809658" y="1603097"/>
            <a:ext cx="389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1809658" y="1216404"/>
            <a:ext cx="389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3708832" y="1057013"/>
          <a:ext cx="107192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927">
                  <a:extLst>
                    <a:ext uri="{9D8B030D-6E8A-4147-A177-3AD203B41FA5}">
                      <a16:colId xmlns:a16="http://schemas.microsoft.com/office/drawing/2014/main" val="3280007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0x0250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769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0x0350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264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5841486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708832" y="687681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0x0300</a:t>
            </a:r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5169914" y="1057013"/>
          <a:ext cx="107192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927">
                  <a:extLst>
                    <a:ext uri="{9D8B030D-6E8A-4147-A177-3AD203B41FA5}">
                      <a16:colId xmlns:a16="http://schemas.microsoft.com/office/drawing/2014/main" val="3280007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0x0300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769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0x0400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264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5841486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094414" y="687681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0x0350</a:t>
            </a:r>
            <a:endParaRPr lang="ko-KR" altLang="en-US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/>
          </p:nvPr>
        </p:nvGraphicFramePr>
        <p:xfrm>
          <a:off x="3371493" y="3054991"/>
          <a:ext cx="105365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651">
                  <a:extLst>
                    <a:ext uri="{9D8B030D-6E8A-4147-A177-3AD203B41FA5}">
                      <a16:colId xmlns:a16="http://schemas.microsoft.com/office/drawing/2014/main" val="3280007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0x0250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769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0x0300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264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5841486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3212915" y="2685659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0x0275</a:t>
            </a:r>
            <a:endParaRPr lang="ko-KR" altLang="en-US" dirty="0"/>
          </a:p>
        </p:txBody>
      </p:sp>
      <p:cxnSp>
        <p:nvCxnSpPr>
          <p:cNvPr id="13" name="꺾인 연결선 12"/>
          <p:cNvCxnSpPr>
            <a:stCxn id="15" idx="3"/>
            <a:endCxn id="35" idx="1"/>
          </p:cNvCxnSpPr>
          <p:nvPr/>
        </p:nvCxnSpPr>
        <p:spPr>
          <a:xfrm>
            <a:off x="3270740" y="1603097"/>
            <a:ext cx="100753" cy="20081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endCxn id="21" idx="1"/>
          </p:cNvCxnSpPr>
          <p:nvPr/>
        </p:nvCxnSpPr>
        <p:spPr>
          <a:xfrm rot="16200000" flipV="1">
            <a:off x="3067999" y="2254106"/>
            <a:ext cx="1997978" cy="716312"/>
          </a:xfrm>
          <a:prstGeom prst="bentConnector4">
            <a:avLst>
              <a:gd name="adj1" fmla="val 36079"/>
              <a:gd name="adj2" fmla="val 1319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79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4007" y="176169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클래스와 객체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93863" y="780176"/>
            <a:ext cx="2097248" cy="503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클래스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설계도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4138" y="4085439"/>
            <a:ext cx="2553344" cy="503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객체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인스턴스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부품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stCxn id="7" idx="2"/>
            <a:endCxn id="25" idx="0"/>
          </p:cNvCxnSpPr>
          <p:nvPr/>
        </p:nvCxnSpPr>
        <p:spPr>
          <a:xfrm>
            <a:off x="1842487" y="1283515"/>
            <a:ext cx="18323" cy="2801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99002" y="249981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인스턴스화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436082" y="780176"/>
            <a:ext cx="3114009" cy="2088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</a:t>
            </a:r>
            <a:r>
              <a:rPr lang="en-US" altLang="ko-KR" dirty="0" smtClean="0">
                <a:solidFill>
                  <a:schemeClr val="tx1"/>
                </a:solidFill>
              </a:rPr>
              <a:t>ublic </a:t>
            </a:r>
            <a:r>
              <a:rPr lang="ko-KR" altLang="en-US" dirty="0" smtClean="0">
                <a:solidFill>
                  <a:schemeClr val="tx1"/>
                </a:solidFill>
              </a:rPr>
              <a:t>클래스 </a:t>
            </a:r>
            <a:r>
              <a:rPr lang="en-US" altLang="ko-KR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</a:t>
            </a:r>
            <a:r>
              <a:rPr lang="ko-KR" altLang="en-US" dirty="0" smtClean="0">
                <a:solidFill>
                  <a:schemeClr val="tx1"/>
                </a:solidFill>
              </a:rPr>
              <a:t>속성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</a:rPr>
              <a:t>멤버변수</a:t>
            </a:r>
            <a:r>
              <a:rPr lang="en-US" altLang="ko-KR" dirty="0" smtClean="0">
                <a:solidFill>
                  <a:schemeClr val="tx1"/>
                </a:solidFill>
              </a:rPr>
              <a:t>),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</a:t>
            </a:r>
            <a:r>
              <a:rPr lang="ko-KR" altLang="en-US" dirty="0" smtClean="0">
                <a:solidFill>
                  <a:schemeClr val="tx1"/>
                </a:solidFill>
              </a:rPr>
              <a:t>기능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어떤 속성과 기능이 필요한지 설계를 해보고 코딩을 시작하는 게 좋다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20" name="직선 화살표 연결선 19"/>
          <p:cNvCxnSpPr>
            <a:stCxn id="7" idx="3"/>
            <a:endCxn id="29" idx="1"/>
          </p:cNvCxnSpPr>
          <p:nvPr/>
        </p:nvCxnSpPr>
        <p:spPr>
          <a:xfrm>
            <a:off x="2891111" y="1031846"/>
            <a:ext cx="1544971" cy="792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436082" y="3440884"/>
            <a:ext cx="3114009" cy="3035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멤버변수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해당 클래스의 속성들을 다양한 데이터 타입의 변수들로 </a:t>
            </a:r>
            <a:r>
              <a:rPr lang="ko-KR" altLang="en-US" dirty="0" err="1" smtClean="0">
                <a:solidFill>
                  <a:schemeClr val="tx1"/>
                </a:solidFill>
              </a:rPr>
              <a:t>정의해놓는</a:t>
            </a:r>
            <a:r>
              <a:rPr lang="ko-KR" altLang="en-US" dirty="0" smtClean="0">
                <a:solidFill>
                  <a:schemeClr val="tx1"/>
                </a:solidFill>
              </a:rPr>
              <a:t> 것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선언과 동시에 초기화도 가능하지만 대부분 </a:t>
            </a:r>
            <a:r>
              <a:rPr lang="ko-KR" altLang="en-US" dirty="0" err="1" smtClean="0">
                <a:solidFill>
                  <a:schemeClr val="tx1"/>
                </a:solidFill>
              </a:rPr>
              <a:t>생성자를</a:t>
            </a:r>
            <a:r>
              <a:rPr lang="ko-KR" altLang="en-US" dirty="0" smtClean="0">
                <a:solidFill>
                  <a:schemeClr val="tx1"/>
                </a:solidFill>
              </a:rPr>
              <a:t> 통한 초기화를 진행한다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접근제어자가 </a:t>
            </a:r>
            <a:r>
              <a:rPr lang="en-US" altLang="ko-KR" dirty="0" err="1" smtClean="0">
                <a:solidFill>
                  <a:schemeClr val="tx1"/>
                </a:solidFill>
              </a:rPr>
              <a:t>privat</a:t>
            </a:r>
            <a:r>
              <a:rPr lang="ko-KR" altLang="en-US" dirty="0" smtClean="0">
                <a:solidFill>
                  <a:schemeClr val="tx1"/>
                </a:solidFill>
              </a:rPr>
              <a:t>일 때는 </a:t>
            </a:r>
            <a:r>
              <a:rPr lang="en-US" altLang="ko-KR" dirty="0" smtClean="0">
                <a:solidFill>
                  <a:schemeClr val="tx1"/>
                </a:solidFill>
              </a:rPr>
              <a:t>getter/setter</a:t>
            </a:r>
            <a:r>
              <a:rPr lang="ko-KR" altLang="en-US" dirty="0" smtClean="0">
                <a:solidFill>
                  <a:schemeClr val="tx1"/>
                </a:solidFill>
              </a:rPr>
              <a:t>를 이용해서 </a:t>
            </a:r>
            <a:r>
              <a:rPr lang="ko-KR" altLang="en-US" dirty="0" err="1" smtClean="0">
                <a:solidFill>
                  <a:schemeClr val="tx1"/>
                </a:solidFill>
              </a:rPr>
              <a:t>멤버변수에</a:t>
            </a:r>
            <a:r>
              <a:rPr lang="ko-KR" altLang="en-US" dirty="0" smtClean="0">
                <a:solidFill>
                  <a:schemeClr val="tx1"/>
                </a:solidFill>
              </a:rPr>
              <a:t> 접근한다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33" name="직선 화살표 연결선 32"/>
          <p:cNvCxnSpPr>
            <a:stCxn id="29" idx="2"/>
            <a:endCxn id="32" idx="0"/>
          </p:cNvCxnSpPr>
          <p:nvPr/>
        </p:nvCxnSpPr>
        <p:spPr>
          <a:xfrm>
            <a:off x="5993087" y="2869143"/>
            <a:ext cx="0" cy="571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8397084" y="780177"/>
            <a:ext cx="3114009" cy="2818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해당 클래스의 기능을 </a:t>
            </a:r>
            <a:r>
              <a:rPr lang="ko-KR" altLang="en-US" dirty="0" err="1" smtClean="0">
                <a:solidFill>
                  <a:schemeClr val="tx1"/>
                </a:solidFill>
              </a:rPr>
              <a:t>정의해놓은</a:t>
            </a:r>
            <a:r>
              <a:rPr lang="ko-KR" altLang="en-US" dirty="0" smtClean="0">
                <a:solidFill>
                  <a:schemeClr val="tx1"/>
                </a:solidFill>
              </a:rPr>
              <a:t> 소스코드의 집합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solidFill>
                  <a:schemeClr val="tx1"/>
                </a:solidFill>
              </a:rPr>
              <a:t>접근제어자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리턴타입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메소드명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매개변수</a:t>
            </a:r>
            <a:r>
              <a:rPr lang="en-US" altLang="ko-KR" dirty="0" smtClean="0">
                <a:solidFill>
                  <a:schemeClr val="tx1"/>
                </a:solidFill>
              </a:rPr>
              <a:t>) {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</a:t>
            </a:r>
            <a:r>
              <a:rPr lang="ko-KR" altLang="en-US" dirty="0" smtClean="0">
                <a:solidFill>
                  <a:schemeClr val="tx1"/>
                </a:solidFill>
              </a:rPr>
              <a:t>기능의 소스코드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 return </a:t>
            </a:r>
            <a:r>
              <a:rPr lang="ko-KR" altLang="en-US" dirty="0" err="1" smtClean="0">
                <a:solidFill>
                  <a:schemeClr val="tx1"/>
                </a:solidFill>
              </a:rPr>
              <a:t>리턴타입의</a:t>
            </a:r>
            <a:r>
              <a:rPr lang="ko-KR" altLang="en-US" dirty="0" smtClean="0">
                <a:solidFill>
                  <a:schemeClr val="tx1"/>
                </a:solidFill>
              </a:rPr>
              <a:t> 변수나 결과 또는 값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}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>
            <a:stCxn id="29" idx="3"/>
            <a:endCxn id="34" idx="1"/>
          </p:cNvCxnSpPr>
          <p:nvPr/>
        </p:nvCxnSpPr>
        <p:spPr>
          <a:xfrm>
            <a:off x="7550091" y="1824660"/>
            <a:ext cx="846993" cy="364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62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4007" y="176169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클래스와 객체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93863" y="780176"/>
            <a:ext cx="2097248" cy="503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클래스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설계도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4138" y="4085439"/>
            <a:ext cx="2553344" cy="503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객체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인스턴스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부품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stCxn id="7" idx="2"/>
            <a:endCxn id="25" idx="0"/>
          </p:cNvCxnSpPr>
          <p:nvPr/>
        </p:nvCxnSpPr>
        <p:spPr>
          <a:xfrm>
            <a:off x="1842487" y="1283515"/>
            <a:ext cx="18323" cy="2801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99002" y="249981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인스턴스화</a:t>
            </a:r>
            <a:endParaRPr lang="ko-KR" altLang="en-US" b="1" dirty="0"/>
          </a:p>
        </p:txBody>
      </p:sp>
      <p:sp>
        <p:nvSpPr>
          <p:cNvPr id="29" name="직사각형 28"/>
          <p:cNvSpPr/>
          <p:nvPr/>
        </p:nvSpPr>
        <p:spPr>
          <a:xfrm>
            <a:off x="3939736" y="870330"/>
            <a:ext cx="2997960" cy="3628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인스턴스화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설계도에 대한 부품을 만들어주는 작업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n</a:t>
            </a:r>
            <a:r>
              <a:rPr lang="en-US" altLang="ko-KR" dirty="0" smtClean="0">
                <a:solidFill>
                  <a:schemeClr val="tx1"/>
                </a:solidFill>
              </a:rPr>
              <a:t>ew + </a:t>
            </a:r>
            <a:r>
              <a:rPr lang="ko-KR" altLang="en-US" dirty="0" err="1" smtClean="0">
                <a:solidFill>
                  <a:schemeClr val="tx1"/>
                </a:solidFill>
              </a:rPr>
              <a:t>생성자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solidFill>
                  <a:schemeClr val="tx1"/>
                </a:solidFill>
              </a:rPr>
              <a:t>생성자도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</a:rPr>
              <a:t> 중 하나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</a:rPr>
              <a:t> 오버로딩을 통해 다양한 </a:t>
            </a:r>
            <a:r>
              <a:rPr lang="ko-KR" altLang="en-US" dirty="0" err="1" smtClean="0">
                <a:solidFill>
                  <a:schemeClr val="tx1"/>
                </a:solidFill>
              </a:rPr>
              <a:t>생성자를</a:t>
            </a:r>
            <a:r>
              <a:rPr lang="ko-KR" altLang="en-US" dirty="0" smtClean="0">
                <a:solidFill>
                  <a:schemeClr val="tx1"/>
                </a:solidFill>
              </a:rPr>
              <a:t> 정의할 수 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생성자의 명칭은 </a:t>
            </a:r>
            <a:r>
              <a:rPr lang="ko-KR" altLang="en-US" dirty="0" err="1" smtClean="0">
                <a:solidFill>
                  <a:schemeClr val="tx1"/>
                </a:solidFill>
              </a:rPr>
              <a:t>클래스명과</a:t>
            </a:r>
            <a:r>
              <a:rPr lang="ko-KR" altLang="en-US" dirty="0" smtClean="0">
                <a:solidFill>
                  <a:schemeClr val="tx1"/>
                </a:solidFill>
              </a:rPr>
              <a:t> 동일해야 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solidFill>
                  <a:schemeClr val="tx1"/>
                </a:solidFill>
              </a:rPr>
              <a:t>생성자를</a:t>
            </a:r>
            <a:r>
              <a:rPr lang="ko-KR" altLang="en-US" dirty="0" smtClean="0">
                <a:solidFill>
                  <a:schemeClr val="tx1"/>
                </a:solidFill>
              </a:rPr>
              <a:t> 제외한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메소드들은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클래스명과</a:t>
            </a:r>
            <a:r>
              <a:rPr lang="ko-KR" altLang="en-US" dirty="0" smtClean="0">
                <a:solidFill>
                  <a:schemeClr val="tx1"/>
                </a:solidFill>
              </a:rPr>
              <a:t> 다르게 </a:t>
            </a:r>
            <a:r>
              <a:rPr lang="ko-KR" altLang="en-US" dirty="0" err="1" smtClean="0">
                <a:solidFill>
                  <a:schemeClr val="tx1"/>
                </a:solidFill>
              </a:rPr>
              <a:t>지어야한다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4" name="직선 화살표 연결선 3"/>
          <p:cNvCxnSpPr>
            <a:stCxn id="27" idx="3"/>
            <a:endCxn id="29" idx="1"/>
          </p:cNvCxnSpPr>
          <p:nvPr/>
        </p:nvCxnSpPr>
        <p:spPr>
          <a:xfrm>
            <a:off x="3237830" y="2684477"/>
            <a:ext cx="7019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8437633" y="176169"/>
            <a:ext cx="2997960" cy="3112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>
                <a:solidFill>
                  <a:schemeClr val="tx1"/>
                </a:solidFill>
              </a:rPr>
              <a:t>기본생성자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</a:rPr>
              <a:t>클래스를 생성하면 기본으로 제공되는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생성자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p</a:t>
            </a:r>
            <a:r>
              <a:rPr lang="en-US" altLang="ko-KR" sz="1600" dirty="0" smtClean="0">
                <a:solidFill>
                  <a:schemeClr val="tx1"/>
                </a:solidFill>
              </a:rPr>
              <a:t>ublic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클래스명</a:t>
            </a:r>
            <a:r>
              <a:rPr lang="en-US" altLang="ko-KR" sz="1600" dirty="0" smtClean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  </a:t>
            </a:r>
            <a:r>
              <a:rPr lang="ko-KR" altLang="en-US" sz="1600" dirty="0" smtClean="0">
                <a:solidFill>
                  <a:schemeClr val="tx1"/>
                </a:solidFill>
              </a:rPr>
              <a:t>멤버변수들의 초기화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</a:t>
            </a:r>
            <a:r>
              <a:rPr lang="ko-KR" altLang="en-US" sz="1600" dirty="0" smtClean="0">
                <a:solidFill>
                  <a:schemeClr val="tx1"/>
                </a:solidFill>
              </a:rPr>
              <a:t>또는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비워놓음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}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-   </a:t>
            </a:r>
            <a:r>
              <a:rPr lang="ko-KR" altLang="en-US" sz="1600" dirty="0" smtClean="0">
                <a:solidFill>
                  <a:schemeClr val="tx1"/>
                </a:solidFill>
              </a:rPr>
              <a:t>매개변수가 있는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생성자를</a:t>
            </a:r>
            <a:r>
              <a:rPr lang="ko-KR" altLang="en-US" sz="1600" dirty="0" smtClean="0">
                <a:solidFill>
                  <a:schemeClr val="tx1"/>
                </a:solidFill>
              </a:rPr>
              <a:t> 정의하면 기본으로 제공되던 기본생성자를 사용하지 못하고 기본생성자를 정의해줘야 사용할 수 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437633" y="3449273"/>
            <a:ext cx="2997960" cy="2892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매개변수가 있는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생성자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</a:rPr>
              <a:t>매개변수로 받아온 값들을 통해서 멤버변수들의 초기화를 진행해주는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생성자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chemeClr val="tx1"/>
                </a:solidFill>
              </a:rPr>
              <a:t>Public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클래스명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매개변수</a:t>
            </a:r>
            <a:r>
              <a:rPr lang="en-US" altLang="ko-KR" sz="1600" dirty="0" smtClean="0">
                <a:solidFill>
                  <a:schemeClr val="tx1"/>
                </a:solidFill>
              </a:rPr>
              <a:t>) {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   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멤버변수</a:t>
            </a:r>
            <a:r>
              <a:rPr lang="ko-KR" altLang="en-US" sz="1600" dirty="0" smtClean="0">
                <a:solidFill>
                  <a:schemeClr val="tx1"/>
                </a:solidFill>
              </a:rPr>
              <a:t> 초기화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}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</a:rPr>
              <a:t>매개변수의 개수는 최대 멤버변수의 개수와 일치시키거나 더 작게 설정하는 것이 일반적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8" name="직선 화살표 연결선 7"/>
          <p:cNvCxnSpPr>
            <a:stCxn id="29" idx="3"/>
            <a:endCxn id="16" idx="1"/>
          </p:cNvCxnSpPr>
          <p:nvPr/>
        </p:nvCxnSpPr>
        <p:spPr>
          <a:xfrm flipV="1">
            <a:off x="6937696" y="1732327"/>
            <a:ext cx="1499937" cy="952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29" idx="3"/>
            <a:endCxn id="17" idx="1"/>
          </p:cNvCxnSpPr>
          <p:nvPr/>
        </p:nvCxnSpPr>
        <p:spPr>
          <a:xfrm>
            <a:off x="6937696" y="2684477"/>
            <a:ext cx="1499937" cy="22111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2237847" y="308268"/>
            <a:ext cx="2997960" cy="21643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기본생성자로 생성된 객체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어떤 공정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현대 아반떼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기아 </a:t>
            </a:r>
            <a:r>
              <a:rPr lang="en-US" altLang="ko-KR" dirty="0" smtClean="0">
                <a:solidFill>
                  <a:schemeClr val="tx1"/>
                </a:solidFill>
              </a:rPr>
              <a:t>k7, </a:t>
            </a:r>
            <a:r>
              <a:rPr lang="ko-KR" altLang="en-US" dirty="0" smtClean="0">
                <a:solidFill>
                  <a:schemeClr val="tx1"/>
                </a:solidFill>
              </a:rPr>
              <a:t>쉐보레 </a:t>
            </a:r>
            <a:r>
              <a:rPr lang="ko-KR" altLang="en-US" dirty="0" err="1" smtClean="0">
                <a:solidFill>
                  <a:schemeClr val="tx1"/>
                </a:solidFill>
              </a:rPr>
              <a:t>카마로</a:t>
            </a:r>
            <a:r>
              <a:rPr lang="en-US" altLang="ko-KR" dirty="0" smtClean="0">
                <a:solidFill>
                  <a:schemeClr val="tx1"/>
                </a:solidFill>
              </a:rPr>
              <a:t>..)</a:t>
            </a:r>
            <a:r>
              <a:rPr lang="ko-KR" altLang="en-US" dirty="0" smtClean="0">
                <a:solidFill>
                  <a:schemeClr val="tx1"/>
                </a:solidFill>
              </a:rPr>
              <a:t>에서도 사용할 수 있는 부품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어떤 속성의 값도 정해지지 않는 경우가 많다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2237847" y="2804020"/>
            <a:ext cx="2997960" cy="3569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매개변수가 있는 </a:t>
            </a:r>
            <a:r>
              <a:rPr lang="ko-KR" altLang="en-US" dirty="0" err="1" smtClean="0">
                <a:solidFill>
                  <a:schemeClr val="tx1"/>
                </a:solidFill>
              </a:rPr>
              <a:t>생성자로</a:t>
            </a:r>
            <a:r>
              <a:rPr lang="ko-KR" altLang="en-US" dirty="0" smtClean="0">
                <a:solidFill>
                  <a:schemeClr val="tx1"/>
                </a:solidFill>
              </a:rPr>
              <a:t> 생성된 객체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특정 속성의 값이 지정되어 특정 공정에서만 사용하는 부품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Car c = new Car(“</a:t>
            </a:r>
            <a:r>
              <a:rPr lang="ko-KR" altLang="en-US" dirty="0" smtClean="0">
                <a:solidFill>
                  <a:schemeClr val="tx1"/>
                </a:solidFill>
              </a:rPr>
              <a:t>현대</a:t>
            </a:r>
            <a:r>
              <a:rPr lang="en-US" altLang="ko-KR" dirty="0" smtClean="0">
                <a:solidFill>
                  <a:schemeClr val="tx1"/>
                </a:solidFill>
              </a:rPr>
              <a:t>”, “</a:t>
            </a:r>
            <a:r>
              <a:rPr lang="ko-KR" altLang="en-US" dirty="0" smtClean="0">
                <a:solidFill>
                  <a:schemeClr val="tx1"/>
                </a:solidFill>
              </a:rPr>
              <a:t>아반떼</a:t>
            </a:r>
            <a:r>
              <a:rPr lang="en-US" altLang="ko-KR" dirty="0" smtClean="0">
                <a:solidFill>
                  <a:schemeClr val="tx1"/>
                </a:solidFill>
              </a:rPr>
              <a:t>“);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c</a:t>
            </a:r>
            <a:r>
              <a:rPr lang="ko-KR" altLang="en-US" dirty="0" smtClean="0">
                <a:solidFill>
                  <a:schemeClr val="tx1"/>
                </a:solidFill>
              </a:rPr>
              <a:t>라는 객체는 현대의 아반떼 생산 공정에서만 </a:t>
            </a:r>
            <a:r>
              <a:rPr lang="ko-KR" altLang="en-US" dirty="0" err="1" smtClean="0">
                <a:solidFill>
                  <a:schemeClr val="tx1"/>
                </a:solidFill>
              </a:rPr>
              <a:t>사용가능한</a:t>
            </a:r>
            <a:r>
              <a:rPr lang="ko-KR" altLang="en-US" dirty="0" smtClean="0">
                <a:solidFill>
                  <a:schemeClr val="tx1"/>
                </a:solidFill>
              </a:rPr>
              <a:t> 부품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물론 </a:t>
            </a:r>
            <a:r>
              <a:rPr lang="ko-KR" altLang="en-US" dirty="0" err="1" smtClean="0">
                <a:solidFill>
                  <a:schemeClr val="tx1"/>
                </a:solidFill>
              </a:rPr>
              <a:t>멤버변수를</a:t>
            </a:r>
            <a:r>
              <a:rPr lang="ko-KR" altLang="en-US" dirty="0" smtClean="0">
                <a:solidFill>
                  <a:schemeClr val="tx1"/>
                </a:solidFill>
              </a:rPr>
              <a:t> 변경하면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다른 곳에서도 사용할 수 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2" name="직선 화살표 연결선 11"/>
          <p:cNvCxnSpPr>
            <a:stCxn id="16" idx="3"/>
            <a:endCxn id="22" idx="1"/>
          </p:cNvCxnSpPr>
          <p:nvPr/>
        </p:nvCxnSpPr>
        <p:spPr>
          <a:xfrm flipV="1">
            <a:off x="11435593" y="1390462"/>
            <a:ext cx="802254" cy="341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7" idx="3"/>
            <a:endCxn id="23" idx="1"/>
          </p:cNvCxnSpPr>
          <p:nvPr/>
        </p:nvCxnSpPr>
        <p:spPr>
          <a:xfrm flipV="1">
            <a:off x="11435593" y="4588778"/>
            <a:ext cx="802254" cy="306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11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4007" y="176169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클래스와 객체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93863" y="780176"/>
            <a:ext cx="2097248" cy="503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클래스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설계도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4138" y="4085439"/>
            <a:ext cx="2553344" cy="503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객체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인스턴스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부품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stCxn id="7" idx="2"/>
            <a:endCxn id="25" idx="0"/>
          </p:cNvCxnSpPr>
          <p:nvPr/>
        </p:nvCxnSpPr>
        <p:spPr>
          <a:xfrm>
            <a:off x="1842487" y="1283515"/>
            <a:ext cx="18323" cy="2801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99002" y="249981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인스턴스화</a:t>
            </a:r>
            <a:endParaRPr lang="ko-KR" altLang="en-US" b="1" dirty="0"/>
          </a:p>
        </p:txBody>
      </p:sp>
      <p:sp>
        <p:nvSpPr>
          <p:cNvPr id="29" name="직사각형 28"/>
          <p:cNvSpPr/>
          <p:nvPr/>
        </p:nvSpPr>
        <p:spPr>
          <a:xfrm>
            <a:off x="3930574" y="394255"/>
            <a:ext cx="2997960" cy="21643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기본생성자로 생성된 객체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어떤 공정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현대 아반떼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기아 </a:t>
            </a:r>
            <a:r>
              <a:rPr lang="en-US" altLang="ko-KR" dirty="0" smtClean="0">
                <a:solidFill>
                  <a:schemeClr val="tx1"/>
                </a:solidFill>
              </a:rPr>
              <a:t>k7, </a:t>
            </a:r>
            <a:r>
              <a:rPr lang="ko-KR" altLang="en-US" dirty="0" smtClean="0">
                <a:solidFill>
                  <a:schemeClr val="tx1"/>
                </a:solidFill>
              </a:rPr>
              <a:t>쉐보레 </a:t>
            </a:r>
            <a:r>
              <a:rPr lang="ko-KR" altLang="en-US" dirty="0" err="1" smtClean="0">
                <a:solidFill>
                  <a:schemeClr val="tx1"/>
                </a:solidFill>
              </a:rPr>
              <a:t>카마로</a:t>
            </a:r>
            <a:r>
              <a:rPr lang="en-US" altLang="ko-KR" dirty="0" smtClean="0">
                <a:solidFill>
                  <a:schemeClr val="tx1"/>
                </a:solidFill>
              </a:rPr>
              <a:t>..)</a:t>
            </a:r>
            <a:r>
              <a:rPr lang="ko-KR" altLang="en-US" dirty="0" smtClean="0">
                <a:solidFill>
                  <a:schemeClr val="tx1"/>
                </a:solidFill>
              </a:rPr>
              <a:t>에서도 사용할 수 있는 부품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어떤 속성의 값도 정해지지 않는 경우가 많다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930574" y="2890007"/>
            <a:ext cx="2997960" cy="3569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매개변수가 있는 </a:t>
            </a:r>
            <a:r>
              <a:rPr lang="ko-KR" altLang="en-US" dirty="0" err="1" smtClean="0">
                <a:solidFill>
                  <a:schemeClr val="tx1"/>
                </a:solidFill>
              </a:rPr>
              <a:t>생성자로</a:t>
            </a:r>
            <a:r>
              <a:rPr lang="ko-KR" altLang="en-US" dirty="0" smtClean="0">
                <a:solidFill>
                  <a:schemeClr val="tx1"/>
                </a:solidFill>
              </a:rPr>
              <a:t> 생성된 객체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특정 속성의 값이 지정되어 특정 공정에서만 사용하는 부품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Car c = new Car(“</a:t>
            </a:r>
            <a:r>
              <a:rPr lang="ko-KR" altLang="en-US" dirty="0" smtClean="0">
                <a:solidFill>
                  <a:schemeClr val="tx1"/>
                </a:solidFill>
              </a:rPr>
              <a:t>현대</a:t>
            </a:r>
            <a:r>
              <a:rPr lang="en-US" altLang="ko-KR" dirty="0" smtClean="0">
                <a:solidFill>
                  <a:schemeClr val="tx1"/>
                </a:solidFill>
              </a:rPr>
              <a:t>”, “</a:t>
            </a:r>
            <a:r>
              <a:rPr lang="ko-KR" altLang="en-US" dirty="0" smtClean="0">
                <a:solidFill>
                  <a:schemeClr val="tx1"/>
                </a:solidFill>
              </a:rPr>
              <a:t>아반떼</a:t>
            </a:r>
            <a:r>
              <a:rPr lang="en-US" altLang="ko-KR" dirty="0" smtClean="0">
                <a:solidFill>
                  <a:schemeClr val="tx1"/>
                </a:solidFill>
              </a:rPr>
              <a:t>“);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c</a:t>
            </a:r>
            <a:r>
              <a:rPr lang="ko-KR" altLang="en-US" dirty="0" smtClean="0">
                <a:solidFill>
                  <a:schemeClr val="tx1"/>
                </a:solidFill>
              </a:rPr>
              <a:t>라는 객체는 현대의 아반떼 생산 공정에서만 </a:t>
            </a:r>
            <a:r>
              <a:rPr lang="ko-KR" altLang="en-US" dirty="0" err="1" smtClean="0">
                <a:solidFill>
                  <a:schemeClr val="tx1"/>
                </a:solidFill>
              </a:rPr>
              <a:t>사용가능한</a:t>
            </a:r>
            <a:r>
              <a:rPr lang="ko-KR" altLang="en-US" dirty="0" smtClean="0">
                <a:solidFill>
                  <a:schemeClr val="tx1"/>
                </a:solidFill>
              </a:rPr>
              <a:t> 부품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물론 </a:t>
            </a:r>
            <a:r>
              <a:rPr lang="ko-KR" altLang="en-US" dirty="0" err="1" smtClean="0">
                <a:solidFill>
                  <a:schemeClr val="tx1"/>
                </a:solidFill>
              </a:rPr>
              <a:t>멤버변수를</a:t>
            </a:r>
            <a:r>
              <a:rPr lang="ko-KR" altLang="en-US" dirty="0" smtClean="0">
                <a:solidFill>
                  <a:schemeClr val="tx1"/>
                </a:solidFill>
              </a:rPr>
              <a:t> 변경하면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다른 곳에서도 사용할 수 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2" name="직선 화살표 연결선 11"/>
          <p:cNvCxnSpPr>
            <a:stCxn id="27" idx="3"/>
            <a:endCxn id="29" idx="1"/>
          </p:cNvCxnSpPr>
          <p:nvPr/>
        </p:nvCxnSpPr>
        <p:spPr>
          <a:xfrm flipV="1">
            <a:off x="3237830" y="1476449"/>
            <a:ext cx="692744" cy="1208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27" idx="3"/>
            <a:endCxn id="13" idx="1"/>
          </p:cNvCxnSpPr>
          <p:nvPr/>
        </p:nvCxnSpPr>
        <p:spPr>
          <a:xfrm>
            <a:off x="3237830" y="2684477"/>
            <a:ext cx="692744" cy="1990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69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4007" y="176169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클래스와 객체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93863" y="780176"/>
            <a:ext cx="2097248" cy="503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클래스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설계도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4138" y="4085439"/>
            <a:ext cx="2553344" cy="503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객체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인스턴스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부품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stCxn id="7" idx="2"/>
            <a:endCxn id="25" idx="0"/>
          </p:cNvCxnSpPr>
          <p:nvPr/>
        </p:nvCxnSpPr>
        <p:spPr>
          <a:xfrm>
            <a:off x="1842487" y="1283515"/>
            <a:ext cx="18323" cy="2801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99002" y="249981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인스턴스화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939735" y="155305"/>
            <a:ext cx="2997960" cy="6279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객체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인스턴스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부품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</a:rPr>
              <a:t>클래스를 인스턴스화를 진행하여 </a:t>
            </a:r>
            <a:r>
              <a:rPr lang="en-US" altLang="ko-KR" sz="1600" dirty="0" smtClean="0">
                <a:solidFill>
                  <a:schemeClr val="tx1"/>
                </a:solidFill>
              </a:rPr>
              <a:t>heap</a:t>
            </a:r>
            <a:r>
              <a:rPr lang="ko-KR" altLang="en-US" sz="1600" dirty="0" smtClean="0">
                <a:solidFill>
                  <a:schemeClr val="tx1"/>
                </a:solidFill>
              </a:rPr>
              <a:t>메모리에 저장되는 부품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</a:rPr>
              <a:t>클래스에 정의되어 있는 모든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멤버변수와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600" dirty="0" smtClean="0">
                <a:solidFill>
                  <a:schemeClr val="tx1"/>
                </a:solidFill>
              </a:rPr>
              <a:t> 가지고 있고 사용할 수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있게된다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</a:rPr>
              <a:t>객체는 참조타입이어서 객체를 생성하면 </a:t>
            </a:r>
            <a:r>
              <a:rPr lang="en-US" altLang="ko-KR" sz="1600" dirty="0" smtClean="0">
                <a:solidFill>
                  <a:schemeClr val="tx1"/>
                </a:solidFill>
              </a:rPr>
              <a:t>heap</a:t>
            </a:r>
            <a:r>
              <a:rPr lang="ko-KR" altLang="en-US" sz="1600" dirty="0" smtClean="0">
                <a:solidFill>
                  <a:schemeClr val="tx1"/>
                </a:solidFill>
              </a:rPr>
              <a:t>메모리에 저장됨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객체 자체와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멤버변수들</a:t>
            </a:r>
            <a:r>
              <a:rPr lang="en-US" altLang="ko-KR" sz="1600" dirty="0" smtClean="0">
                <a:solidFill>
                  <a:schemeClr val="tx1"/>
                </a:solidFill>
              </a:rPr>
              <a:t>).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err="1" smtClean="0">
                <a:solidFill>
                  <a:schemeClr val="tx1"/>
                </a:solidFill>
              </a:rPr>
              <a:t>클래스안의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메소드들은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static</a:t>
            </a:r>
            <a:r>
              <a:rPr lang="ko-KR" altLang="en-US" sz="1600" dirty="0" smtClean="0">
                <a:solidFill>
                  <a:schemeClr val="tx1"/>
                </a:solidFill>
              </a:rPr>
              <a:t>메모리에 저장된다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err="1" smtClean="0">
                <a:solidFill>
                  <a:schemeClr val="tx1"/>
                </a:solidFill>
              </a:rPr>
              <a:t>메소드는</a:t>
            </a:r>
            <a:r>
              <a:rPr lang="ko-KR" altLang="en-US" sz="1600" dirty="0" smtClean="0">
                <a:solidFill>
                  <a:schemeClr val="tx1"/>
                </a:solidFill>
              </a:rPr>
              <a:t> 인스턴스화를 진행하기전에 어플리케이션을 실행했을 때 클래스를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로드하면서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stati</a:t>
            </a:r>
            <a:r>
              <a:rPr lang="ko-KR" altLang="en-US" sz="1600" dirty="0" smtClean="0">
                <a:solidFill>
                  <a:schemeClr val="tx1"/>
                </a:solidFill>
              </a:rPr>
              <a:t>영역에 저장됨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chemeClr val="tx1"/>
                </a:solidFill>
              </a:rPr>
              <a:t>Static</a:t>
            </a:r>
            <a:r>
              <a:rPr lang="ko-KR" altLang="en-US" sz="1600" dirty="0" smtClean="0">
                <a:solidFill>
                  <a:schemeClr val="tx1"/>
                </a:solidFill>
              </a:rPr>
              <a:t>영역은 어플리케이션 시작부터 끝까지 사리지 않고 존재하는데 클래스의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메소드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인스턴스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메소드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</a:rPr>
              <a:t>는 </a:t>
            </a:r>
            <a:r>
              <a:rPr lang="en-US" altLang="ko-KR" sz="1600" dirty="0" smtClean="0">
                <a:solidFill>
                  <a:schemeClr val="tx1"/>
                </a:solidFill>
              </a:rPr>
              <a:t>static</a:t>
            </a:r>
            <a:r>
              <a:rPr lang="ko-KR" altLang="en-US" sz="1600" dirty="0" smtClean="0">
                <a:solidFill>
                  <a:schemeClr val="tx1"/>
                </a:solidFill>
              </a:rPr>
              <a:t>영역에 저장이 되지만 객체를 생성하지 않고는 사용할 수 없다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986319" y="966886"/>
            <a:ext cx="2997960" cy="4655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Car c = new Car();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solidFill>
                  <a:schemeClr val="tx1"/>
                </a:solidFill>
              </a:rPr>
              <a:t>멤버변수가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public</a:t>
            </a:r>
            <a:r>
              <a:rPr lang="ko-KR" altLang="en-US" dirty="0" smtClean="0">
                <a:solidFill>
                  <a:schemeClr val="tx1"/>
                </a:solidFill>
              </a:rPr>
              <a:t>일 경우 </a:t>
            </a:r>
            <a:r>
              <a:rPr lang="en-US" altLang="ko-KR" dirty="0" smtClean="0">
                <a:solidFill>
                  <a:schemeClr val="tx1"/>
                </a:solidFill>
              </a:rPr>
              <a:t>c.</a:t>
            </a:r>
            <a:r>
              <a:rPr lang="ko-KR" altLang="en-US" dirty="0" err="1" smtClean="0">
                <a:solidFill>
                  <a:schemeClr val="tx1"/>
                </a:solidFill>
              </a:rPr>
              <a:t>멤버변수로</a:t>
            </a:r>
            <a:r>
              <a:rPr lang="ko-KR" altLang="en-US" dirty="0" smtClean="0">
                <a:solidFill>
                  <a:schemeClr val="tx1"/>
                </a:solidFill>
              </a:rPr>
              <a:t> 멤버변수의 값을 변경하거나 사용할 수 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solidFill>
                  <a:schemeClr val="tx1"/>
                </a:solidFill>
              </a:rPr>
              <a:t>멤버변수가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private</a:t>
            </a:r>
            <a:r>
              <a:rPr lang="ko-KR" altLang="en-US" dirty="0" smtClean="0">
                <a:solidFill>
                  <a:schemeClr val="tx1"/>
                </a:solidFill>
              </a:rPr>
              <a:t>일 경우 </a:t>
            </a:r>
            <a:r>
              <a:rPr lang="en-US" altLang="ko-KR" dirty="0" smtClean="0">
                <a:solidFill>
                  <a:schemeClr val="tx1"/>
                </a:solidFill>
              </a:rPr>
              <a:t>getter/setter </a:t>
            </a:r>
            <a:r>
              <a:rPr lang="ko-KR" altLang="en-US" dirty="0" smtClean="0">
                <a:solidFill>
                  <a:schemeClr val="tx1"/>
                </a:solidFill>
              </a:rPr>
              <a:t>따로 정의하여 멤버변수의 값을 변경하거나 사용할 수 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멤버변수의 값을 </a:t>
            </a:r>
            <a:r>
              <a:rPr lang="ko-KR" altLang="en-US" dirty="0" err="1" smtClean="0">
                <a:solidFill>
                  <a:schemeClr val="tx1"/>
                </a:solidFill>
              </a:rPr>
              <a:t>아무때나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아무클래스에서나</a:t>
            </a:r>
            <a:r>
              <a:rPr lang="ko-KR" altLang="en-US" dirty="0" smtClean="0">
                <a:solidFill>
                  <a:schemeClr val="tx1"/>
                </a:solidFill>
              </a:rPr>
              <a:t> 변경하면 안되기 때문에 보안상 문제로 대부분 </a:t>
            </a:r>
            <a:r>
              <a:rPr lang="en-US" altLang="ko-KR" dirty="0" smtClean="0">
                <a:solidFill>
                  <a:schemeClr val="tx1"/>
                </a:solidFill>
              </a:rPr>
              <a:t>private</a:t>
            </a:r>
            <a:r>
              <a:rPr lang="ko-KR" altLang="en-US" dirty="0" smtClean="0">
                <a:solidFill>
                  <a:schemeClr val="tx1"/>
                </a:solidFill>
              </a:rPr>
              <a:t>으로 선언하게 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2" name="직선 화살표 연결선 11"/>
          <p:cNvCxnSpPr>
            <a:stCxn id="25" idx="3"/>
            <a:endCxn id="29" idx="1"/>
          </p:cNvCxnSpPr>
          <p:nvPr/>
        </p:nvCxnSpPr>
        <p:spPr>
          <a:xfrm flipV="1">
            <a:off x="3137482" y="3294831"/>
            <a:ext cx="802253" cy="1042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stCxn id="29" idx="3"/>
            <a:endCxn id="13" idx="1"/>
          </p:cNvCxnSpPr>
          <p:nvPr/>
        </p:nvCxnSpPr>
        <p:spPr>
          <a:xfrm>
            <a:off x="6937695" y="3294831"/>
            <a:ext cx="1048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91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4007" y="1761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68029" y="637563"/>
            <a:ext cx="1882225" cy="1216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부모클래스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</a:rPr>
              <a:t>부모의 속성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</a:rPr>
              <a:t>부모의 기능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}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543431" y="637563"/>
            <a:ext cx="3827072" cy="1216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자식클래스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extends </a:t>
            </a:r>
            <a:r>
              <a:rPr lang="ko-KR" altLang="en-US" dirty="0" err="1" smtClean="0">
                <a:solidFill>
                  <a:schemeClr val="tx1"/>
                </a:solidFill>
              </a:rPr>
              <a:t>부모클래스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</a:t>
            </a:r>
            <a:r>
              <a:rPr lang="ko-KR" altLang="en-US" dirty="0" smtClean="0">
                <a:solidFill>
                  <a:schemeClr val="tx1"/>
                </a:solidFill>
              </a:rPr>
              <a:t>자식의 속성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</a:t>
            </a:r>
            <a:r>
              <a:rPr lang="ko-KR" altLang="en-US" dirty="0" smtClean="0">
                <a:solidFill>
                  <a:schemeClr val="tx1"/>
                </a:solidFill>
              </a:rPr>
              <a:t>자식의 기능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4" name="직선 화살표 연결선 3"/>
          <p:cNvCxnSpPr>
            <a:stCxn id="7" idx="3"/>
            <a:endCxn id="11" idx="1"/>
          </p:cNvCxnSpPr>
          <p:nvPr/>
        </p:nvCxnSpPr>
        <p:spPr>
          <a:xfrm>
            <a:off x="2550254" y="1245711"/>
            <a:ext cx="29931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543431" y="2462006"/>
            <a:ext cx="3827072" cy="3422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자식객체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ko-KR" altLang="en-US" dirty="0" smtClean="0">
                <a:solidFill>
                  <a:schemeClr val="tx1"/>
                </a:solidFill>
              </a:rPr>
              <a:t>부모의 속성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</a:rPr>
              <a:t>자식의 속성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</a:rPr>
              <a:t>부모의 기능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</a:rPr>
              <a:t>자식의 기능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부모의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메소드와</a:t>
            </a:r>
            <a:r>
              <a:rPr lang="ko-KR" altLang="en-US" dirty="0" smtClean="0">
                <a:solidFill>
                  <a:schemeClr val="tx1"/>
                </a:solidFill>
              </a:rPr>
              <a:t> 자식의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</a:rPr>
              <a:t> 모두 </a:t>
            </a:r>
            <a:r>
              <a:rPr lang="en-US" altLang="ko-KR" dirty="0" smtClean="0">
                <a:solidFill>
                  <a:schemeClr val="tx1"/>
                </a:solidFill>
              </a:rPr>
              <a:t>static </a:t>
            </a:r>
            <a:r>
              <a:rPr lang="ko-KR" altLang="en-US" dirty="0" smtClean="0">
                <a:solidFill>
                  <a:schemeClr val="tx1"/>
                </a:solidFill>
              </a:rPr>
              <a:t>영역에 저장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객체 자체와 멤버변수들은 </a:t>
            </a:r>
            <a:r>
              <a:rPr lang="en-US" altLang="ko-KR" dirty="0" smtClean="0">
                <a:solidFill>
                  <a:schemeClr val="tx1"/>
                </a:solidFill>
              </a:rPr>
              <a:t>heap </a:t>
            </a:r>
            <a:r>
              <a:rPr lang="ko-KR" altLang="en-US" dirty="0" smtClean="0">
                <a:solidFill>
                  <a:schemeClr val="tx1"/>
                </a:solidFill>
              </a:rPr>
              <a:t>영역에 저장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객체가 생성되면서 부모의 속성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</a:rPr>
              <a:t>멤버변수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들도 함께 저장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11" idx="2"/>
            <a:endCxn id="9" idx="0"/>
          </p:cNvCxnSpPr>
          <p:nvPr/>
        </p:nvCxnSpPr>
        <p:spPr>
          <a:xfrm>
            <a:off x="7456967" y="1853859"/>
            <a:ext cx="0" cy="608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48460" y="599380"/>
            <a:ext cx="1994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</a:t>
            </a:r>
            <a:r>
              <a:rPr lang="en-US" altLang="ko-KR" dirty="0" smtClean="0"/>
              <a:t>xtends </a:t>
            </a:r>
            <a:r>
              <a:rPr lang="ko-KR" altLang="en-US" dirty="0" smtClean="0"/>
              <a:t>키워드를</a:t>
            </a:r>
            <a:endParaRPr lang="en-US" altLang="ko-KR" dirty="0" smtClean="0"/>
          </a:p>
          <a:p>
            <a:r>
              <a:rPr lang="ko-KR" altLang="en-US" dirty="0" smtClean="0"/>
              <a:t>통한 상속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56967" y="19732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인스턴스화</a:t>
            </a:r>
            <a:endParaRPr lang="en-US" altLang="ko-KR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668029" y="2289453"/>
            <a:ext cx="3827072" cy="3966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34392" y="2345896"/>
            <a:ext cx="1880564" cy="1275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자식객체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부모의 </a:t>
            </a:r>
            <a:r>
              <a:rPr lang="ko-KR" altLang="en-US" dirty="0" err="1" smtClean="0">
                <a:solidFill>
                  <a:schemeClr val="tx1"/>
                </a:solidFill>
              </a:rPr>
              <a:t>멤버변수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자식의 </a:t>
            </a:r>
            <a:r>
              <a:rPr lang="ko-KR" altLang="en-US" dirty="0" err="1" smtClean="0">
                <a:solidFill>
                  <a:schemeClr val="tx1"/>
                </a:solidFill>
              </a:rPr>
              <a:t>멤버변수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8101" y="3859185"/>
            <a:ext cx="352692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 </a:t>
            </a:r>
            <a:r>
              <a:rPr lang="ko-KR" altLang="en-US" dirty="0" smtClean="0"/>
              <a:t>메모리 영역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Heap </a:t>
            </a:r>
            <a:r>
              <a:rPr lang="ko-KR" altLang="en-US" dirty="0" smtClean="0"/>
              <a:t>메모리에 저장되는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참조 타입들은 동적 크기로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할당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클래스마다 멤버변수의 개수</a:t>
            </a:r>
            <a:r>
              <a:rPr lang="en-US" altLang="ko-KR" dirty="0" smtClean="0"/>
              <a:t>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타입들이 서로 다르기 때문에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바이트 수를 지정할 수 없기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때문에 동적으로 크기 지정</a:t>
            </a:r>
            <a:endParaRPr lang="en-US" altLang="ko-KR" dirty="0"/>
          </a:p>
        </p:txBody>
      </p:sp>
      <p:cxnSp>
        <p:nvCxnSpPr>
          <p:cNvPr id="21" name="직선 화살표 연결선 20"/>
          <p:cNvCxnSpPr>
            <a:stCxn id="9" idx="1"/>
            <a:endCxn id="17" idx="3"/>
          </p:cNvCxnSpPr>
          <p:nvPr/>
        </p:nvCxnSpPr>
        <p:spPr>
          <a:xfrm flipH="1">
            <a:off x="4495101" y="4173379"/>
            <a:ext cx="1048330" cy="9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93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4007" y="17616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오버라이딩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04007" y="2792288"/>
            <a:ext cx="2637134" cy="1216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부모의 기능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public void speedup() {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}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13395" y="162215"/>
            <a:ext cx="3827072" cy="4852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자식클래스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</a:t>
            </a:r>
            <a:r>
              <a:rPr lang="en-US" altLang="ko-KR" dirty="0" smtClean="0">
                <a:solidFill>
                  <a:schemeClr val="tx1"/>
                </a:solidFill>
              </a:rPr>
              <a:t>ublic void speedup() {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en-US" altLang="ko-KR" dirty="0" err="1" smtClean="0">
                <a:solidFill>
                  <a:schemeClr val="tx1"/>
                </a:solidFill>
              </a:rPr>
              <a:t>syso</a:t>
            </a:r>
            <a:r>
              <a:rPr lang="en-US" altLang="ko-KR" dirty="0" smtClean="0">
                <a:solidFill>
                  <a:schemeClr val="tx1"/>
                </a:solidFill>
              </a:rPr>
              <a:t>(“</a:t>
            </a:r>
            <a:r>
              <a:rPr lang="ko-KR" altLang="en-US" dirty="0" smtClean="0">
                <a:solidFill>
                  <a:schemeClr val="tx1"/>
                </a:solidFill>
              </a:rPr>
              <a:t>스피드 업</a:t>
            </a:r>
            <a:r>
              <a:rPr lang="en-US" altLang="ko-KR" dirty="0" smtClean="0">
                <a:solidFill>
                  <a:schemeClr val="tx1"/>
                </a:solidFill>
              </a:rPr>
              <a:t>“)</a:t>
            </a:r>
            <a:r>
              <a:rPr lang="en-US" altLang="ko-KR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오버라이딩은 부모클래스에 </a:t>
            </a:r>
            <a:r>
              <a:rPr lang="ko-KR" altLang="en-US" dirty="0" err="1" smtClean="0">
                <a:solidFill>
                  <a:schemeClr val="tx1"/>
                </a:solidFill>
              </a:rPr>
              <a:t>정의되어있는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dirty="0" smtClean="0">
                <a:solidFill>
                  <a:schemeClr val="tx1"/>
                </a:solidFill>
              </a:rPr>
              <a:t> 자식클래스에서 재정의하여 사용하는 것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부모클래스에 정의되어 있는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메소드와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리턴타입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메소드명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매개변수의 개수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타입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순서 모두 완전 동일하게 선언해야 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public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speedUp</a:t>
            </a:r>
            <a:r>
              <a:rPr lang="en-US" altLang="ko-KR" dirty="0" smtClean="0">
                <a:solidFill>
                  <a:schemeClr val="tx1"/>
                </a:solidFill>
              </a:rPr>
              <a:t>() =&gt; </a:t>
            </a:r>
            <a:r>
              <a:rPr lang="ko-KR" altLang="en-US" dirty="0" smtClean="0">
                <a:solidFill>
                  <a:schemeClr val="tx1"/>
                </a:solidFill>
              </a:rPr>
              <a:t>다른   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메소드로</a:t>
            </a:r>
            <a:r>
              <a:rPr lang="ko-KR" altLang="en-US" dirty="0" smtClean="0">
                <a:solidFill>
                  <a:schemeClr val="tx1"/>
                </a:solidFill>
              </a:rPr>
              <a:t> 인식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부모클래스에서 지정한 접근제어자보다 좁은 접근제어자를 사용할 수 없다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protected void speedup() -&gt; X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013395" y="5348341"/>
            <a:ext cx="3827072" cy="1179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자식클래스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Public void speedup() {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en-US" altLang="ko-KR" dirty="0" err="1" smtClean="0">
                <a:solidFill>
                  <a:schemeClr val="tx1"/>
                </a:solidFill>
              </a:rPr>
              <a:t>syso</a:t>
            </a:r>
            <a:r>
              <a:rPr lang="en-US" altLang="ko-KR" dirty="0" smtClean="0">
                <a:solidFill>
                  <a:schemeClr val="tx1"/>
                </a:solidFill>
              </a:rPr>
              <a:t>(“</a:t>
            </a:r>
            <a:r>
              <a:rPr lang="ko-KR" altLang="en-US" dirty="0" smtClean="0">
                <a:solidFill>
                  <a:schemeClr val="tx1"/>
                </a:solidFill>
              </a:rPr>
              <a:t>속도를 올린다</a:t>
            </a:r>
            <a:r>
              <a:rPr lang="en-US" altLang="ko-KR" dirty="0" smtClean="0">
                <a:solidFill>
                  <a:schemeClr val="tx1"/>
                </a:solidFill>
              </a:rPr>
              <a:t>.”);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5" name="직선 화살표 연결선 4"/>
          <p:cNvCxnSpPr>
            <a:stCxn id="7" idx="3"/>
            <a:endCxn id="11" idx="1"/>
          </p:cNvCxnSpPr>
          <p:nvPr/>
        </p:nvCxnSpPr>
        <p:spPr>
          <a:xfrm flipV="1">
            <a:off x="3241141" y="2588544"/>
            <a:ext cx="772254" cy="811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7" idx="3"/>
            <a:endCxn id="14" idx="1"/>
          </p:cNvCxnSpPr>
          <p:nvPr/>
        </p:nvCxnSpPr>
        <p:spPr>
          <a:xfrm>
            <a:off x="3241141" y="3400436"/>
            <a:ext cx="772254" cy="2537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오른쪽 화살표 14"/>
          <p:cNvSpPr/>
          <p:nvPr/>
        </p:nvSpPr>
        <p:spPr>
          <a:xfrm>
            <a:off x="7921865" y="3158120"/>
            <a:ext cx="978408" cy="4846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981671" y="977773"/>
            <a:ext cx="3210329" cy="4960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부모클래스</a:t>
            </a:r>
            <a:r>
              <a:rPr lang="ko-KR" altLang="en-US" dirty="0" smtClean="0">
                <a:solidFill>
                  <a:schemeClr val="tx1"/>
                </a:solidFill>
              </a:rPr>
              <a:t> 형태의 변수에 자식객체들을 저장할 </a:t>
            </a:r>
            <a:r>
              <a:rPr lang="ko-KR" altLang="en-US" dirty="0" err="1" smtClean="0">
                <a:solidFill>
                  <a:schemeClr val="tx1"/>
                </a:solidFill>
              </a:rPr>
              <a:t>수있다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자식클래스가 부모클래스를 상속받아 부모의 형태도 가지고 있기 때문이다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Car c = new </a:t>
            </a:r>
            <a:r>
              <a:rPr lang="en-US" altLang="ko-KR" dirty="0" err="1" smtClean="0">
                <a:solidFill>
                  <a:schemeClr val="tx1"/>
                </a:solidFill>
              </a:rPr>
              <a:t>KiaCar</a:t>
            </a:r>
            <a:r>
              <a:rPr lang="en-US" altLang="ko-KR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c.speedUp</a:t>
            </a:r>
            <a:r>
              <a:rPr lang="en-US" altLang="ko-KR" dirty="0" smtClean="0">
                <a:solidFill>
                  <a:schemeClr val="tx1"/>
                </a:solidFill>
              </a:rPr>
              <a:t>() -&gt; </a:t>
            </a:r>
            <a:r>
              <a:rPr lang="ko-KR" altLang="en-US" dirty="0" smtClean="0">
                <a:solidFill>
                  <a:schemeClr val="tx1"/>
                </a:solidFill>
              </a:rPr>
              <a:t>자식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의 기능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c = new </a:t>
            </a:r>
            <a:r>
              <a:rPr lang="en-US" altLang="ko-KR" dirty="0" err="1" smtClean="0">
                <a:solidFill>
                  <a:schemeClr val="tx1"/>
                </a:solidFill>
              </a:rPr>
              <a:t>HyundaiCar</a:t>
            </a:r>
            <a:r>
              <a:rPr lang="en-US" altLang="ko-KR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c.speedup</a:t>
            </a:r>
            <a:r>
              <a:rPr lang="en-US" altLang="ko-KR" dirty="0">
                <a:solidFill>
                  <a:schemeClr val="tx1"/>
                </a:solidFill>
              </a:rPr>
              <a:t>() -&gt; </a:t>
            </a:r>
            <a:r>
              <a:rPr lang="ko-KR" altLang="en-US" dirty="0" smtClean="0">
                <a:solidFill>
                  <a:schemeClr val="tx1"/>
                </a:solidFill>
              </a:rPr>
              <a:t>자식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의 기능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오버라이딩을 통해 같은 이름의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메소드로</a:t>
            </a:r>
            <a:r>
              <a:rPr lang="ko-KR" altLang="en-US" dirty="0" smtClean="0">
                <a:solidFill>
                  <a:schemeClr val="tx1"/>
                </a:solidFill>
              </a:rPr>
              <a:t> 다른 기능들을 계속해서 만들 수 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오버라이딩은 같은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메소드로</a:t>
            </a:r>
            <a:r>
              <a:rPr lang="ko-KR" altLang="en-US" dirty="0" smtClean="0">
                <a:solidFill>
                  <a:schemeClr val="tx1"/>
                </a:solidFill>
              </a:rPr>
              <a:t> 다른 기능이나 다른 결과값을 얻을 수 있기 때문에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다형성의</a:t>
            </a:r>
            <a:r>
              <a:rPr lang="ko-KR" altLang="en-US" b="1" dirty="0" smtClean="0">
                <a:solidFill>
                  <a:schemeClr val="tx1"/>
                </a:solidFill>
              </a:rPr>
              <a:t> 기초</a:t>
            </a:r>
            <a:r>
              <a:rPr lang="ko-KR" altLang="en-US" dirty="0" smtClean="0">
                <a:solidFill>
                  <a:schemeClr val="tx1"/>
                </a:solidFill>
              </a:rPr>
              <a:t>가 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33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4007" y="176169"/>
            <a:ext cx="30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클래스변수와 </a:t>
            </a:r>
            <a:r>
              <a:rPr lang="ko-KR" altLang="en-US" dirty="0" err="1" smtClean="0"/>
              <a:t>클래스메소드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04007" y="773364"/>
            <a:ext cx="3036409" cy="1426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클래스 </a:t>
            </a:r>
            <a:r>
              <a:rPr lang="en-US" altLang="ko-KR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static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num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static void </a:t>
            </a:r>
            <a:r>
              <a:rPr lang="en-US" altLang="ko-KR" dirty="0" err="1" smtClean="0">
                <a:solidFill>
                  <a:schemeClr val="tx1"/>
                </a:solidFill>
              </a:rPr>
              <a:t>checkNum</a:t>
            </a:r>
            <a:r>
              <a:rPr lang="en-US" altLang="ko-KR" dirty="0" smtClean="0">
                <a:solidFill>
                  <a:schemeClr val="tx1"/>
                </a:solidFill>
              </a:rPr>
              <a:t>() {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}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92483" y="2682136"/>
            <a:ext cx="1849482" cy="577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프로그램 시작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7" idx="2"/>
            <a:endCxn id="12" idx="0"/>
          </p:cNvCxnSpPr>
          <p:nvPr/>
        </p:nvCxnSpPr>
        <p:spPr>
          <a:xfrm flipH="1">
            <a:off x="2117224" y="2199991"/>
            <a:ext cx="4988" cy="482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10593" y="3945801"/>
            <a:ext cx="4013261" cy="1938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JRE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ko-KR" altLang="en-US" dirty="0" err="1" smtClean="0">
                <a:solidFill>
                  <a:schemeClr val="tx1"/>
                </a:solidFill>
              </a:rPr>
              <a:t>클래스로더가</a:t>
            </a:r>
            <a:r>
              <a:rPr lang="ko-KR" altLang="en-US" dirty="0" smtClean="0">
                <a:solidFill>
                  <a:schemeClr val="tx1"/>
                </a:solidFill>
              </a:rPr>
              <a:t> 프로그램에 포함되어 있거나 라이브러리로 참조된 클래스들을 모두 읽어서 </a:t>
            </a:r>
            <a:r>
              <a:rPr lang="ko-KR" altLang="en-US" dirty="0" err="1" smtClean="0">
                <a:solidFill>
                  <a:schemeClr val="tx1"/>
                </a:solidFill>
              </a:rPr>
              <a:t>로드한다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 err="1" smtClean="0">
                <a:solidFill>
                  <a:schemeClr val="tx1"/>
                </a:solidFill>
              </a:rPr>
              <a:t>로드할</a:t>
            </a:r>
            <a:r>
              <a:rPr lang="ko-KR" altLang="en-US" dirty="0" smtClean="0">
                <a:solidFill>
                  <a:schemeClr val="tx1"/>
                </a:solidFill>
              </a:rPr>
              <a:t> 때 </a:t>
            </a:r>
            <a:r>
              <a:rPr lang="en-US" altLang="ko-KR" dirty="0" smtClean="0">
                <a:solidFill>
                  <a:schemeClr val="tx1"/>
                </a:solidFill>
              </a:rPr>
              <a:t>static</a:t>
            </a:r>
            <a:r>
              <a:rPr lang="ko-KR" altLang="en-US" dirty="0" smtClean="0">
                <a:solidFill>
                  <a:schemeClr val="tx1"/>
                </a:solidFill>
              </a:rPr>
              <a:t>으로 선언된 변수와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일반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static </a:t>
            </a:r>
            <a:r>
              <a:rPr lang="ko-KR" altLang="en-US" dirty="0" smtClean="0">
                <a:solidFill>
                  <a:schemeClr val="tx1"/>
                </a:solidFill>
              </a:rPr>
              <a:t>메모리에 저장시킨다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12" idx="2"/>
            <a:endCxn id="16" idx="0"/>
          </p:cNvCxnSpPr>
          <p:nvPr/>
        </p:nvCxnSpPr>
        <p:spPr>
          <a:xfrm>
            <a:off x="2117224" y="3259247"/>
            <a:ext cx="0" cy="686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772027" y="741771"/>
            <a:ext cx="3036409" cy="5142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Static </a:t>
            </a:r>
            <a:r>
              <a:rPr lang="ko-KR" altLang="en-US" dirty="0" smtClean="0">
                <a:solidFill>
                  <a:schemeClr val="tx1"/>
                </a:solidFill>
              </a:rPr>
              <a:t>키워드로 선언된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클래스변수와 </a:t>
            </a:r>
            <a:r>
              <a:rPr lang="ko-KR" altLang="en-US" dirty="0" err="1" smtClean="0">
                <a:solidFill>
                  <a:schemeClr val="tx1"/>
                </a:solidFill>
              </a:rPr>
              <a:t>클래스메소드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가 </a:t>
            </a:r>
            <a:r>
              <a:rPr lang="en-US" altLang="ko-KR" dirty="0" smtClean="0">
                <a:solidFill>
                  <a:schemeClr val="tx1"/>
                </a:solidFill>
              </a:rPr>
              <a:t>static </a:t>
            </a:r>
            <a:r>
              <a:rPr lang="ko-KR" altLang="en-US" dirty="0" smtClean="0">
                <a:solidFill>
                  <a:schemeClr val="tx1"/>
                </a:solidFill>
              </a:rPr>
              <a:t>영역에 저장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num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void </a:t>
            </a:r>
            <a:r>
              <a:rPr lang="en-US" altLang="ko-KR" dirty="0" err="1" smtClean="0">
                <a:solidFill>
                  <a:schemeClr val="tx1"/>
                </a:solidFill>
              </a:rPr>
              <a:t>checkNum</a:t>
            </a:r>
            <a:r>
              <a:rPr lang="en-US" altLang="ko-KR" dirty="0" smtClean="0">
                <a:solidFill>
                  <a:schemeClr val="tx1"/>
                </a:solidFill>
              </a:rPr>
              <a:t>();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일반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인스턴스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도 </a:t>
            </a:r>
            <a:r>
              <a:rPr lang="en-US" altLang="ko-KR" dirty="0" smtClean="0">
                <a:solidFill>
                  <a:schemeClr val="tx1"/>
                </a:solidFill>
              </a:rPr>
              <a:t>static </a:t>
            </a:r>
            <a:r>
              <a:rPr lang="ko-KR" altLang="en-US" dirty="0" smtClean="0">
                <a:solidFill>
                  <a:schemeClr val="tx1"/>
                </a:solidFill>
              </a:rPr>
              <a:t>영역에 저장됨</a:t>
            </a:r>
            <a:r>
              <a:rPr lang="en-US" altLang="ko-KR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void add();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v</a:t>
            </a:r>
            <a:r>
              <a:rPr lang="en-US" altLang="ko-KR" dirty="0" smtClean="0">
                <a:solidFill>
                  <a:schemeClr val="tx1"/>
                </a:solidFill>
              </a:rPr>
              <a:t>oid sub();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44862" y="5959825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Static 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cxnSp>
        <p:nvCxnSpPr>
          <p:cNvPr id="22" name="직선 화살표 연결선 21"/>
          <p:cNvCxnSpPr>
            <a:stCxn id="16" idx="3"/>
            <a:endCxn id="19" idx="1"/>
          </p:cNvCxnSpPr>
          <p:nvPr/>
        </p:nvCxnSpPr>
        <p:spPr>
          <a:xfrm flipV="1">
            <a:off x="4123854" y="3313262"/>
            <a:ext cx="1648173" cy="1602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57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4007" y="17616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추상화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04007" y="657881"/>
            <a:ext cx="3036409" cy="10450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추상화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공통된 기능을 뽑아서 단순화를 진행하는 작업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4007" y="2471301"/>
            <a:ext cx="3036409" cy="2285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추상클래스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일반클래스의 역할 </a:t>
            </a:r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ko-KR" altLang="en-US" dirty="0" err="1" smtClean="0">
                <a:solidFill>
                  <a:schemeClr val="tx1"/>
                </a:solidFill>
              </a:rPr>
              <a:t>추상메소드를</a:t>
            </a:r>
            <a:r>
              <a:rPr lang="ko-KR" altLang="en-US" dirty="0" smtClean="0">
                <a:solidFill>
                  <a:schemeClr val="tx1"/>
                </a:solidFill>
              </a:rPr>
              <a:t> 만들 수 있는 기능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abstract class </a:t>
            </a:r>
            <a:r>
              <a:rPr lang="ko-KR" altLang="en-US" dirty="0" err="1" smtClean="0">
                <a:solidFill>
                  <a:schemeClr val="tx1"/>
                </a:solidFill>
              </a:rPr>
              <a:t>클래스명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추상클래스는 인스턴스화를 할 수 없어 객체 생성이 불가능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/>
          <p:cNvCxnSpPr>
            <a:stCxn id="19" idx="2"/>
            <a:endCxn id="11" idx="0"/>
          </p:cNvCxnSpPr>
          <p:nvPr/>
        </p:nvCxnSpPr>
        <p:spPr>
          <a:xfrm>
            <a:off x="2122212" y="1702965"/>
            <a:ext cx="0" cy="768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548231" y="2198658"/>
            <a:ext cx="3036409" cy="2830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추상메소드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solidFill>
                  <a:schemeClr val="tx1"/>
                </a:solidFill>
              </a:rPr>
              <a:t>선언부만</a:t>
            </a:r>
            <a:r>
              <a:rPr lang="ko-KR" altLang="en-US" dirty="0" smtClean="0">
                <a:solidFill>
                  <a:schemeClr val="tx1"/>
                </a:solidFill>
              </a:rPr>
              <a:t> 존재하는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추상클래스를 상속받은 자식클래스에서 구현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abstract </a:t>
            </a:r>
            <a:r>
              <a:rPr lang="ko-KR" altLang="en-US" dirty="0" err="1" smtClean="0">
                <a:solidFill>
                  <a:schemeClr val="tx1"/>
                </a:solidFill>
              </a:rPr>
              <a:t>리턴타입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메소드명</a:t>
            </a:r>
            <a:r>
              <a:rPr lang="en-US" altLang="ko-KR" dirty="0" smtClean="0">
                <a:solidFill>
                  <a:schemeClr val="tx1"/>
                </a:solidFill>
              </a:rPr>
              <a:t>();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{} </a:t>
            </a:r>
            <a:r>
              <a:rPr lang="ko-KR" altLang="en-US" dirty="0" smtClean="0">
                <a:solidFill>
                  <a:schemeClr val="tx1"/>
                </a:solidFill>
              </a:rPr>
              <a:t>블록이 없기 때문에 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세미콜론을 항상 붙여줘야 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8" name="직선 화살표 연결선 7"/>
          <p:cNvCxnSpPr>
            <a:stCxn id="11" idx="3"/>
            <a:endCxn id="14" idx="1"/>
          </p:cNvCxnSpPr>
          <p:nvPr/>
        </p:nvCxnSpPr>
        <p:spPr>
          <a:xfrm flipV="1">
            <a:off x="3640416" y="3613929"/>
            <a:ext cx="9078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61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7460" y="288987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스레드 상태의 흐름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23460" y="742044"/>
            <a:ext cx="2286852" cy="6717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스레드 객체 생성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4" idx="3"/>
            <a:endCxn id="46" idx="1"/>
          </p:cNvCxnSpPr>
          <p:nvPr/>
        </p:nvCxnSpPr>
        <p:spPr>
          <a:xfrm>
            <a:off x="2810312" y="1077902"/>
            <a:ext cx="22868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5097164" y="742044"/>
            <a:ext cx="2603930" cy="6717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스레드 실행 대기 상태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(RUNNABLE)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57600" y="742044"/>
            <a:ext cx="845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tart();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5629013" y="1413760"/>
            <a:ext cx="25167" cy="1908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7189365" y="1413760"/>
            <a:ext cx="25167" cy="193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5097164" y="3347803"/>
            <a:ext cx="2603930" cy="6717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스레드 </a:t>
            </a:r>
            <a:r>
              <a:rPr lang="ko-KR" altLang="en-US" dirty="0" smtClean="0">
                <a:solidFill>
                  <a:schemeClr val="tx1"/>
                </a:solidFill>
              </a:rPr>
              <a:t>실행 상태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(RUNNING)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98607" y="21958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반복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8965887" y="3331025"/>
            <a:ext cx="2603930" cy="6717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스레드 </a:t>
            </a:r>
            <a:r>
              <a:rPr lang="ko-KR" altLang="en-US" dirty="0" smtClean="0">
                <a:solidFill>
                  <a:schemeClr val="tx1"/>
                </a:solidFill>
              </a:rPr>
              <a:t>종료 상태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(TERMINATED)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47" idx="3"/>
            <a:endCxn id="59" idx="1"/>
          </p:cNvCxnSpPr>
          <p:nvPr/>
        </p:nvCxnSpPr>
        <p:spPr>
          <a:xfrm flipV="1">
            <a:off x="7701094" y="3666883"/>
            <a:ext cx="1264793" cy="16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701094" y="3675272"/>
            <a:ext cx="16514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더 이상</a:t>
            </a:r>
            <a:endParaRPr lang="en-US" altLang="ko-KR" dirty="0" smtClean="0"/>
          </a:p>
          <a:p>
            <a:r>
              <a:rPr lang="ko-KR" altLang="en-US" dirty="0" smtClean="0"/>
              <a:t>작업이 </a:t>
            </a:r>
            <a:endParaRPr lang="en-US" altLang="ko-KR" dirty="0" smtClean="0"/>
          </a:p>
          <a:p>
            <a:r>
              <a:rPr lang="ko-KR" altLang="en-US" dirty="0" smtClean="0"/>
              <a:t>존재하지 않음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600455" y="3347803"/>
            <a:ext cx="2603930" cy="6717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스레드 </a:t>
            </a:r>
            <a:r>
              <a:rPr lang="ko-KR" altLang="en-US" dirty="0" smtClean="0">
                <a:solidFill>
                  <a:schemeClr val="tx1"/>
                </a:solidFill>
              </a:rPr>
              <a:t>일시 정지 상태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smtClean="0">
                <a:solidFill>
                  <a:schemeClr val="tx1"/>
                </a:solidFill>
              </a:rPr>
              <a:t>PAUSE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>
            <a:stCxn id="47" idx="1"/>
            <a:endCxn id="61" idx="3"/>
          </p:cNvCxnSpPr>
          <p:nvPr/>
        </p:nvCxnSpPr>
        <p:spPr>
          <a:xfrm flipH="1">
            <a:off x="3204385" y="3683661"/>
            <a:ext cx="1892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767656" y="3666883"/>
            <a:ext cx="9428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sleep();</a:t>
            </a:r>
          </a:p>
          <a:p>
            <a:r>
              <a:rPr lang="en-US" altLang="ko-KR" dirty="0" smtClean="0"/>
              <a:t>join();</a:t>
            </a:r>
          </a:p>
          <a:p>
            <a:r>
              <a:rPr lang="en-US" altLang="ko-KR" dirty="0" smtClean="0"/>
              <a:t>wait();</a:t>
            </a:r>
            <a:endParaRPr lang="ko-KR" altLang="en-US" dirty="0"/>
          </a:p>
        </p:txBody>
      </p:sp>
      <p:cxnSp>
        <p:nvCxnSpPr>
          <p:cNvPr id="22" name="직선 화살표 연결선 21"/>
          <p:cNvCxnSpPr>
            <a:stCxn id="61" idx="0"/>
          </p:cNvCxnSpPr>
          <p:nvPr/>
        </p:nvCxnSpPr>
        <p:spPr>
          <a:xfrm flipV="1">
            <a:off x="1902420" y="1413760"/>
            <a:ext cx="3194744" cy="1934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921983" y="1705873"/>
            <a:ext cx="12824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nterrupt();</a:t>
            </a:r>
          </a:p>
          <a:p>
            <a:r>
              <a:rPr lang="en-US" altLang="ko-KR" dirty="0" smtClean="0"/>
              <a:t>notify();</a:t>
            </a:r>
          </a:p>
          <a:p>
            <a:r>
              <a:rPr lang="en-US" altLang="ko-KR" dirty="0" err="1" smtClean="0"/>
              <a:t>notifyAll</a:t>
            </a:r>
            <a:r>
              <a:rPr lang="en-US" altLang="ko-KR" dirty="0" smtClean="0"/>
              <a:t>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155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4007" y="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79508" y="369332"/>
            <a:ext cx="3036409" cy="6379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인터페이스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추상클래스의 일종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final stati</a:t>
            </a:r>
            <a:r>
              <a:rPr lang="en-US" altLang="ko-KR" dirty="0">
                <a:solidFill>
                  <a:schemeClr val="tx1"/>
                </a:solidFill>
              </a:rPr>
              <a:t>c</a:t>
            </a:r>
            <a:r>
              <a:rPr lang="ko-KR" altLang="en-US" dirty="0" smtClean="0">
                <a:solidFill>
                  <a:schemeClr val="tx1"/>
                </a:solidFill>
              </a:rPr>
              <a:t>으로 선언되는 </a:t>
            </a:r>
            <a:r>
              <a:rPr lang="ko-KR" altLang="en-US" dirty="0" err="1" smtClean="0">
                <a:solidFill>
                  <a:schemeClr val="tx1"/>
                </a:solidFill>
              </a:rPr>
              <a:t>멤버변수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상수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와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추상함수만</a:t>
            </a:r>
            <a:r>
              <a:rPr lang="ko-KR" altLang="en-US" dirty="0" smtClean="0">
                <a:solidFill>
                  <a:schemeClr val="tx1"/>
                </a:solidFill>
              </a:rPr>
              <a:t> 선언할 수 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</a:rPr>
              <a:t>nterface </a:t>
            </a:r>
            <a:r>
              <a:rPr lang="ko-KR" altLang="en-US" dirty="0" smtClean="0">
                <a:solidFill>
                  <a:schemeClr val="tx1"/>
                </a:solidFill>
              </a:rPr>
              <a:t>인터페이스명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final static</a:t>
            </a:r>
            <a:r>
              <a:rPr lang="ko-KR" altLang="en-US" dirty="0" smtClean="0">
                <a:solidFill>
                  <a:schemeClr val="tx1"/>
                </a:solidFill>
              </a:rPr>
              <a:t>은 </a:t>
            </a:r>
            <a:r>
              <a:rPr lang="ko-KR" altLang="en-US" dirty="0" err="1" smtClean="0">
                <a:solidFill>
                  <a:schemeClr val="tx1"/>
                </a:solidFill>
              </a:rPr>
              <a:t>생략가능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solidFill>
                  <a:schemeClr val="tx1"/>
                </a:solidFill>
              </a:rPr>
              <a:t>메소드는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public abstract</a:t>
            </a:r>
            <a:r>
              <a:rPr lang="ko-KR" altLang="en-US" dirty="0" smtClean="0">
                <a:solidFill>
                  <a:schemeClr val="tx1"/>
                </a:solidFill>
              </a:rPr>
              <a:t>를 붙여서 만드는데 </a:t>
            </a:r>
            <a:r>
              <a:rPr lang="ko-KR" altLang="en-US" dirty="0" err="1" smtClean="0">
                <a:solidFill>
                  <a:schemeClr val="tx1"/>
                </a:solidFill>
              </a:rPr>
              <a:t>생략가능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인터페이스를 클래스가 상속받을 때는 </a:t>
            </a:r>
            <a:r>
              <a:rPr lang="en-US" altLang="ko-KR" dirty="0" smtClean="0">
                <a:solidFill>
                  <a:schemeClr val="tx1"/>
                </a:solidFill>
              </a:rPr>
              <a:t>implements </a:t>
            </a:r>
            <a:r>
              <a:rPr lang="ko-KR" altLang="en-US" dirty="0" smtClean="0">
                <a:solidFill>
                  <a:schemeClr val="tx1"/>
                </a:solidFill>
              </a:rPr>
              <a:t>키워드를 사용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인터페이스 끼리 상속을 주고 받을 때는 </a:t>
            </a:r>
            <a:r>
              <a:rPr lang="en-US" altLang="ko-KR" dirty="0" smtClean="0">
                <a:solidFill>
                  <a:schemeClr val="tx1"/>
                </a:solidFill>
              </a:rPr>
              <a:t>extends</a:t>
            </a:r>
            <a:r>
              <a:rPr lang="ko-KR" altLang="en-US" dirty="0" smtClean="0">
                <a:solidFill>
                  <a:schemeClr val="tx1"/>
                </a:solidFill>
              </a:rPr>
              <a:t>키워드를 사용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인터페이스는 다중 상속이 가능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자식클래스를 </a:t>
            </a:r>
            <a:r>
              <a:rPr lang="en-US" altLang="ko-KR" dirty="0" smtClean="0">
                <a:solidFill>
                  <a:schemeClr val="tx1"/>
                </a:solidFill>
              </a:rPr>
              <a:t>abstract</a:t>
            </a:r>
            <a:r>
              <a:rPr lang="ko-KR" altLang="en-US" dirty="0" smtClean="0">
                <a:solidFill>
                  <a:schemeClr val="tx1"/>
                </a:solidFill>
              </a:rPr>
              <a:t>를 이용해 추상클래스로 선언하면 필요한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메소드만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오버라이딩</a:t>
            </a:r>
            <a:r>
              <a:rPr lang="ko-KR" altLang="en-US" dirty="0" smtClean="0">
                <a:solidFill>
                  <a:schemeClr val="tx1"/>
                </a:solidFill>
              </a:rPr>
              <a:t> 가능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55952" y="657880"/>
            <a:ext cx="3840760" cy="3704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default</a:t>
            </a:r>
            <a:r>
              <a:rPr lang="ko-KR" altLang="en-US" b="1" dirty="0" err="1" smtClean="0">
                <a:solidFill>
                  <a:schemeClr val="tx1"/>
                </a:solidFill>
              </a:rPr>
              <a:t>메소드와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static</a:t>
            </a:r>
            <a:r>
              <a:rPr lang="ko-KR" altLang="en-US" b="1" dirty="0" err="1" smtClean="0">
                <a:solidFill>
                  <a:schemeClr val="tx1"/>
                </a:solidFill>
              </a:rPr>
              <a:t>메소드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두 개의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메소드는</a:t>
            </a:r>
            <a:r>
              <a:rPr lang="ko-KR" altLang="en-US" dirty="0" smtClean="0">
                <a:solidFill>
                  <a:schemeClr val="tx1"/>
                </a:solidFill>
              </a:rPr>
              <a:t> 인터페이스에서  구현까지 </a:t>
            </a:r>
            <a:r>
              <a:rPr lang="ko-KR" altLang="en-US" dirty="0" err="1" smtClean="0">
                <a:solidFill>
                  <a:schemeClr val="tx1"/>
                </a:solidFill>
              </a:rPr>
              <a:t>해야됨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default</a:t>
            </a:r>
            <a:r>
              <a:rPr lang="ko-KR" altLang="en-US" dirty="0" smtClean="0">
                <a:solidFill>
                  <a:schemeClr val="tx1"/>
                </a:solidFill>
              </a:rPr>
              <a:t>나 </a:t>
            </a:r>
            <a:r>
              <a:rPr lang="en-US" altLang="ko-KR" dirty="0" smtClean="0">
                <a:solidFill>
                  <a:schemeClr val="tx1"/>
                </a:solidFill>
              </a:rPr>
              <a:t>static</a:t>
            </a:r>
            <a:r>
              <a:rPr lang="ko-KR" altLang="en-US" dirty="0" smtClean="0">
                <a:solidFill>
                  <a:schemeClr val="tx1"/>
                </a:solidFill>
              </a:rPr>
              <a:t>키워드를 사용하여 만들어준다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default </a:t>
            </a:r>
            <a:r>
              <a:rPr lang="ko-KR" altLang="en-US" dirty="0" err="1" smtClean="0">
                <a:solidFill>
                  <a:schemeClr val="tx1"/>
                </a:solidFill>
              </a:rPr>
              <a:t>리턴타입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static </a:t>
            </a:r>
            <a:r>
              <a:rPr lang="ko-KR" altLang="en-US" dirty="0" err="1" smtClean="0">
                <a:solidFill>
                  <a:schemeClr val="tx1"/>
                </a:solidFill>
              </a:rPr>
              <a:t>리턴타입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default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메소드는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오버라이딩</a:t>
            </a:r>
            <a:r>
              <a:rPr lang="ko-KR" altLang="en-US" dirty="0" smtClean="0">
                <a:solidFill>
                  <a:schemeClr val="tx1"/>
                </a:solidFill>
              </a:rPr>
              <a:t> 가능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static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메소드는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오버라이딩</a:t>
            </a:r>
            <a:r>
              <a:rPr lang="ko-KR" altLang="en-US" dirty="0" smtClean="0">
                <a:solidFill>
                  <a:schemeClr val="tx1"/>
                </a:solidFill>
              </a:rPr>
              <a:t> 불가능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기본 접근제어자와 </a:t>
            </a:r>
            <a:r>
              <a:rPr lang="en-US" altLang="ko-KR" dirty="0" smtClean="0">
                <a:solidFill>
                  <a:schemeClr val="tx1"/>
                </a:solidFill>
              </a:rPr>
              <a:t>default </a:t>
            </a:r>
            <a:r>
              <a:rPr lang="ko-KR" altLang="en-US" dirty="0" smtClean="0">
                <a:solidFill>
                  <a:schemeClr val="tx1"/>
                </a:solidFill>
              </a:rPr>
              <a:t>키워드는 무관하다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495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4007" y="17616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중첩클래스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79508" y="704676"/>
            <a:ext cx="3036409" cy="4043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인스턴스 중첩 클래스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외부클래스의 안에서 선언된 클래스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객체를 생성하려면 외부클래스의 객체를 먼저 생성해야 함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s</a:t>
            </a:r>
            <a:r>
              <a:rPr lang="en-US" altLang="ko-KR" dirty="0" smtClean="0">
                <a:solidFill>
                  <a:schemeClr val="tx1"/>
                </a:solidFill>
              </a:rPr>
              <a:t>tatic </a:t>
            </a:r>
            <a:r>
              <a:rPr lang="ko-KR" altLang="en-US" dirty="0" err="1" smtClean="0">
                <a:solidFill>
                  <a:schemeClr val="tx1"/>
                </a:solidFill>
              </a:rPr>
              <a:t>멤버변수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선언불가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final </a:t>
            </a:r>
            <a:r>
              <a:rPr lang="en-US" altLang="ko-KR" dirty="0" err="1" smtClean="0">
                <a:solidFill>
                  <a:schemeClr val="tx1"/>
                </a:solidFill>
              </a:rPr>
              <a:t>stati</a:t>
            </a:r>
            <a:r>
              <a:rPr lang="ko-KR" altLang="en-US" dirty="0" smtClean="0">
                <a:solidFill>
                  <a:schemeClr val="tx1"/>
                </a:solidFill>
              </a:rPr>
              <a:t>으로 만들어진 변수는 상수기때문에 </a:t>
            </a:r>
            <a:r>
              <a:rPr lang="ko-KR" altLang="en-US" dirty="0" err="1" smtClean="0">
                <a:solidFill>
                  <a:schemeClr val="tx1"/>
                </a:solidFill>
              </a:rPr>
              <a:t>선언가능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멤버에 접근하기 위해서는 항상 객체를 생성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외부클래스의 </a:t>
            </a:r>
            <a:r>
              <a:rPr lang="ko-KR" altLang="en-US" dirty="0" err="1" smtClean="0">
                <a:solidFill>
                  <a:schemeClr val="tx1"/>
                </a:solidFill>
              </a:rPr>
              <a:t>멤버변수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처럼</a:t>
            </a:r>
            <a:r>
              <a:rPr lang="ko-KR" altLang="en-US" dirty="0" smtClean="0">
                <a:solidFill>
                  <a:schemeClr val="tx1"/>
                </a:solidFill>
              </a:rPr>
              <a:t> 사용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91667" y="696288"/>
            <a:ext cx="3036409" cy="3338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정적 중첩 클래스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인스턴스 중첩 클래스와 동일하지만 </a:t>
            </a:r>
            <a:r>
              <a:rPr lang="en-US" altLang="ko-KR" dirty="0" smtClean="0">
                <a:solidFill>
                  <a:schemeClr val="tx1"/>
                </a:solidFill>
              </a:rPr>
              <a:t>static</a:t>
            </a:r>
            <a:r>
              <a:rPr lang="ko-KR" altLang="en-US" dirty="0" smtClean="0">
                <a:solidFill>
                  <a:schemeClr val="tx1"/>
                </a:solidFill>
              </a:rPr>
              <a:t>키워드를 이용해서 선언된 클래스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외부클래스의 </a:t>
            </a:r>
            <a:r>
              <a:rPr lang="ko-KR" altLang="en-US" dirty="0" err="1" smtClean="0">
                <a:solidFill>
                  <a:schemeClr val="tx1"/>
                </a:solidFill>
              </a:rPr>
              <a:t>객체없이도</a:t>
            </a:r>
            <a:r>
              <a:rPr lang="ko-KR" altLang="en-US" dirty="0" smtClean="0">
                <a:solidFill>
                  <a:schemeClr val="tx1"/>
                </a:solidFill>
              </a:rPr>
              <a:t> 사용가능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static </a:t>
            </a:r>
            <a:r>
              <a:rPr lang="ko-KR" altLang="en-US" dirty="0" smtClean="0">
                <a:solidFill>
                  <a:schemeClr val="tx1"/>
                </a:solidFill>
              </a:rPr>
              <a:t>키워드로 </a:t>
            </a:r>
            <a:r>
              <a:rPr lang="ko-KR" altLang="en-US" dirty="0" err="1" smtClean="0">
                <a:solidFill>
                  <a:schemeClr val="tx1"/>
                </a:solidFill>
              </a:rPr>
              <a:t>멤버변수나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dirty="0" smtClean="0">
                <a:solidFill>
                  <a:schemeClr val="tx1"/>
                </a:solidFill>
              </a:rPr>
              <a:t> 선언할 수 있기 때문에 객체 </a:t>
            </a:r>
            <a:r>
              <a:rPr lang="ko-KR" altLang="en-US" dirty="0" err="1" smtClean="0">
                <a:solidFill>
                  <a:schemeClr val="tx1"/>
                </a:solidFill>
              </a:rPr>
              <a:t>생성없이도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static</a:t>
            </a:r>
            <a:r>
              <a:rPr lang="ko-KR" altLang="en-US" dirty="0" smtClean="0">
                <a:solidFill>
                  <a:schemeClr val="tx1"/>
                </a:solidFill>
              </a:rPr>
              <a:t>멤버들에 접근 가능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962549" y="360835"/>
            <a:ext cx="3036409" cy="2600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지역 중첩 클래스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solidFill>
                  <a:schemeClr val="tx1"/>
                </a:solidFill>
              </a:rPr>
              <a:t>메소드나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{}</a:t>
            </a:r>
            <a:r>
              <a:rPr lang="ko-KR" altLang="en-US" dirty="0" err="1" smtClean="0">
                <a:solidFill>
                  <a:schemeClr val="tx1"/>
                </a:solidFill>
              </a:rPr>
              <a:t>블록안에서</a:t>
            </a:r>
            <a:r>
              <a:rPr lang="ko-KR" altLang="en-US" dirty="0" smtClean="0">
                <a:solidFill>
                  <a:schemeClr val="tx1"/>
                </a:solidFill>
              </a:rPr>
              <a:t> 선언된 클래스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해당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메소드나</a:t>
            </a:r>
            <a:r>
              <a:rPr lang="ko-KR" altLang="en-US" dirty="0" smtClean="0">
                <a:solidFill>
                  <a:schemeClr val="tx1"/>
                </a:solidFill>
              </a:rPr>
              <a:t> 클래스를 사용하지 않으면 </a:t>
            </a:r>
            <a:r>
              <a:rPr lang="ko-KR" altLang="en-US" dirty="0" err="1" smtClean="0">
                <a:solidFill>
                  <a:schemeClr val="tx1"/>
                </a:solidFill>
              </a:rPr>
              <a:t>생성불가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외부클래스의 </a:t>
            </a:r>
            <a:r>
              <a:rPr lang="ko-KR" altLang="en-US" dirty="0" err="1" smtClean="0">
                <a:solidFill>
                  <a:schemeClr val="tx1"/>
                </a:solidFill>
              </a:rPr>
              <a:t>멤버변수와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메소드의</a:t>
            </a:r>
            <a:r>
              <a:rPr lang="ko-KR" altLang="en-US" dirty="0" smtClean="0">
                <a:solidFill>
                  <a:schemeClr val="tx1"/>
                </a:solidFill>
              </a:rPr>
              <a:t> 매개변수에 모두 </a:t>
            </a:r>
            <a:r>
              <a:rPr lang="ko-KR" altLang="en-US" dirty="0" err="1" smtClean="0">
                <a:solidFill>
                  <a:schemeClr val="tx1"/>
                </a:solidFill>
              </a:rPr>
              <a:t>접근가능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962549" y="3192012"/>
            <a:ext cx="3036409" cy="3397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익명 중첩 클래스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추상클래스나 인터페이스를 구현체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상속받은 자식 클래스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없이도 바로 사용가능하도록 해주는 클래스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인터페이스나 </a:t>
            </a:r>
            <a:r>
              <a:rPr lang="ko-KR" altLang="en-US" dirty="0" err="1" smtClean="0">
                <a:solidFill>
                  <a:schemeClr val="tx1"/>
                </a:solidFill>
              </a:rPr>
              <a:t>추상클래스</a:t>
            </a:r>
            <a:r>
              <a:rPr lang="ko-KR" altLang="en-US" dirty="0" smtClean="0">
                <a:solidFill>
                  <a:schemeClr val="tx1"/>
                </a:solidFill>
              </a:rPr>
              <a:t> 원형 </a:t>
            </a:r>
            <a:r>
              <a:rPr lang="ko-KR" altLang="en-US" dirty="0" err="1" smtClean="0">
                <a:solidFill>
                  <a:schemeClr val="tx1"/>
                </a:solidFill>
              </a:rPr>
              <a:t>변수명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= new </a:t>
            </a:r>
            <a:r>
              <a:rPr lang="ko-KR" altLang="en-US" dirty="0" smtClean="0">
                <a:solidFill>
                  <a:schemeClr val="tx1"/>
                </a:solidFill>
              </a:rPr>
              <a:t>인터페이스나 추상클래스의 </a:t>
            </a:r>
            <a:r>
              <a:rPr lang="ko-KR" altLang="en-US" dirty="0" err="1" smtClean="0">
                <a:solidFill>
                  <a:schemeClr val="tx1"/>
                </a:solidFill>
              </a:rPr>
              <a:t>생성자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  </a:t>
            </a:r>
            <a:r>
              <a:rPr lang="ko-KR" altLang="en-US" dirty="0" err="1" smtClean="0">
                <a:solidFill>
                  <a:schemeClr val="tx1"/>
                </a:solidFill>
              </a:rPr>
              <a:t>추상메소드</a:t>
            </a:r>
            <a:r>
              <a:rPr lang="ko-KR" altLang="en-US" dirty="0" smtClean="0">
                <a:solidFill>
                  <a:schemeClr val="tx1"/>
                </a:solidFill>
              </a:rPr>
              <a:t> 구현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240904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5124334" y="1318182"/>
          <a:ext cx="2648065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8065">
                  <a:extLst>
                    <a:ext uri="{9D8B030D-6E8A-4147-A177-3AD203B41FA5}">
                      <a16:colId xmlns:a16="http://schemas.microsoft.com/office/drawing/2014/main" val="1466198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14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04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6455256"/>
                  </a:ext>
                </a:extLst>
              </a:tr>
              <a:tr h="1545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036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37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504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128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    2007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53798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33118" y="168751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1001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33117" y="205684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1002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28924" y="2720708"/>
            <a:ext cx="795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1003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</a:rPr>
              <a:t>num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33117" y="3915570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1007</a:t>
            </a:r>
          </a:p>
          <a:p>
            <a:r>
              <a:rPr lang="en-US" altLang="ko-KR" dirty="0" smtClean="0"/>
              <a:t>(c)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19743" y="2824542"/>
            <a:ext cx="78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08046" y="453074"/>
          <a:ext cx="2099425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425">
                  <a:extLst>
                    <a:ext uri="{9D8B030D-6E8A-4147-A177-3AD203B41FA5}">
                      <a16:colId xmlns:a16="http://schemas.microsoft.com/office/drawing/2014/main" val="514415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Static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baseline="0" dirty="0" smtClean="0">
                          <a:solidFill>
                            <a:schemeClr val="tx1"/>
                          </a:solidFill>
                        </a:rPr>
                        <a:t>으로 선언된변수나 </a:t>
                      </a:r>
                      <a:r>
                        <a:rPr lang="ko-KR" altLang="en-US" b="0" baseline="0" dirty="0" err="1" smtClean="0">
                          <a:solidFill>
                            <a:schemeClr val="tx1"/>
                          </a:solidFill>
                        </a:rPr>
                        <a:t>전역변수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74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  <a:p>
                      <a:pPr latinLnBrk="1"/>
                      <a:r>
                        <a:rPr lang="ko-KR" altLang="en-US" b="0" dirty="0" err="1" smtClean="0">
                          <a:solidFill>
                            <a:schemeClr val="tx1"/>
                          </a:solidFill>
                        </a:rPr>
                        <a:t>참조타입의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 변수나 </a:t>
                      </a:r>
                      <a:r>
                        <a:rPr lang="ko-KR" altLang="en-US" b="0" dirty="0" err="1" smtClean="0">
                          <a:solidFill>
                            <a:schemeClr val="tx1"/>
                          </a:solidFill>
                        </a:rPr>
                        <a:t>메소드가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 저장</a:t>
                      </a:r>
                      <a:endParaRPr lang="en-US" altLang="ko-KR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30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  <a:p>
                      <a:pPr latinLnBrk="1"/>
                      <a:r>
                        <a:rPr lang="ko-KR" altLang="en-US" b="0" dirty="0" err="1" smtClean="0">
                          <a:solidFill>
                            <a:schemeClr val="tx1"/>
                          </a:solidFill>
                        </a:rPr>
                        <a:t>원시타입의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 변수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254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59976" y="4330902"/>
            <a:ext cx="103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Stack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9175403" y="1239888"/>
          <a:ext cx="2648065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8065">
                  <a:extLst>
                    <a:ext uri="{9D8B030D-6E8A-4147-A177-3AD203B41FA5}">
                      <a16:colId xmlns:a16="http://schemas.microsoft.com/office/drawing/2014/main" val="1466198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14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04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6455256"/>
                  </a:ext>
                </a:extLst>
              </a:tr>
              <a:tr h="1545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036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37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504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128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new</a:t>
                      </a:r>
                      <a:r>
                        <a:rPr lang="en-US" altLang="ko-KR" baseline="0" dirty="0" smtClean="0"/>
                        <a:t> Class(); //</a:t>
                      </a:r>
                      <a:r>
                        <a:rPr lang="ko-KR" altLang="en-US" baseline="0" dirty="0" smtClean="0"/>
                        <a:t>설계도로부품을 만든 값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53798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0152609" y="4471016"/>
            <a:ext cx="103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Heap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483881" y="159827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2001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483880" y="196760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2002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483880" y="235382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83880" y="382632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2007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89097" y="3367039"/>
            <a:ext cx="1826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참조타입</a:t>
            </a:r>
            <a:r>
              <a:rPr lang="ko-KR" altLang="en-US" dirty="0" smtClean="0"/>
              <a:t> 변수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Class c = new Class();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6" idx="3"/>
            <a:endCxn id="11" idx="1"/>
          </p:cNvCxnSpPr>
          <p:nvPr/>
        </p:nvCxnSpPr>
        <p:spPr>
          <a:xfrm>
            <a:off x="3815283" y="3967204"/>
            <a:ext cx="617834" cy="271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6" idx="3"/>
            <a:endCxn id="24" idx="1"/>
          </p:cNvCxnSpPr>
          <p:nvPr/>
        </p:nvCxnSpPr>
        <p:spPr>
          <a:xfrm>
            <a:off x="3815283" y="3967204"/>
            <a:ext cx="4668597" cy="437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4" idx="2"/>
          </p:cNvCxnSpPr>
          <p:nvPr/>
        </p:nvCxnSpPr>
        <p:spPr>
          <a:xfrm flipH="1" flipV="1">
            <a:off x="6700058" y="4102970"/>
            <a:ext cx="2129430" cy="92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433117" y="4840348"/>
            <a:ext cx="75039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참조타입</a:t>
            </a:r>
            <a:r>
              <a:rPr lang="ko-KR" altLang="en-US" dirty="0" smtClean="0"/>
              <a:t> 변수 선언 및 초기화 시 </a:t>
            </a:r>
            <a:endParaRPr lang="en-US" altLang="ko-KR" dirty="0" smtClean="0"/>
          </a:p>
          <a:p>
            <a:r>
              <a:rPr lang="ko-KR" altLang="en-US" dirty="0" smtClean="0"/>
              <a:t>값은 </a:t>
            </a:r>
            <a:r>
              <a:rPr lang="en-US" altLang="ko-KR" dirty="0" smtClean="0"/>
              <a:t>heap</a:t>
            </a:r>
            <a:r>
              <a:rPr lang="ko-KR" altLang="en-US" dirty="0" smtClean="0"/>
              <a:t>영역에 저장 </a:t>
            </a:r>
            <a:r>
              <a:rPr lang="en-US" altLang="ko-KR" dirty="0" smtClean="0"/>
              <a:t>stack</a:t>
            </a:r>
            <a:r>
              <a:rPr lang="ko-KR" altLang="en-US" dirty="0" smtClean="0"/>
              <a:t>영역에는 </a:t>
            </a:r>
            <a:endParaRPr lang="en-US" altLang="ko-KR" dirty="0" smtClean="0"/>
          </a:p>
          <a:p>
            <a:r>
              <a:rPr lang="ko-KR" altLang="en-US" dirty="0" smtClean="0"/>
              <a:t>값이 저장된 </a:t>
            </a:r>
            <a:r>
              <a:rPr lang="en-US" altLang="ko-KR" dirty="0" smtClean="0"/>
              <a:t>heap</a:t>
            </a:r>
            <a:r>
              <a:rPr lang="ko-KR" altLang="en-US" dirty="0" smtClean="0"/>
              <a:t>영역의 </a:t>
            </a:r>
            <a:r>
              <a:rPr lang="ko-KR" altLang="en-US" dirty="0" err="1" smtClean="0"/>
              <a:t>주소값을</a:t>
            </a:r>
            <a:r>
              <a:rPr lang="ko-KR" altLang="en-US" dirty="0" smtClean="0"/>
              <a:t> 저장</a:t>
            </a:r>
            <a:endParaRPr lang="en-US" altLang="ko-KR" dirty="0" smtClean="0"/>
          </a:p>
          <a:p>
            <a:r>
              <a:rPr lang="en-US" altLang="ko-KR" dirty="0" smtClean="0"/>
              <a:t>Stack</a:t>
            </a:r>
            <a:r>
              <a:rPr lang="ko-KR" altLang="en-US" dirty="0" smtClean="0"/>
              <a:t>영역의 주소에 </a:t>
            </a:r>
            <a:r>
              <a:rPr lang="ko-KR" altLang="en-US" dirty="0" err="1" smtClean="0"/>
              <a:t>변수명을</a:t>
            </a:r>
            <a:r>
              <a:rPr lang="ko-KR" altLang="en-US" dirty="0" smtClean="0"/>
              <a:t> 별칭으로 붙여서 사용</a:t>
            </a:r>
            <a:endParaRPr lang="en-US" altLang="ko-KR" dirty="0" smtClean="0"/>
          </a:p>
          <a:p>
            <a:r>
              <a:rPr lang="ko-KR" altLang="en-US" dirty="0" smtClean="0"/>
              <a:t>실제 값을 </a:t>
            </a:r>
            <a:r>
              <a:rPr lang="en-US" altLang="ko-KR" dirty="0" smtClean="0"/>
              <a:t>heap</a:t>
            </a:r>
            <a:r>
              <a:rPr lang="ko-KR" altLang="en-US" dirty="0" smtClean="0"/>
              <a:t>영역을 참조해서 가져오기 때문에 </a:t>
            </a:r>
            <a:r>
              <a:rPr lang="ko-KR" altLang="en-US" dirty="0" err="1" smtClean="0"/>
              <a:t>참조타입이라고</a:t>
            </a:r>
            <a:r>
              <a:rPr lang="ko-KR" altLang="en-US" dirty="0" smtClean="0"/>
              <a:t> 한다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651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344208"/>
              </p:ext>
            </p:extLst>
          </p:nvPr>
        </p:nvGraphicFramePr>
        <p:xfrm>
          <a:off x="2431465" y="1318182"/>
          <a:ext cx="2648065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8065">
                  <a:extLst>
                    <a:ext uri="{9D8B030D-6E8A-4147-A177-3AD203B41FA5}">
                      <a16:colId xmlns:a16="http://schemas.microsoft.com/office/drawing/2014/main" val="1466198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14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04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6455256"/>
                  </a:ext>
                </a:extLst>
              </a:tr>
              <a:tr h="1545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036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2003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37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504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128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2003(</a:t>
                      </a:r>
                      <a:r>
                        <a:rPr lang="ko-KR" altLang="en-US" dirty="0" smtClean="0"/>
                        <a:t>배열의 첫 번째 요소의 주소만 저장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53798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40249" y="168751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1001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40248" y="205684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1002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32320" y="2720708"/>
            <a:ext cx="9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1003</a:t>
            </a:r>
          </a:p>
          <a:p>
            <a:r>
              <a:rPr lang="en-US" altLang="ko-KR" dirty="0" err="1" smtClean="0"/>
              <a:t>copyArr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40248" y="3915570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1007</a:t>
            </a:r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arr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23550" y="4549062"/>
            <a:ext cx="103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Stack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05568"/>
              </p:ext>
            </p:extLst>
          </p:nvPr>
        </p:nvGraphicFramePr>
        <p:xfrm>
          <a:off x="6482534" y="1239888"/>
          <a:ext cx="2648065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8065">
                  <a:extLst>
                    <a:ext uri="{9D8B030D-6E8A-4147-A177-3AD203B41FA5}">
                      <a16:colId xmlns:a16="http://schemas.microsoft.com/office/drawing/2014/main" val="1466198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14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04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6455256"/>
                  </a:ext>
                </a:extLst>
              </a:tr>
              <a:tr h="154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arr</a:t>
                      </a:r>
                      <a:r>
                        <a:rPr lang="en-US" altLang="ko-KR" dirty="0" smtClean="0"/>
                        <a:t>[0]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036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arr</a:t>
                      </a:r>
                      <a:r>
                        <a:rPr lang="en-US" altLang="ko-KR" dirty="0" smtClean="0"/>
                        <a:t>[1]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37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arr</a:t>
                      </a:r>
                      <a:r>
                        <a:rPr lang="en-US" altLang="ko-KR" dirty="0" smtClean="0"/>
                        <a:t>[2]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504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128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53798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459740" y="4471016"/>
            <a:ext cx="103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Heap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91012" y="159827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2001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91011" y="196760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2002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791011" y="235382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91011" y="382632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2007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endCxn id="23" idx="1"/>
          </p:cNvCxnSpPr>
          <p:nvPr/>
        </p:nvCxnSpPr>
        <p:spPr>
          <a:xfrm flipV="1">
            <a:off x="5150840" y="2538488"/>
            <a:ext cx="640171" cy="1657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23" idx="1"/>
          </p:cNvCxnSpPr>
          <p:nvPr/>
        </p:nvCxnSpPr>
        <p:spPr>
          <a:xfrm flipV="1">
            <a:off x="5075339" y="2538488"/>
            <a:ext cx="715672" cy="422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78212" y="411625"/>
            <a:ext cx="6348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얕은 복사는 같은 주소를 참조하여 동일한 배열을 공유한다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복사된 배열에서 값을 변경하면 원본 배열에도 영향이 간다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215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240208"/>
              </p:ext>
            </p:extLst>
          </p:nvPr>
        </p:nvGraphicFramePr>
        <p:xfrm>
          <a:off x="2431465" y="1318182"/>
          <a:ext cx="2648065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8065">
                  <a:extLst>
                    <a:ext uri="{9D8B030D-6E8A-4147-A177-3AD203B41FA5}">
                      <a16:colId xmlns:a16="http://schemas.microsoft.com/office/drawing/2014/main" val="1466198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14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04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6455256"/>
                  </a:ext>
                </a:extLst>
              </a:tr>
              <a:tr h="1545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036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2007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37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504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128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2003(</a:t>
                      </a:r>
                      <a:r>
                        <a:rPr lang="ko-KR" altLang="en-US" dirty="0" smtClean="0"/>
                        <a:t>배열의 첫 번째 요소의 주소만 저장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53798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40249" y="168751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1001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40248" y="205684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1002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32320" y="2720708"/>
            <a:ext cx="9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1003</a:t>
            </a:r>
          </a:p>
          <a:p>
            <a:r>
              <a:rPr lang="en-US" altLang="ko-KR" dirty="0" err="1" smtClean="0"/>
              <a:t>copyArr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40248" y="3915570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1007</a:t>
            </a:r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arr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23550" y="4549062"/>
            <a:ext cx="103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Stack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914189"/>
              </p:ext>
            </p:extLst>
          </p:nvPr>
        </p:nvGraphicFramePr>
        <p:xfrm>
          <a:off x="6482534" y="1239888"/>
          <a:ext cx="2648065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8065">
                  <a:extLst>
                    <a:ext uri="{9D8B030D-6E8A-4147-A177-3AD203B41FA5}">
                      <a16:colId xmlns:a16="http://schemas.microsoft.com/office/drawing/2014/main" val="1466198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14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04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6455256"/>
                  </a:ext>
                </a:extLst>
              </a:tr>
              <a:tr h="154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arr</a:t>
                      </a:r>
                      <a:r>
                        <a:rPr lang="en-US" altLang="ko-KR" dirty="0" smtClean="0"/>
                        <a:t>[0]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036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arr</a:t>
                      </a:r>
                      <a:r>
                        <a:rPr lang="en-US" altLang="ko-KR" dirty="0" smtClean="0"/>
                        <a:t>[1]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37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arr</a:t>
                      </a:r>
                      <a:r>
                        <a:rPr lang="en-US" altLang="ko-KR" dirty="0" smtClean="0"/>
                        <a:t>[2]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504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128383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copyArr</a:t>
                      </a:r>
                      <a:r>
                        <a:rPr lang="en-US" altLang="ko-KR" dirty="0" smtClean="0"/>
                        <a:t>[0]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537984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copyArr</a:t>
                      </a:r>
                      <a:r>
                        <a:rPr lang="en-US" altLang="ko-KR" dirty="0" smtClean="0"/>
                        <a:t>[1]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841890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copyArr</a:t>
                      </a:r>
                      <a:r>
                        <a:rPr lang="en-US" altLang="ko-KR" dirty="0" smtClean="0"/>
                        <a:t>[2]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5656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434573" y="4927968"/>
            <a:ext cx="103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Heap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91012" y="159827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2001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91011" y="196760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2002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791011" y="235382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91011" y="382632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2007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endCxn id="23" idx="1"/>
          </p:cNvCxnSpPr>
          <p:nvPr/>
        </p:nvCxnSpPr>
        <p:spPr>
          <a:xfrm flipV="1">
            <a:off x="5150840" y="2538488"/>
            <a:ext cx="640171" cy="1657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24" idx="1"/>
          </p:cNvCxnSpPr>
          <p:nvPr/>
        </p:nvCxnSpPr>
        <p:spPr>
          <a:xfrm>
            <a:off x="5075339" y="2961314"/>
            <a:ext cx="715672" cy="1049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78212" y="411625"/>
            <a:ext cx="6829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깊은 복사는 복사되는 배열을 </a:t>
            </a:r>
            <a:r>
              <a:rPr lang="en-US" altLang="ko-KR" dirty="0" smtClean="0"/>
              <a:t>Heap </a:t>
            </a:r>
            <a:r>
              <a:rPr lang="ko-KR" altLang="en-US" dirty="0" smtClean="0"/>
              <a:t>메모리 영역에 하나 더 생성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복사된 배열의 값을 변경해도 </a:t>
            </a:r>
            <a:r>
              <a:rPr lang="ko-KR" altLang="en-US" dirty="0" err="1" smtClean="0"/>
              <a:t>원본배열에</a:t>
            </a:r>
            <a:r>
              <a:rPr lang="ko-KR" altLang="en-US" dirty="0" smtClean="0"/>
              <a:t> 영향이 없다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654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331273"/>
              </p:ext>
            </p:extLst>
          </p:nvPr>
        </p:nvGraphicFramePr>
        <p:xfrm>
          <a:off x="4170027" y="226572"/>
          <a:ext cx="2935448" cy="6334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5448">
                  <a:extLst>
                    <a:ext uri="{9D8B030D-6E8A-4147-A177-3AD203B41FA5}">
                      <a16:colId xmlns:a16="http://schemas.microsoft.com/office/drawing/2014/main" val="514415681"/>
                    </a:ext>
                  </a:extLst>
                </a:gridCol>
              </a:tblGrid>
              <a:tr h="21469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  <a:p>
                      <a:pPr latinLnBrk="1"/>
                      <a:r>
                        <a:rPr lang="ko-KR" altLang="en-US" b="0" dirty="0" err="1" smtClean="0">
                          <a:solidFill>
                            <a:schemeClr val="tx1"/>
                          </a:solidFill>
                        </a:rPr>
                        <a:t>메소드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, static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baseline="0" dirty="0" smtClean="0">
                          <a:solidFill>
                            <a:schemeClr val="tx1"/>
                          </a:solidFill>
                        </a:rPr>
                        <a:t>키워드로 생성된 변수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baseline="0" dirty="0" err="1" smtClean="0">
                          <a:solidFill>
                            <a:schemeClr val="tx1"/>
                          </a:solidFill>
                        </a:rPr>
                        <a:t>전역변수</a:t>
                      </a:r>
                      <a:r>
                        <a:rPr lang="ko-KR" altLang="en-US" b="0" baseline="0" dirty="0" smtClean="0">
                          <a:solidFill>
                            <a:schemeClr val="tx1"/>
                          </a:solidFill>
                        </a:rPr>
                        <a:t> 등 저장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GC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의 영향을 받지 않아서 프로그램 시작 시 메모리에 저장되고 프로그램 종료할 때까지 메모리에서 삭제되지 않음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749220"/>
                  </a:ext>
                </a:extLst>
              </a:tr>
              <a:tr h="17622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  <a:p>
                      <a:pPr latinLnBrk="1"/>
                      <a:r>
                        <a:rPr lang="ko-KR" altLang="en-US" b="0" dirty="0" err="1" smtClean="0">
                          <a:solidFill>
                            <a:schemeClr val="tx1"/>
                          </a:solidFill>
                        </a:rPr>
                        <a:t>참조타입의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 변수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baseline="0" dirty="0" smtClean="0">
                          <a:solidFill>
                            <a:schemeClr val="tx1"/>
                          </a:solidFill>
                        </a:rPr>
                        <a:t>클래스 정보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baseline="0" dirty="0" smtClean="0">
                          <a:solidFill>
                            <a:schemeClr val="tx1"/>
                          </a:solidFill>
                        </a:rPr>
                        <a:t>등을 저장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GC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의 영향을 받아서 사용하지 않는 객체나 배열들은 바로 메모리 삭제</a:t>
                      </a:r>
                      <a:endParaRPr lang="en-US" altLang="ko-KR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301903"/>
                  </a:ext>
                </a:extLst>
              </a:tr>
              <a:tr h="15028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  <a:p>
                      <a:pPr latinLnBrk="1"/>
                      <a:r>
                        <a:rPr lang="ko-KR" altLang="en-US" b="0" dirty="0" err="1" smtClean="0">
                          <a:solidFill>
                            <a:schemeClr val="tx1"/>
                          </a:solidFill>
                        </a:rPr>
                        <a:t>원시타입의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 변수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 err="1" smtClean="0">
                          <a:solidFill>
                            <a:schemeClr val="tx1"/>
                          </a:solidFill>
                        </a:rPr>
                        <a:t>참조타입의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 값이 저장되어 있는 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heap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메모리의 주소</a:t>
                      </a:r>
                      <a:endParaRPr lang="en-US" altLang="ko-KR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GC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의 영향을 받아서 사용하지 않는 변수들은 바로 메모리에서 삭제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254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42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9606" y="117146"/>
            <a:ext cx="89098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스레드 </a:t>
            </a:r>
            <a:r>
              <a:rPr lang="ko-KR" altLang="en-US" dirty="0" err="1" smtClean="0"/>
              <a:t>스케쥴링</a:t>
            </a:r>
            <a:r>
              <a:rPr lang="ko-KR" altLang="en-US" dirty="0" err="1" smtClean="0"/>
              <a:t>과</a:t>
            </a:r>
            <a:r>
              <a:rPr lang="ko-KR" altLang="en-US" dirty="0" smtClean="0"/>
              <a:t> 큐</a:t>
            </a:r>
            <a:endParaRPr lang="en-US" altLang="ko-KR" dirty="0" smtClean="0"/>
          </a:p>
          <a:p>
            <a:r>
              <a:rPr lang="en-US" altLang="ko-KR" dirty="0" smtClean="0"/>
              <a:t>CPU</a:t>
            </a:r>
            <a:r>
              <a:rPr lang="ko-KR" altLang="en-US" dirty="0" smtClean="0"/>
              <a:t>가 큐에 들어온 스레드의 순서를 정하기 때문에 개발자가 순서를 변경할 수 없다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t</a:t>
            </a:r>
            <a:r>
              <a:rPr lang="en-US" altLang="ko-KR" dirty="0" smtClean="0"/>
              <a:t>hread1.start();</a:t>
            </a:r>
            <a:endParaRPr lang="en-US" altLang="ko-KR" dirty="0"/>
          </a:p>
          <a:p>
            <a:r>
              <a:rPr lang="en-US" altLang="ko-KR" dirty="0"/>
              <a:t>t</a:t>
            </a:r>
            <a:r>
              <a:rPr lang="en-US" altLang="ko-KR" dirty="0" smtClean="0"/>
              <a:t>hread2.start();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771495"/>
              </p:ext>
            </p:extLst>
          </p:nvPr>
        </p:nvGraphicFramePr>
        <p:xfrm>
          <a:off x="288302" y="1644242"/>
          <a:ext cx="2028272" cy="4949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272">
                  <a:extLst>
                    <a:ext uri="{9D8B030D-6E8A-4147-A177-3AD203B41FA5}">
                      <a16:colId xmlns:a16="http://schemas.microsoft.com/office/drawing/2014/main" val="289841330"/>
                    </a:ext>
                  </a:extLst>
                </a:gridCol>
              </a:tblGrid>
              <a:tr h="618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thread2-3</a:t>
                      </a:r>
                      <a:endParaRPr lang="ko-KR" altLang="en-US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068244"/>
                  </a:ext>
                </a:extLst>
              </a:tr>
              <a:tr h="618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thread1-5</a:t>
                      </a:r>
                      <a:endParaRPr lang="ko-KR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2563738"/>
                  </a:ext>
                </a:extLst>
              </a:tr>
              <a:tr h="618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thread1-4</a:t>
                      </a:r>
                      <a:endParaRPr lang="ko-KR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6013477"/>
                  </a:ext>
                </a:extLst>
              </a:tr>
              <a:tr h="618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thread2-2</a:t>
                      </a:r>
                      <a:endParaRPr lang="ko-KR" altLang="en-US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668489"/>
                  </a:ext>
                </a:extLst>
              </a:tr>
              <a:tr h="618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thread2-1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5371279"/>
                  </a:ext>
                </a:extLst>
              </a:tr>
              <a:tr h="618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thread1-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626888"/>
                  </a:ext>
                </a:extLst>
              </a:tr>
              <a:tr h="618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thread1-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595194"/>
                  </a:ext>
                </a:extLst>
              </a:tr>
              <a:tr h="618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thread1-1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482253"/>
                  </a:ext>
                </a:extLst>
              </a:tr>
            </a:tbl>
          </a:graphicData>
        </a:graphic>
      </p:graphicFrame>
      <p:cxnSp>
        <p:nvCxnSpPr>
          <p:cNvPr id="25" name="직선 연결선 24"/>
          <p:cNvCxnSpPr/>
          <p:nvPr/>
        </p:nvCxnSpPr>
        <p:spPr>
          <a:xfrm>
            <a:off x="2316574" y="6283354"/>
            <a:ext cx="5860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 flipV="1">
            <a:off x="2910980" y="5712903"/>
            <a:ext cx="8389" cy="562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 flipV="1">
            <a:off x="2316574" y="5712903"/>
            <a:ext cx="586017" cy="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919369" y="5637023"/>
            <a:ext cx="3974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Thread.yield</a:t>
            </a:r>
            <a:r>
              <a:rPr lang="en-US" altLang="ko-KR" dirty="0" smtClean="0"/>
              <a:t>();</a:t>
            </a:r>
          </a:p>
          <a:p>
            <a:r>
              <a:rPr lang="ko-KR" altLang="en-US" dirty="0" smtClean="0"/>
              <a:t>다음 순서로 잡혀있는 스레드로 양보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96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9606" y="117146"/>
            <a:ext cx="11601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멀티 스레드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하나의 프로세서가 여러 개의 스레드를 순차적으로 처리하는 방식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</a:t>
            </a:r>
            <a:r>
              <a:rPr lang="ko-KR" altLang="en-US" dirty="0" smtClean="0"/>
              <a:t>순번은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에서 정하고 확인불가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어떤 스레드 먼저 실행되고 먼저 끝나는지 확인을 할 수 없다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1630" y="1266736"/>
            <a:ext cx="11934961" cy="5486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67165" y="834272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CPU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031846" y="1971413"/>
            <a:ext cx="25167" cy="4303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3164048" y="1971413"/>
            <a:ext cx="25167" cy="4303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5589864" y="1858161"/>
            <a:ext cx="25167" cy="4303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7923402" y="1820411"/>
            <a:ext cx="25167" cy="4303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96705" y="3335589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스레드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228907" y="3335589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스레드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589088" y="3335589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스레드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989737" y="3335589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스레드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5239387" y="1790887"/>
            <a:ext cx="1301692" cy="46055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4677401" y="1389881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스레드 처리 프로세서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1025167" y="1971413"/>
            <a:ext cx="19262" cy="8858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3157369" y="1971413"/>
            <a:ext cx="6679" cy="5117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5582797" y="1858161"/>
            <a:ext cx="32234" cy="21140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03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9606" y="117146"/>
            <a:ext cx="122071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물리코어가</a:t>
            </a:r>
            <a:r>
              <a:rPr lang="ko-KR" altLang="en-US" dirty="0" smtClean="0"/>
              <a:t> 하나인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에서의 </a:t>
            </a:r>
            <a:r>
              <a:rPr lang="ko-KR" altLang="en-US" dirty="0" err="1" smtClean="0"/>
              <a:t>하이퍼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스레딩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멀티 스레드 방식과 마찬가지로 여러 개의 스레드를 순차적으로 처리</a:t>
            </a:r>
            <a:endParaRPr lang="en-US" altLang="ko-KR" dirty="0" smtClean="0"/>
          </a:p>
          <a:p>
            <a:r>
              <a:rPr lang="ko-KR" altLang="en-US" dirty="0" smtClean="0"/>
              <a:t>하지만 스레드의 작업을 진행시키는 프로세서가 여러 개 있다는 점</a:t>
            </a:r>
            <a:r>
              <a:rPr lang="en-US" altLang="ko-KR" dirty="0" smtClean="0"/>
              <a:t>. CPU </a:t>
            </a:r>
            <a:r>
              <a:rPr lang="ko-KR" altLang="en-US" dirty="0" err="1" smtClean="0"/>
              <a:t>스케쥴링에</a:t>
            </a:r>
            <a:r>
              <a:rPr lang="ko-KR" altLang="en-US" dirty="0" smtClean="0"/>
              <a:t> 의해서 순서가 정해지기 때문에</a:t>
            </a:r>
            <a:endParaRPr lang="en-US" altLang="ko-KR" dirty="0" smtClean="0"/>
          </a:p>
          <a:p>
            <a:r>
              <a:rPr lang="ko-KR" altLang="en-US" dirty="0" smtClean="0"/>
              <a:t>직접 확인 불가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1630" y="1266736"/>
            <a:ext cx="11934961" cy="5486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67165" y="834272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CPU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239549" y="1897737"/>
            <a:ext cx="2587542" cy="46055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916003" y="1463226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논리코어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122985" y="1897737"/>
            <a:ext cx="2587542" cy="46055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799439" y="1463226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논리코어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952789" y="1897737"/>
            <a:ext cx="2587542" cy="46055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629243" y="1463226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논리코어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782593" y="1897737"/>
            <a:ext cx="2587542" cy="46055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459047" y="1463226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논리코어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46895" y="2268949"/>
            <a:ext cx="819176" cy="41402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4589" y="1956704"/>
            <a:ext cx="1423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논리 프로세서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1627353" y="2282567"/>
            <a:ext cx="819176" cy="41402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25047" y="1970322"/>
            <a:ext cx="1423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논리 프로세서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3332036" y="2282567"/>
            <a:ext cx="819176" cy="41402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029730" y="1970322"/>
            <a:ext cx="1423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논리 프로세서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30" name="직사각형 29"/>
          <p:cNvSpPr/>
          <p:nvPr/>
        </p:nvSpPr>
        <p:spPr>
          <a:xfrm>
            <a:off x="4612494" y="2296185"/>
            <a:ext cx="819176" cy="41402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310188" y="1983940"/>
            <a:ext cx="1423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논리 프로세서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6195258" y="2282567"/>
            <a:ext cx="819176" cy="41402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892952" y="1970322"/>
            <a:ext cx="1423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논리 프로세서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7475716" y="2296185"/>
            <a:ext cx="819176" cy="41402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173410" y="1983940"/>
            <a:ext cx="1423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논리 프로세서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9003634" y="2278099"/>
            <a:ext cx="819176" cy="41402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701328" y="1965854"/>
            <a:ext cx="1423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논리 프로세서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10284092" y="2291717"/>
            <a:ext cx="819176" cy="41402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981786" y="1979472"/>
            <a:ext cx="1423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논리 프로세서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576897" y="2463559"/>
            <a:ext cx="0" cy="3702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3691" y="2800560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스레드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3400190" y="2476358"/>
            <a:ext cx="0" cy="3702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356984" y="2813359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스레드</a:t>
            </a:r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4712052" y="2518031"/>
            <a:ext cx="0" cy="3702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668846" y="2855032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스레드</a:t>
            </a:r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6302641" y="2490795"/>
            <a:ext cx="0" cy="3702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259435" y="2827796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스레드</a:t>
            </a:r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1710985" y="2516121"/>
            <a:ext cx="0" cy="3702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667779" y="2853122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스레드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7533156" y="2463559"/>
            <a:ext cx="0" cy="3702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489950" y="2800560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스레드</a:t>
            </a:r>
            <a:r>
              <a:rPr lang="en-US" altLang="ko-KR" sz="1400" dirty="0" smtClean="0"/>
              <a:t>6</a:t>
            </a:r>
            <a:endParaRPr lang="ko-KR" altLang="en-US" sz="14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576897" y="2490795"/>
            <a:ext cx="0" cy="109969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H="1">
            <a:off x="1710985" y="2516121"/>
            <a:ext cx="16233" cy="61945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H="1">
            <a:off x="3409794" y="2490834"/>
            <a:ext cx="6630" cy="33501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H="1">
            <a:off x="4732370" y="2522759"/>
            <a:ext cx="1" cy="119889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6311502" y="2503105"/>
            <a:ext cx="8859" cy="169741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flipH="1">
            <a:off x="7515437" y="2526691"/>
            <a:ext cx="3347" cy="337997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12402" y="242035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①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714195" y="24784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②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377422" y="244673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③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748765" y="247313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④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350471" y="248846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⑤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542441" y="250558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⑥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16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26796" y="276837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싱글스레드와 멀티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78957" y="771190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멀티 스레드</a:t>
            </a:r>
            <a:endParaRPr lang="en-US" altLang="ko-KR" dirty="0" smtClean="0"/>
          </a:p>
          <a:p>
            <a:r>
              <a:rPr lang="ko-KR" altLang="en-US" dirty="0" smtClean="0"/>
              <a:t>메인 스레드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33755" y="1413759"/>
            <a:ext cx="1921079" cy="24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82638" y="901384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싱글 스레드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194292" y="1841489"/>
            <a:ext cx="0" cy="612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871127" y="14882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871126" y="24122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코드</a:t>
            </a:r>
            <a:endParaRPr lang="ko-KR" altLang="en-US" dirty="0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2175288" y="2781595"/>
            <a:ext cx="0" cy="612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84000" y="341076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코드의 종료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4115371" y="1413759"/>
            <a:ext cx="1921079" cy="24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5075908" y="1841489"/>
            <a:ext cx="0" cy="612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752743" y="14882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752742" y="24122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코드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5056904" y="2781595"/>
            <a:ext cx="0" cy="612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365616" y="341076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코드의 종료</a:t>
            </a:r>
            <a:endParaRPr lang="ko-KR" altLang="en-US" dirty="0"/>
          </a:p>
        </p:txBody>
      </p:sp>
      <p:cxnSp>
        <p:nvCxnSpPr>
          <p:cNvPr id="24" name="꺾인 연결선 23"/>
          <p:cNvCxnSpPr>
            <a:stCxn id="36" idx="3"/>
            <a:endCxn id="48" idx="0"/>
          </p:cNvCxnSpPr>
          <p:nvPr/>
        </p:nvCxnSpPr>
        <p:spPr>
          <a:xfrm>
            <a:off x="5399074" y="1672955"/>
            <a:ext cx="5393106" cy="1802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9850647" y="3863344"/>
            <a:ext cx="1921079" cy="24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10811184" y="4291074"/>
            <a:ext cx="0" cy="612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488019" y="39378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488018" y="48618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코드</a:t>
            </a:r>
            <a:endParaRPr lang="ko-KR" altLang="en-US" dirty="0"/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10792180" y="5231180"/>
            <a:ext cx="0" cy="612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100892" y="586035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코드의 종료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0081889" y="347588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서브 스레드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977983" y="3863344"/>
            <a:ext cx="1921079" cy="24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7938520" y="4291074"/>
            <a:ext cx="0" cy="612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615355" y="39378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615354" y="48618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코드</a:t>
            </a:r>
            <a:endParaRPr lang="ko-KR" altLang="en-US" dirty="0"/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7919516" y="5231180"/>
            <a:ext cx="0" cy="612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228228" y="586035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코드의 종료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209225" y="347588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서브 스레드</a:t>
            </a:r>
            <a:endParaRPr lang="ko-KR" altLang="en-US" dirty="0"/>
          </a:p>
        </p:txBody>
      </p:sp>
      <p:cxnSp>
        <p:nvCxnSpPr>
          <p:cNvPr id="57" name="꺾인 연결선 56"/>
          <p:cNvCxnSpPr>
            <a:endCxn id="56" idx="0"/>
          </p:cNvCxnSpPr>
          <p:nvPr/>
        </p:nvCxnSpPr>
        <p:spPr>
          <a:xfrm>
            <a:off x="5399073" y="2578074"/>
            <a:ext cx="2520443" cy="8978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30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26796" y="276837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프로세스와 스레드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526796" y="1057013"/>
            <a:ext cx="9496338" cy="46642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184396" y="123318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멀티 프로세스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45022" y="2659309"/>
            <a:ext cx="1921079" cy="24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368217" y="2659309"/>
            <a:ext cx="1921079" cy="24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707522" y="2659309"/>
            <a:ext cx="1921079" cy="24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937770" y="2659308"/>
            <a:ext cx="1921079" cy="24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88244" y="228180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프로세스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11439" y="2269221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프로세스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50744" y="2269221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프로세스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280992" y="2269220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프로세스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45022" y="2990564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스레드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66098" y="3002825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스레드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446922" y="3389152"/>
            <a:ext cx="0" cy="1224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1" idx="2"/>
          </p:cNvCxnSpPr>
          <p:nvPr/>
        </p:nvCxnSpPr>
        <p:spPr>
          <a:xfrm flipH="1">
            <a:off x="3367998" y="3372157"/>
            <a:ext cx="1" cy="127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759233" y="3002933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스레드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5261133" y="3338601"/>
            <a:ext cx="1" cy="127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56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662884" y="1214614"/>
          <a:ext cx="3580236" cy="2510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118">
                  <a:extLst>
                    <a:ext uri="{9D8B030D-6E8A-4147-A177-3AD203B41FA5}">
                      <a16:colId xmlns:a16="http://schemas.microsoft.com/office/drawing/2014/main" val="1349384359"/>
                    </a:ext>
                  </a:extLst>
                </a:gridCol>
                <a:gridCol w="1790118">
                  <a:extLst>
                    <a:ext uri="{9D8B030D-6E8A-4147-A177-3AD203B41FA5}">
                      <a16:colId xmlns:a16="http://schemas.microsoft.com/office/drawing/2014/main" val="3758397905"/>
                    </a:ext>
                  </a:extLst>
                </a:gridCol>
              </a:tblGrid>
              <a:tr h="62752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510840"/>
                  </a:ext>
                </a:extLst>
              </a:tr>
              <a:tr h="62752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3086681"/>
                  </a:ext>
                </a:extLst>
              </a:tr>
              <a:tr h="62752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092933"/>
                  </a:ext>
                </a:extLst>
              </a:tr>
              <a:tr h="62752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769402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26796" y="27683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Map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181142" y="745725"/>
            <a:ext cx="55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Key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44228" y="745725"/>
            <a:ext cx="745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Value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680745" y="1214614"/>
            <a:ext cx="57534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Map&lt;K, V&gt; map;</a:t>
            </a:r>
          </a:p>
          <a:p>
            <a:r>
              <a:rPr lang="en-US" altLang="ko-KR" dirty="0" smtClean="0"/>
              <a:t>Set&lt;Entry&lt;K, V&gt;&gt; </a:t>
            </a:r>
            <a:r>
              <a:rPr lang="en-US" altLang="ko-KR" dirty="0" err="1" smtClean="0"/>
              <a:t>entrySet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map.entrySet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Iterator&lt;Entry&lt;K, V&gt;&gt; it = </a:t>
            </a:r>
            <a:r>
              <a:rPr lang="en-US" altLang="ko-KR" dirty="0" err="1" smtClean="0"/>
              <a:t>entrySet.iterator</a:t>
            </a:r>
            <a:r>
              <a:rPr lang="en-US" altLang="ko-KR" dirty="0" smtClean="0"/>
              <a:t>();</a:t>
            </a:r>
          </a:p>
          <a:p>
            <a:endParaRPr lang="en-US" altLang="ko-KR" dirty="0"/>
          </a:p>
          <a:p>
            <a:r>
              <a:rPr lang="en-US" altLang="ko-KR" dirty="0" smtClean="0"/>
              <a:t>//</a:t>
            </a:r>
            <a:r>
              <a:rPr lang="en-US" altLang="ko-KR" dirty="0" err="1" smtClean="0"/>
              <a:t>It.next</a:t>
            </a:r>
            <a:r>
              <a:rPr lang="en-US" altLang="ko-KR" dirty="0" smtClean="0"/>
              <a:t>() = &gt; Entry&lt;K, V&gt;</a:t>
            </a:r>
          </a:p>
          <a:p>
            <a:r>
              <a:rPr lang="en-US" altLang="ko-KR" dirty="0"/>
              <a:t>Entry&lt;K, V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ent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it.next</a:t>
            </a:r>
            <a:r>
              <a:rPr lang="en-US" altLang="ko-KR" dirty="0" smtClean="0"/>
              <a:t>(); </a:t>
            </a:r>
          </a:p>
          <a:p>
            <a:r>
              <a:rPr lang="en-US" altLang="ko-KR" dirty="0" err="1" smtClean="0"/>
              <a:t>ent.getKey</a:t>
            </a:r>
            <a:r>
              <a:rPr lang="en-US" altLang="ko-KR" dirty="0" smtClean="0"/>
              <a:t>();</a:t>
            </a:r>
          </a:p>
          <a:p>
            <a:r>
              <a:rPr lang="en-US" altLang="ko-KR" dirty="0" err="1" smtClean="0"/>
              <a:t>ent.getValue</a:t>
            </a:r>
            <a:r>
              <a:rPr lang="en-US" altLang="ko-KR" dirty="0" smtClean="0"/>
              <a:t>();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440233" y="4000434"/>
            <a:ext cx="5753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랑 </a:t>
            </a:r>
            <a:r>
              <a:rPr lang="en-US" altLang="ko-KR" dirty="0" smtClean="0"/>
              <a:t>1:1</a:t>
            </a:r>
            <a:r>
              <a:rPr lang="ko-KR" altLang="en-US" dirty="0" err="1" smtClean="0"/>
              <a:t>매핑되는</a:t>
            </a:r>
            <a:r>
              <a:rPr lang="ko-KR" altLang="en-US" dirty="0" smtClean="0"/>
              <a:t> 클래스</a:t>
            </a:r>
            <a:r>
              <a:rPr lang="en-US" altLang="ko-KR" dirty="0" smtClean="0"/>
              <a:t>(VO, DTO, Entity) </a:t>
            </a:r>
            <a:r>
              <a:rPr lang="ko-KR" altLang="en-US" dirty="0" smtClean="0"/>
              <a:t>여러 테이블의 데이터를 조회할 경우 각각 테이블에 해당하는 </a:t>
            </a:r>
            <a:r>
              <a:rPr lang="en-US" altLang="ko-KR" dirty="0" smtClean="0"/>
              <a:t>VO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DTO</a:t>
            </a:r>
            <a:r>
              <a:rPr lang="ko-KR" altLang="en-US" dirty="0" smtClean="0"/>
              <a:t>에 컬럼을 계속 추가할 수 없기 때문에</a:t>
            </a:r>
            <a:endParaRPr lang="en-US" altLang="ko-KR" dirty="0" smtClean="0"/>
          </a:p>
          <a:p>
            <a:r>
              <a:rPr lang="en-US" altLang="ko-KR" dirty="0" smtClean="0"/>
              <a:t>Map&lt;String, Object&gt; </a:t>
            </a:r>
            <a:r>
              <a:rPr lang="ko-KR" altLang="en-US" dirty="0" smtClean="0"/>
              <a:t>사용한다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75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7563" y="218113"/>
            <a:ext cx="743264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변수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값을 저장할 수 있는 </a:t>
            </a:r>
            <a:r>
              <a:rPr lang="ko-KR" altLang="en-US" dirty="0" err="1" smtClean="0"/>
              <a:t>메모리공간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원시타입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자바에서 </a:t>
            </a:r>
            <a:r>
              <a:rPr lang="ko-KR" altLang="en-US" dirty="0" err="1" smtClean="0"/>
              <a:t>생성해놓은</a:t>
            </a:r>
            <a:r>
              <a:rPr lang="ko-KR" altLang="en-US" dirty="0" smtClean="0"/>
              <a:t> 타입</a:t>
            </a:r>
            <a:r>
              <a:rPr lang="en-US" altLang="ko-KR" dirty="0" smtClean="0"/>
              <a:t>) 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long, byte, char,…..</a:t>
            </a:r>
          </a:p>
          <a:p>
            <a:r>
              <a:rPr lang="ko-KR" altLang="en-US" dirty="0" err="1" smtClean="0"/>
              <a:t>참조타입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원시타입</a:t>
            </a:r>
            <a:r>
              <a:rPr lang="ko-KR" altLang="en-US" dirty="0" smtClean="0"/>
              <a:t> </a:t>
            </a:r>
            <a:r>
              <a:rPr lang="en-US" altLang="ko-KR" dirty="0" smtClean="0"/>
              <a:t>8</a:t>
            </a:r>
            <a:r>
              <a:rPr lang="ko-KR" altLang="en-US" dirty="0" smtClean="0"/>
              <a:t>개를 제외한 나머지는 다 </a:t>
            </a:r>
            <a:r>
              <a:rPr lang="ko-KR" altLang="en-US" dirty="0" err="1" smtClean="0"/>
              <a:t>참조타입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변수의 선언</a:t>
            </a:r>
            <a:endParaRPr lang="en-US" altLang="ko-KR" dirty="0" smtClean="0"/>
          </a:p>
          <a:p>
            <a:r>
              <a:rPr lang="ko-KR" altLang="en-US" dirty="0" smtClean="0"/>
              <a:t>타입 </a:t>
            </a:r>
            <a:r>
              <a:rPr lang="ko-KR" altLang="en-US" dirty="0" err="1" smtClean="0"/>
              <a:t>변수이름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타입 모양으로 변수를 하나 선언</a:t>
            </a:r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; =&gt; </a:t>
            </a:r>
            <a:r>
              <a:rPr lang="ko-KR" altLang="en-US" dirty="0" err="1" smtClean="0"/>
              <a:t>원시타입</a:t>
            </a:r>
            <a:endParaRPr lang="en-US" altLang="ko-KR" dirty="0" smtClean="0"/>
          </a:p>
          <a:p>
            <a:r>
              <a:rPr lang="en-US" altLang="ko-KR" dirty="0" smtClean="0"/>
              <a:t>String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; =&gt; </a:t>
            </a:r>
            <a:r>
              <a:rPr lang="ko-KR" altLang="en-US" dirty="0" err="1" smtClean="0"/>
              <a:t>참조타입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원시타입과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참조타입</a:t>
            </a:r>
            <a:r>
              <a:rPr lang="ko-KR" altLang="en-US" dirty="0" smtClean="0"/>
              <a:t> 값의 형태가 달라진다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원시타입은</a:t>
            </a:r>
            <a:r>
              <a:rPr lang="ko-KR" altLang="en-US" dirty="0" smtClean="0"/>
              <a:t> 기능은 없고 값만 존재하는 형태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참조타입은</a:t>
            </a:r>
            <a:r>
              <a:rPr lang="ko-KR" altLang="en-US" dirty="0" smtClean="0"/>
              <a:t> 기능도 있고 값도 가지고있는 형태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값의 할당</a:t>
            </a:r>
            <a:r>
              <a:rPr lang="en-US" altLang="ko-KR" dirty="0" smtClean="0"/>
              <a:t>	String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= “</a:t>
            </a:r>
            <a:r>
              <a:rPr lang="en-US" altLang="ko-KR" dirty="0" err="1" smtClean="0"/>
              <a:t>aaa</a:t>
            </a:r>
            <a:r>
              <a:rPr lang="en-US" altLang="ko-KR" dirty="0" smtClean="0"/>
              <a:t>”; =&gt;</a:t>
            </a:r>
          </a:p>
          <a:p>
            <a:r>
              <a:rPr lang="en-US" altLang="ko-KR" dirty="0" err="1"/>
              <a:t>n</a:t>
            </a:r>
            <a:r>
              <a:rPr lang="en-US" altLang="ko-KR" dirty="0" err="1" smtClean="0"/>
              <a:t>um</a:t>
            </a:r>
            <a:r>
              <a:rPr lang="en-US" altLang="ko-KR" dirty="0" smtClean="0"/>
              <a:t> = 12;         new String(char[] {‘a’, ‘a’, ‘a’}) </a:t>
            </a:r>
            <a:r>
              <a:rPr lang="en-US" altLang="ko-KR" dirty="0"/>
              <a:t>=&gt; {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       </a:t>
            </a:r>
            <a:r>
              <a:rPr lang="en-US" altLang="ko-KR" dirty="0"/>
              <a:t>	</a:t>
            </a:r>
            <a:r>
              <a:rPr lang="en-US" altLang="ko-KR" dirty="0" smtClean="0"/>
              <a:t>                   value</a:t>
            </a:r>
            <a:r>
              <a:rPr lang="en-US" altLang="ko-KR" dirty="0"/>
              <a:t>=“</a:t>
            </a:r>
            <a:r>
              <a:rPr lang="en-US" altLang="ko-KR" dirty="0" err="1"/>
              <a:t>aaa</a:t>
            </a:r>
            <a:r>
              <a:rPr lang="en-US" altLang="ko-KR" dirty="0"/>
              <a:t>”;</a:t>
            </a:r>
          </a:p>
          <a:p>
            <a:r>
              <a:rPr lang="en-US" altLang="ko-KR" dirty="0"/>
              <a:t>			</a:t>
            </a:r>
            <a:r>
              <a:rPr lang="en-US" altLang="ko-KR" dirty="0" smtClean="0"/>
              <a:t>                   </a:t>
            </a:r>
            <a:r>
              <a:rPr lang="en-US" altLang="ko-KR" dirty="0" err="1" smtClean="0"/>
              <a:t>indexOf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en-US" altLang="ko-KR" dirty="0" smtClean="0"/>
              <a:t>      </a:t>
            </a:r>
            <a:r>
              <a:rPr lang="en-US" altLang="ko-KR" dirty="0"/>
              <a:t>	</a:t>
            </a:r>
            <a:r>
              <a:rPr lang="en-US" altLang="ko-KR" dirty="0" smtClean="0"/>
              <a:t>                   </a:t>
            </a:r>
            <a:r>
              <a:rPr lang="en-US" altLang="ko-KR" dirty="0" err="1" smtClean="0"/>
              <a:t>charAt</a:t>
            </a:r>
            <a:endParaRPr lang="en-US" altLang="ko-KR" dirty="0"/>
          </a:p>
          <a:p>
            <a:r>
              <a:rPr lang="en-US" altLang="ko-KR" dirty="0"/>
              <a:t>			</a:t>
            </a:r>
            <a:r>
              <a:rPr lang="en-US" altLang="ko-KR" dirty="0" smtClean="0"/>
              <a:t>                   substring</a:t>
            </a:r>
            <a:endParaRPr lang="en-US" altLang="ko-KR" dirty="0"/>
          </a:p>
          <a:p>
            <a:r>
              <a:rPr lang="en-US" altLang="ko-KR" dirty="0"/>
              <a:t>			</a:t>
            </a:r>
            <a:r>
              <a:rPr lang="en-US" altLang="ko-KR" dirty="0" smtClean="0"/>
              <a:t>                    …..</a:t>
            </a:r>
            <a:endParaRPr lang="en-US" altLang="ko-KR" dirty="0"/>
          </a:p>
          <a:p>
            <a:r>
              <a:rPr lang="en-US" altLang="ko-KR" dirty="0"/>
              <a:t>		  </a:t>
            </a:r>
            <a:r>
              <a:rPr lang="en-US" altLang="ko-KR" dirty="0" smtClean="0"/>
              <a:t>                           }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Str</a:t>
            </a:r>
            <a:r>
              <a:rPr lang="en-US" altLang="ko-KR" dirty="0" smtClean="0"/>
              <a:t> = new String(“</a:t>
            </a:r>
            <a:r>
              <a:rPr lang="en-US" altLang="ko-KR" dirty="0" err="1" smtClean="0"/>
              <a:t>aaa</a:t>
            </a:r>
            <a:r>
              <a:rPr lang="en-US" altLang="ko-KR" dirty="0" smtClean="0"/>
              <a:t>”);</a:t>
            </a:r>
          </a:p>
        </p:txBody>
      </p:sp>
    </p:spTree>
    <p:extLst>
      <p:ext uri="{BB962C8B-B14F-4D97-AF65-F5344CB8AC3E}">
        <p14:creationId xmlns:p14="http://schemas.microsoft.com/office/powerpoint/2010/main" val="5371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9399</TotalTime>
  <Words>1857</Words>
  <Application>Microsoft Office PowerPoint</Application>
  <PresentationFormat>와이드스크린</PresentationFormat>
  <Paragraphs>477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bitcamp</dc:creator>
  <cp:lastModifiedBy>bitcamp</cp:lastModifiedBy>
  <cp:revision>180</cp:revision>
  <dcterms:created xsi:type="dcterms:W3CDTF">2023-03-07T07:44:37Z</dcterms:created>
  <dcterms:modified xsi:type="dcterms:W3CDTF">2023-04-03T03:42:14Z</dcterms:modified>
</cp:coreProperties>
</file>