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A75D1-196F-4E90-AA8D-76865590C774}">
  <a:tblStyle styleId="{ABBA75D1-196F-4E90-AA8D-76865590C7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0450aa6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0450aa6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0450aa6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0450aa6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0450aa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0450aa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0450aa6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0450aa6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0450aa6f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0450aa6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0450aa6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0450aa6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0450aa6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0450aa6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0450aa6f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0450aa6f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0450aa6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0450aa6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0450aa6f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0450aa6f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f6991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ff6991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f69917a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f69917a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ff69917a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ff69917a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0450aa6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0450aa6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0450aa6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0450aa6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0450aa6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0450aa6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0450aa6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0450aa6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0450aa6f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0450aa6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kjeshang/CSIS4260-StreamingServiceRecommend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shivamb/netflix-shows" TargetMode="External"/><Relationship Id="rId4" Type="http://schemas.openxmlformats.org/officeDocument/2006/relationships/hyperlink" Target="https://www.kaggle.com/datasets/shivamb/amazon-prime-movies-and-tv-shows" TargetMode="External"/><Relationship Id="rId5" Type="http://schemas.openxmlformats.org/officeDocument/2006/relationships/hyperlink" Target="https://www.kaggle.com/datasets/shivamb/disney-movies-and-tv-shows" TargetMode="External"/><Relationship Id="rId6" Type="http://schemas.openxmlformats.org/officeDocument/2006/relationships/hyperlink" Target="https://www.kaggle.com/datasets/shivamb/disney-movies-and-tv-shows" TargetMode="External"/><Relationship Id="rId7" Type="http://schemas.openxmlformats.org/officeDocument/2006/relationships/hyperlink" Target="https://www.kaggle.com/datasets/amritvirsinghx/web-series-ultimate-edi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Streaming Service Recommendation System</a:t>
            </a:r>
            <a:endParaRPr/>
          </a:p>
        </p:txBody>
      </p:sp>
      <p:sp>
        <p:nvSpPr>
          <p:cNvPr id="135" name="Google Shape;135;p13"/>
          <p:cNvSpPr txBox="1"/>
          <p:nvPr>
            <p:ph idx="1" type="subTitle"/>
          </p:nvPr>
        </p:nvSpPr>
        <p:spPr>
          <a:xfrm>
            <a:off x="4499625" y="3924925"/>
            <a:ext cx="40551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Kunal Ajaykumar Jeshang &amp; Blossom Goyal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dataset (cleaned, transformed and pre-processed for NLP) – first 5 rows</a:t>
            </a:r>
            <a:endParaRPr/>
          </a:p>
        </p:txBody>
      </p:sp>
      <p:pic>
        <p:nvPicPr>
          <p:cNvPr id="187" name="Google Shape;187;p22"/>
          <p:cNvPicPr preferRelativeResize="0"/>
          <p:nvPr/>
        </p:nvPicPr>
        <p:blipFill>
          <a:blip r:embed="rId3">
            <a:alphaModFix/>
          </a:blip>
          <a:stretch>
            <a:fillRect/>
          </a:stretch>
        </p:blipFill>
        <p:spPr>
          <a:xfrm>
            <a:off x="152400" y="1861475"/>
            <a:ext cx="8839201" cy="21542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4294967295"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93" name="Google Shape;193;p23"/>
          <p:cNvSpPr txBox="1"/>
          <p:nvPr>
            <p:ph type="title"/>
          </p:nvPr>
        </p:nvSpPr>
        <p:spPr>
          <a:xfrm>
            <a:off x="197367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Techniques used</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TF-IDF (Term Frequency-Inverse Document Frequency)</a:t>
            </a:r>
            <a:endParaRPr/>
          </a:p>
          <a:p>
            <a:pPr indent="-298450" lvl="1" marL="914400" rtl="0" algn="l">
              <a:spcBef>
                <a:spcPts val="0"/>
              </a:spcBef>
              <a:spcAft>
                <a:spcPts val="0"/>
              </a:spcAft>
              <a:buSzPts val="1100"/>
              <a:buChar char="○"/>
            </a:pPr>
            <a:r>
              <a:rPr lang="en-GB"/>
              <a:t>Able to address the statistical importance of any given word to the document collection as a whole</a:t>
            </a:r>
            <a:endParaRPr/>
          </a:p>
          <a:p>
            <a:pPr indent="-298450" lvl="1" marL="914400" rtl="0" algn="l">
              <a:spcBef>
                <a:spcPts val="0"/>
              </a:spcBef>
              <a:spcAft>
                <a:spcPts val="0"/>
              </a:spcAft>
              <a:buSzPts val="1100"/>
              <a:buChar char="○"/>
            </a:pPr>
            <a:r>
              <a:rPr lang="en-GB"/>
              <a:t>TF (term frequency): number of times a word appears in a document / number of words in the document</a:t>
            </a:r>
            <a:endParaRPr/>
          </a:p>
          <a:p>
            <a:pPr indent="-298450" lvl="1" marL="914400" rtl="0" algn="l">
              <a:spcBef>
                <a:spcPts val="0"/>
              </a:spcBef>
              <a:spcAft>
                <a:spcPts val="0"/>
              </a:spcAft>
              <a:buSzPts val="1100"/>
              <a:buChar char="○"/>
            </a:pPr>
            <a:r>
              <a:rPr lang="en-GB"/>
              <a:t>IDF (inverse document frequency): log(number of documents / number of documents that contain the word)</a:t>
            </a:r>
            <a:endParaRPr/>
          </a:p>
          <a:p>
            <a:pPr indent="-298450" lvl="1" marL="914400" rtl="0" algn="l">
              <a:spcBef>
                <a:spcPts val="0"/>
              </a:spcBef>
              <a:spcAft>
                <a:spcPts val="0"/>
              </a:spcAft>
              <a:buSzPts val="1100"/>
              <a:buChar char="○"/>
            </a:pPr>
            <a:r>
              <a:rPr lang="en-GB"/>
              <a:t>TF-IDF = TF * IDF</a:t>
            </a:r>
            <a:endParaRPr/>
          </a:p>
          <a:p>
            <a:pPr indent="-298450" lvl="1" marL="914400" rtl="0" algn="l">
              <a:spcBef>
                <a:spcPts val="0"/>
              </a:spcBef>
              <a:spcAft>
                <a:spcPts val="0"/>
              </a:spcAft>
              <a:buSzPts val="1100"/>
              <a:buChar char="○"/>
            </a:pPr>
            <a:r>
              <a:rPr lang="en-GB"/>
              <a:t>In the context of this project, TF-IDF considers both frequency and importance</a:t>
            </a:r>
            <a:endParaRPr/>
          </a:p>
          <a:p>
            <a:pPr indent="-311150" lvl="0" marL="457200" rtl="0" algn="l">
              <a:spcBef>
                <a:spcPts val="0"/>
              </a:spcBef>
              <a:spcAft>
                <a:spcPts val="0"/>
              </a:spcAft>
              <a:buSzPts val="1300"/>
              <a:buChar char="●"/>
            </a:pPr>
            <a:r>
              <a:rPr lang="en-GB"/>
              <a:t>N-Grams</a:t>
            </a:r>
            <a:endParaRPr/>
          </a:p>
          <a:p>
            <a:pPr indent="-298450" lvl="1" marL="914400" rtl="0" algn="l">
              <a:spcBef>
                <a:spcPts val="0"/>
              </a:spcBef>
              <a:spcAft>
                <a:spcPts val="0"/>
              </a:spcAft>
              <a:buSzPts val="1100"/>
              <a:buChar char="○"/>
            </a:pPr>
            <a:r>
              <a:rPr lang="en-GB"/>
              <a:t>Takes into consideration the co-</a:t>
            </a:r>
            <a:r>
              <a:rPr lang="en-GB"/>
              <a:t>occurrence</a:t>
            </a:r>
            <a:r>
              <a:rPr lang="en-GB"/>
              <a:t> of words </a:t>
            </a:r>
            <a:endParaRPr/>
          </a:p>
          <a:p>
            <a:pPr indent="-298450" lvl="2" marL="1371600" rtl="0" algn="l">
              <a:spcBef>
                <a:spcPts val="0"/>
              </a:spcBef>
              <a:spcAft>
                <a:spcPts val="0"/>
              </a:spcAft>
              <a:buSzPts val="1100"/>
              <a:buChar char="■"/>
            </a:pPr>
            <a:r>
              <a:rPr lang="en-GB"/>
              <a:t>Unigrams = individual words as a singular element in a document</a:t>
            </a:r>
            <a:endParaRPr/>
          </a:p>
          <a:p>
            <a:pPr indent="-298450" lvl="2" marL="1371600" rtl="0" algn="l">
              <a:spcBef>
                <a:spcPts val="0"/>
              </a:spcBef>
              <a:spcAft>
                <a:spcPts val="0"/>
              </a:spcAft>
              <a:buSzPts val="1100"/>
              <a:buChar char="■"/>
            </a:pPr>
            <a:r>
              <a:rPr lang="en-GB"/>
              <a:t>Bigrams = pair of words as a singular element in a  document</a:t>
            </a:r>
            <a:endParaRPr/>
          </a:p>
          <a:p>
            <a:pPr indent="-298450" lvl="2" marL="1371600" rtl="0" algn="l">
              <a:spcBef>
                <a:spcPts val="0"/>
              </a:spcBef>
              <a:spcAft>
                <a:spcPts val="0"/>
              </a:spcAft>
              <a:buSzPts val="1100"/>
              <a:buChar char="■"/>
            </a:pPr>
            <a:r>
              <a:rPr lang="en-GB"/>
              <a:t>Trigrams = tuple of three words as a </a:t>
            </a:r>
            <a:r>
              <a:rPr lang="en-GB"/>
              <a:t>singular</a:t>
            </a:r>
            <a:r>
              <a:rPr lang="en-GB"/>
              <a:t>  in a document</a:t>
            </a:r>
            <a:endParaRPr/>
          </a:p>
          <a:p>
            <a:pPr indent="-298450" lvl="1" marL="914400" rtl="0" algn="l">
              <a:spcBef>
                <a:spcPts val="0"/>
              </a:spcBef>
              <a:spcAft>
                <a:spcPts val="0"/>
              </a:spcAft>
              <a:buSzPts val="1100"/>
              <a:buChar char="○"/>
            </a:pPr>
            <a:r>
              <a:rPr lang="en-GB"/>
              <a:t>In the context of this project, N-Grams would be used in a way that only frequency is considered; not importance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of techniques to use in recommendation system</a:t>
            </a:r>
            <a:endParaRPr/>
          </a:p>
        </p:txBody>
      </p:sp>
      <p:sp>
        <p:nvSpPr>
          <p:cNvPr id="205" name="Google Shape;20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Document Term Matrix is created from the collection of row values in the “Textual Info” column using either TF-IDF or N-Grams</a:t>
            </a:r>
            <a:endParaRPr/>
          </a:p>
          <a:p>
            <a:pPr indent="-311150" lvl="0" marL="457200" rtl="0" algn="l">
              <a:spcBef>
                <a:spcPts val="0"/>
              </a:spcBef>
              <a:spcAft>
                <a:spcPts val="0"/>
              </a:spcAft>
              <a:buSzPts val="1300"/>
              <a:buChar char="●"/>
            </a:pPr>
            <a:r>
              <a:rPr lang="en-GB"/>
              <a:t>Values in the matrix transformed through autoscaling via normalization</a:t>
            </a:r>
            <a:endParaRPr/>
          </a:p>
          <a:p>
            <a:pPr indent="-311150" lvl="0" marL="457200" rtl="0" algn="l">
              <a:spcBef>
                <a:spcPts val="0"/>
              </a:spcBef>
              <a:spcAft>
                <a:spcPts val="0"/>
              </a:spcAft>
              <a:buSzPts val="1300"/>
              <a:buChar char="●"/>
            </a:pPr>
            <a:r>
              <a:rPr lang="en-GB"/>
              <a:t>Then the matrix is used to construct a pairwise cosine similarity kernel, whereby similarity scores between the selected title and the other titles are calculated</a:t>
            </a:r>
            <a:endParaRPr/>
          </a:p>
          <a:p>
            <a:pPr indent="-311150" lvl="0" marL="457200" rtl="0" algn="l">
              <a:spcBef>
                <a:spcPts val="0"/>
              </a:spcBef>
              <a:spcAft>
                <a:spcPts val="0"/>
              </a:spcAft>
              <a:buSzPts val="1300"/>
              <a:buChar char="●"/>
            </a:pPr>
            <a:r>
              <a:rPr lang="en-GB"/>
              <a:t>Analyzing </a:t>
            </a:r>
            <a:r>
              <a:rPr lang="en-GB"/>
              <a:t>similarity</a:t>
            </a:r>
            <a:r>
              <a:rPr lang="en-GB"/>
              <a:t> score between selected title &amp; recommended title</a:t>
            </a:r>
            <a:endParaRPr/>
          </a:p>
          <a:p>
            <a:pPr indent="-298450" lvl="1" marL="914400" rtl="0" algn="l">
              <a:spcBef>
                <a:spcPts val="0"/>
              </a:spcBef>
              <a:spcAft>
                <a:spcPts val="0"/>
              </a:spcAft>
              <a:buSzPts val="1100"/>
              <a:buChar char="○"/>
            </a:pPr>
            <a:r>
              <a:rPr lang="en-GB"/>
              <a:t>Similarity score &gt; 0.5 =&gt; strong similarity</a:t>
            </a:r>
            <a:endParaRPr/>
          </a:p>
          <a:p>
            <a:pPr indent="-298450" lvl="1" marL="914400" rtl="0" algn="l">
              <a:spcBef>
                <a:spcPts val="0"/>
              </a:spcBef>
              <a:spcAft>
                <a:spcPts val="0"/>
              </a:spcAft>
              <a:buSzPts val="1100"/>
              <a:buChar char="○"/>
            </a:pPr>
            <a:r>
              <a:rPr lang="en-GB"/>
              <a:t>Similarity score &lt; 0.5 =&gt; weak similarity</a:t>
            </a:r>
            <a:endParaRPr/>
          </a:p>
          <a:p>
            <a:pPr indent="-311150" lvl="0" marL="457200" rtl="0" algn="l">
              <a:spcBef>
                <a:spcPts val="0"/>
              </a:spcBef>
              <a:spcAft>
                <a:spcPts val="0"/>
              </a:spcAft>
              <a:buSzPts val="1300"/>
              <a:buChar char="●"/>
            </a:pPr>
            <a:r>
              <a:rPr lang="en-GB"/>
              <a:t>In the context of this project, only the top 10 recommendations would be churned out by the recommendation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Goals &amp; Desired insights</a:t>
            </a:r>
            <a:endParaRPr/>
          </a:p>
        </p:txBody>
      </p:sp>
      <p:sp>
        <p:nvSpPr>
          <p:cNvPr id="211" name="Google Shape;21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Retrieve TV Show and/or Movie recommendations that are not part of the user’s currently subscribed streaming service/s</a:t>
            </a:r>
            <a:endParaRPr/>
          </a:p>
          <a:p>
            <a:pPr indent="-311150" lvl="0" marL="457200" rtl="0" algn="l">
              <a:spcBef>
                <a:spcPts val="0"/>
              </a:spcBef>
              <a:spcAft>
                <a:spcPts val="0"/>
              </a:spcAft>
              <a:buSzPts val="1300"/>
              <a:buChar char="●"/>
            </a:pPr>
            <a:r>
              <a:rPr lang="en-GB"/>
              <a:t>Find out the distribution of streaming services amongst the top ten recommendations</a:t>
            </a:r>
            <a:endParaRPr/>
          </a:p>
          <a:p>
            <a:pPr indent="-311150" lvl="0" marL="457200" rtl="0" algn="l">
              <a:spcBef>
                <a:spcPts val="0"/>
              </a:spcBef>
              <a:spcAft>
                <a:spcPts val="0"/>
              </a:spcAft>
              <a:buSzPts val="1300"/>
              <a:buChar char="●"/>
            </a:pPr>
            <a:r>
              <a:rPr lang="en-GB"/>
              <a:t>Assess the commonality and differences amongst recommendation results between TF-IDF and N-Grams (Unigrams, Bigrams, Trigrams) methods </a:t>
            </a:r>
            <a:endParaRPr/>
          </a:p>
          <a:p>
            <a:pPr indent="-311150" lvl="0" marL="457200" rtl="0" algn="l">
              <a:spcBef>
                <a:spcPts val="0"/>
              </a:spcBef>
              <a:spcAft>
                <a:spcPts val="0"/>
              </a:spcAft>
              <a:buSzPts val="1300"/>
              <a:buChar char="●"/>
            </a:pPr>
            <a:r>
              <a:rPr lang="en-GB"/>
              <a:t>Identify any potential relationships or differences between recommendation results of titles that are of similar/distinct genres (if possible)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4294967295"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217" name="Google Shape;217;p27"/>
          <p:cNvSpPr txBox="1"/>
          <p:nvPr>
            <p:ph type="title"/>
          </p:nvPr>
        </p:nvSpPr>
        <p:spPr>
          <a:xfrm>
            <a:off x="197367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User Interface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Analytics Application</a:t>
            </a:r>
            <a:endParaRPr/>
          </a:p>
        </p:txBody>
      </p:sp>
      <p:sp>
        <p:nvSpPr>
          <p:cNvPr id="223" name="Google Shape;22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Interactive user interface created using the Dash Python library</a:t>
            </a:r>
            <a:endParaRPr/>
          </a:p>
          <a:p>
            <a:pPr indent="-298450" lvl="1" marL="914400" rtl="0" algn="l">
              <a:spcBef>
                <a:spcPts val="0"/>
              </a:spcBef>
              <a:spcAft>
                <a:spcPts val="0"/>
              </a:spcAft>
              <a:buSzPts val="1100"/>
              <a:buChar char="○"/>
            </a:pPr>
            <a:r>
              <a:rPr lang="en-GB"/>
              <a:t>User able to play around with various options such as text analysis techniques, streaming service checklist options, title selections</a:t>
            </a:r>
            <a:endParaRPr/>
          </a:p>
          <a:p>
            <a:pPr indent="-298450" lvl="1" marL="914400" rtl="0" algn="l">
              <a:spcBef>
                <a:spcPts val="0"/>
              </a:spcBef>
              <a:spcAft>
                <a:spcPts val="0"/>
              </a:spcAft>
              <a:buSzPts val="1100"/>
              <a:buChar char="○"/>
            </a:pPr>
            <a:r>
              <a:rPr lang="en-GB"/>
              <a:t>Result output is more fluid and organic than manually manipulating options in a Jupyter Notebook</a:t>
            </a:r>
            <a:endParaRPr/>
          </a:p>
          <a:p>
            <a:pPr indent="-311150" lvl="0" marL="457200" rtl="0" algn="l">
              <a:spcBef>
                <a:spcPts val="0"/>
              </a:spcBef>
              <a:spcAft>
                <a:spcPts val="0"/>
              </a:spcAft>
              <a:buSzPts val="1300"/>
              <a:buChar char="●"/>
            </a:pPr>
            <a:r>
              <a:rPr lang="en-GB"/>
              <a:t>Great for presentation purposes</a:t>
            </a:r>
            <a:endParaRPr/>
          </a:p>
          <a:p>
            <a:pPr indent="-298450" lvl="1" marL="914400" rtl="0" algn="l">
              <a:spcBef>
                <a:spcPts val="0"/>
              </a:spcBef>
              <a:spcAft>
                <a:spcPts val="0"/>
              </a:spcAft>
              <a:buSzPts val="1100"/>
              <a:buChar char="○"/>
            </a:pPr>
            <a:r>
              <a:rPr lang="en-GB"/>
              <a:t>Helps to draw the audience’s attention</a:t>
            </a:r>
            <a:endParaRPr/>
          </a:p>
          <a:p>
            <a:pPr indent="-298450" lvl="1" marL="914400" rtl="0" algn="l">
              <a:spcBef>
                <a:spcPts val="0"/>
              </a:spcBef>
              <a:spcAft>
                <a:spcPts val="0"/>
              </a:spcAft>
              <a:buSzPts val="1100"/>
              <a:buChar char="○"/>
            </a:pPr>
            <a:r>
              <a:rPr lang="en-GB"/>
              <a:t>Easier on-the-eyes</a:t>
            </a:r>
            <a:endParaRPr/>
          </a:p>
          <a:p>
            <a:pPr indent="-311150" lvl="0" marL="457200" rtl="0" algn="l">
              <a:spcBef>
                <a:spcPts val="0"/>
              </a:spcBef>
              <a:spcAft>
                <a:spcPts val="0"/>
              </a:spcAft>
              <a:buSzPts val="1300"/>
              <a:buChar char="●"/>
            </a:pPr>
            <a:r>
              <a:rPr lang="en-GB"/>
              <a:t>Use case in Data Analytics</a:t>
            </a:r>
            <a:endParaRPr/>
          </a:p>
          <a:p>
            <a:pPr indent="-298450" lvl="1" marL="914400" rtl="0" algn="l">
              <a:spcBef>
                <a:spcPts val="0"/>
              </a:spcBef>
              <a:spcAft>
                <a:spcPts val="0"/>
              </a:spcAft>
              <a:buSzPts val="1100"/>
              <a:buChar char="○"/>
            </a:pPr>
            <a:r>
              <a:rPr lang="en-GB"/>
              <a:t>Free-to-use</a:t>
            </a:r>
            <a:endParaRPr/>
          </a:p>
          <a:p>
            <a:pPr indent="-298450" lvl="1" marL="914400" rtl="0" algn="l">
              <a:spcBef>
                <a:spcPts val="0"/>
              </a:spcBef>
              <a:spcAft>
                <a:spcPts val="0"/>
              </a:spcAft>
              <a:buSzPts val="1100"/>
              <a:buChar char="○"/>
            </a:pPr>
            <a:r>
              <a:rPr lang="en-GB"/>
              <a:t>Serves as a great front-end for Data Science &amp; Data Analytics applications</a:t>
            </a:r>
            <a:endParaRPr/>
          </a:p>
          <a:p>
            <a:pPr indent="-311150" lvl="0" marL="457200" rtl="0" algn="l">
              <a:spcBef>
                <a:spcPts val="0"/>
              </a:spcBef>
              <a:spcAft>
                <a:spcPts val="0"/>
              </a:spcAft>
              <a:buSzPts val="1300"/>
              <a:buChar char="●"/>
            </a:pPr>
            <a:r>
              <a:rPr lang="en-GB"/>
              <a:t>Despite conducting a simple study in text analysis techniques for a recommendation technique, the output of the study is in the form of a Data Analytics application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97367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Project Demo</a:t>
            </a:r>
            <a:endParaRPr/>
          </a:p>
        </p:txBody>
      </p:sp>
      <p:sp>
        <p:nvSpPr>
          <p:cNvPr id="229" name="Google Shape;229;p29"/>
          <p:cNvSpPr txBox="1"/>
          <p:nvPr/>
        </p:nvSpPr>
        <p:spPr>
          <a:xfrm>
            <a:off x="1973675" y="3092075"/>
            <a:ext cx="3953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Example Scenarios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Conclusion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Roadblocks</a:t>
            </a:r>
            <a:endParaRPr>
              <a:solidFill>
                <a:schemeClr val="lt1"/>
              </a:solidFill>
              <a:latin typeface="Lato"/>
              <a:ea typeface="Lato"/>
              <a:cs typeface="Lato"/>
              <a:sym typeface="Lato"/>
            </a:endParaRPr>
          </a:p>
        </p:txBody>
      </p:sp>
      <p:sp>
        <p:nvSpPr>
          <p:cNvPr id="230" name="Google Shape;230;p29"/>
          <p:cNvSpPr txBox="1"/>
          <p:nvPr/>
        </p:nvSpPr>
        <p:spPr>
          <a:xfrm>
            <a:off x="104825" y="4664350"/>
            <a:ext cx="82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chemeClr val="lt1"/>
                </a:solidFill>
                <a:latin typeface="Lato"/>
                <a:ea typeface="Lato"/>
                <a:cs typeface="Lato"/>
                <a:sym typeface="Lato"/>
              </a:rPr>
              <a:t>GitHub Repository:</a:t>
            </a:r>
            <a:r>
              <a:rPr lang="en-GB">
                <a:solidFill>
                  <a:schemeClr val="lt1"/>
                </a:solidFill>
                <a:latin typeface="Lato"/>
                <a:ea typeface="Lato"/>
                <a:cs typeface="Lato"/>
                <a:sym typeface="Lato"/>
              </a:rPr>
              <a:t> </a:t>
            </a:r>
            <a:r>
              <a:rPr lang="en-GB" u="sng">
                <a:solidFill>
                  <a:schemeClr val="hlink"/>
                </a:solidFill>
                <a:latin typeface="Lato"/>
                <a:ea typeface="Lato"/>
                <a:cs typeface="Lato"/>
                <a:sym typeface="Lato"/>
                <a:hlinkClick r:id="rId3"/>
              </a:rPr>
              <a:t>https://github.com/kjeshang/CSIS4260-StreamingServiceRecommendation</a:t>
            </a:r>
            <a:r>
              <a:rPr lang="en-GB">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36" name="Google Shape;23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The intent of this project</a:t>
            </a:r>
            <a:endParaRPr/>
          </a:p>
          <a:p>
            <a:pPr indent="-298450" lvl="1" marL="914400" rtl="0" algn="l">
              <a:spcBef>
                <a:spcPts val="0"/>
              </a:spcBef>
              <a:spcAft>
                <a:spcPts val="0"/>
              </a:spcAft>
              <a:buSzPts val="1100"/>
              <a:buChar char="○"/>
            </a:pPr>
            <a:r>
              <a:rPr lang="en-GB"/>
              <a:t>Recommend potential TV Shows &amp; Movies to a user but also infer potential streaming service/s to subscribe to</a:t>
            </a:r>
            <a:endParaRPr/>
          </a:p>
          <a:p>
            <a:pPr indent="-298450" lvl="1" marL="914400" rtl="0" algn="l">
              <a:spcBef>
                <a:spcPts val="0"/>
              </a:spcBef>
              <a:spcAft>
                <a:spcPts val="0"/>
              </a:spcAft>
              <a:buSzPts val="1100"/>
              <a:buChar char="○"/>
            </a:pPr>
            <a:r>
              <a:rPr lang="en-GB"/>
              <a:t>Serve as a friendly introduction to text analysis and natural language processing to data analytics students</a:t>
            </a:r>
            <a:endParaRPr/>
          </a:p>
          <a:p>
            <a:pPr indent="-311150" lvl="0" marL="457200" rtl="0" algn="l">
              <a:spcBef>
                <a:spcPts val="0"/>
              </a:spcBef>
              <a:spcAft>
                <a:spcPts val="0"/>
              </a:spcAft>
              <a:buSzPts val="1300"/>
              <a:buChar char="●"/>
            </a:pPr>
            <a:r>
              <a:rPr lang="en-GB"/>
              <a:t>Deductions made from using the application</a:t>
            </a:r>
            <a:endParaRPr/>
          </a:p>
          <a:p>
            <a:pPr indent="-298450" lvl="1" marL="914400" rtl="0" algn="l">
              <a:spcBef>
                <a:spcPts val="0"/>
              </a:spcBef>
              <a:spcAft>
                <a:spcPts val="0"/>
              </a:spcAft>
              <a:buSzPts val="1100"/>
              <a:buChar char="○"/>
            </a:pPr>
            <a:r>
              <a:rPr lang="en-GB"/>
              <a:t>The TF-IDF technique yielded more overall recommendation results that had similarity scores greater than 0.5, compared to NGrams</a:t>
            </a:r>
            <a:endParaRPr/>
          </a:p>
          <a:p>
            <a:pPr indent="-298450" lvl="1" marL="914400" rtl="0" algn="l">
              <a:spcBef>
                <a:spcPts val="0"/>
              </a:spcBef>
              <a:spcAft>
                <a:spcPts val="0"/>
              </a:spcAft>
              <a:buSzPts val="1100"/>
              <a:buChar char="○"/>
            </a:pPr>
            <a:r>
              <a:rPr lang="en-GB"/>
              <a:t>There could be more distribution of streaming services recommended for streaming services when not considering the Netflix streaming service in the recommendation system</a:t>
            </a:r>
            <a:endParaRPr/>
          </a:p>
          <a:p>
            <a:pPr indent="-298450" lvl="1" marL="914400" rtl="0" algn="l">
              <a:spcBef>
                <a:spcPts val="0"/>
              </a:spcBef>
              <a:spcAft>
                <a:spcPts val="0"/>
              </a:spcAft>
              <a:buSzPts val="1100"/>
              <a:buChar char="○"/>
            </a:pPr>
            <a:r>
              <a:rPr lang="en-GB"/>
              <a:t>NGrams may not yield conclusive results when NOT considering the importance of words</a:t>
            </a:r>
            <a:endParaRPr/>
          </a:p>
          <a:p>
            <a:pPr indent="-298450" lvl="1" marL="914400" rtl="0" algn="l">
              <a:spcBef>
                <a:spcPts val="0"/>
              </a:spcBef>
              <a:spcAft>
                <a:spcPts val="0"/>
              </a:spcAft>
              <a:buSzPts val="1100"/>
              <a:buChar char="○"/>
            </a:pPr>
            <a:r>
              <a:rPr lang="en-GB"/>
              <a:t>More generic or popular long-standing shows could output a more varied distribution of recommended streaming services</a:t>
            </a:r>
            <a:endParaRPr/>
          </a:p>
          <a:p>
            <a:pPr indent="-298450" lvl="1" marL="914400" rtl="0" algn="l">
              <a:spcBef>
                <a:spcPts val="0"/>
              </a:spcBef>
              <a:spcAft>
                <a:spcPts val="0"/>
              </a:spcAft>
              <a:buSzPts val="1100"/>
              <a:buChar char="○"/>
            </a:pPr>
            <a:r>
              <a:rPr lang="en-GB"/>
              <a:t>Due to the large title catalog of Netflix, when not considering the streaming service in the recommendation system, there may be less recommended titles that are above 0.5, regardless of the textual analysis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Roadblocks</a:t>
            </a:r>
            <a:endParaRPr/>
          </a:p>
        </p:txBody>
      </p:sp>
      <p:sp>
        <p:nvSpPr>
          <p:cNvPr id="242" name="Google Shape;24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Slow runtime; dependent on user’s computer processing power</a:t>
            </a:r>
            <a:endParaRPr/>
          </a:p>
          <a:p>
            <a:pPr indent="-311150" lvl="0" marL="457200" rtl="0" algn="l">
              <a:spcBef>
                <a:spcPts val="0"/>
              </a:spcBef>
              <a:spcAft>
                <a:spcPts val="0"/>
              </a:spcAft>
              <a:buSzPts val="1300"/>
              <a:buChar char="●"/>
            </a:pPr>
            <a:r>
              <a:rPr lang="en-GB"/>
              <a:t>Application of TF-IDF and N-Grams may not be calibrated to output the maximum recommendation results</a:t>
            </a:r>
            <a:endParaRPr/>
          </a:p>
          <a:p>
            <a:pPr indent="-298450" lvl="1" marL="914400" rtl="0" algn="l">
              <a:spcBef>
                <a:spcPts val="0"/>
              </a:spcBef>
              <a:spcAft>
                <a:spcPts val="0"/>
              </a:spcAft>
              <a:buSzPts val="1100"/>
              <a:buChar char="○"/>
            </a:pPr>
            <a:r>
              <a:rPr lang="en-GB"/>
              <a:t>Results may not make sense and variability of similarity scores</a:t>
            </a:r>
            <a:endParaRPr/>
          </a:p>
          <a:p>
            <a:pPr indent="-311150" lvl="0" marL="457200" rtl="0" algn="l">
              <a:spcBef>
                <a:spcPts val="0"/>
              </a:spcBef>
              <a:spcAft>
                <a:spcPts val="0"/>
              </a:spcAft>
              <a:buSzPts val="1300"/>
              <a:buChar char="●"/>
            </a:pPr>
            <a:r>
              <a:rPr lang="en-GB"/>
              <a:t>Disproportionate amount of titles in a more-established streaming service, compared to newer streaming services</a:t>
            </a:r>
            <a:endParaRPr/>
          </a:p>
          <a:p>
            <a:pPr indent="-298450" lvl="1" marL="914400" rtl="0" algn="l">
              <a:spcBef>
                <a:spcPts val="0"/>
              </a:spcBef>
              <a:spcAft>
                <a:spcPts val="0"/>
              </a:spcAft>
              <a:buSzPts val="1100"/>
              <a:buChar char="○"/>
            </a:pPr>
            <a:r>
              <a:rPr lang="en-GB"/>
              <a:t>E.g., Netflix vs Apple TV+</a:t>
            </a:r>
            <a:endParaRPr/>
          </a:p>
          <a:p>
            <a:pPr indent="-298450" lvl="1" marL="914400" rtl="0" algn="l">
              <a:spcBef>
                <a:spcPts val="0"/>
              </a:spcBef>
              <a:spcAft>
                <a:spcPts val="0"/>
              </a:spcAft>
              <a:buSzPts val="1100"/>
              <a:buChar char="○"/>
            </a:pPr>
            <a:r>
              <a:rPr lang="en-GB"/>
              <a:t>More likely to receive all or majority </a:t>
            </a:r>
            <a:r>
              <a:rPr lang="en-GB"/>
              <a:t>recommendations</a:t>
            </a:r>
            <a:r>
              <a:rPr lang="en-GB"/>
              <a:t> from Netflix</a:t>
            </a:r>
            <a:endParaRPr/>
          </a:p>
          <a:p>
            <a:pPr indent="-311150" lvl="0" marL="457200" rtl="0" algn="l">
              <a:spcBef>
                <a:spcPts val="0"/>
              </a:spcBef>
              <a:spcAft>
                <a:spcPts val="0"/>
              </a:spcAft>
              <a:buSzPts val="1300"/>
              <a:buChar char="●"/>
            </a:pPr>
            <a:r>
              <a:rPr lang="en-GB"/>
              <a:t>Some inconclusive information in the raw dataset made its way to the final unified dataset</a:t>
            </a:r>
            <a:endParaRPr/>
          </a:p>
          <a:p>
            <a:pPr indent="-298450" lvl="1" marL="914400" rtl="0" algn="l">
              <a:spcBef>
                <a:spcPts val="0"/>
              </a:spcBef>
              <a:spcAft>
                <a:spcPts val="0"/>
              </a:spcAft>
              <a:buSzPts val="1100"/>
              <a:buChar char="○"/>
            </a:pPr>
            <a:r>
              <a:rPr lang="en-GB"/>
              <a:t>Affects the </a:t>
            </a:r>
            <a:r>
              <a:rPr lang="en-GB"/>
              <a:t>validity</a:t>
            </a:r>
            <a:r>
              <a:rPr lang="en-GB"/>
              <a:t> of recommendation results</a:t>
            </a:r>
            <a:endParaRPr/>
          </a:p>
          <a:p>
            <a:pPr indent="-311150" lvl="0" marL="457200" rtl="0" algn="l">
              <a:spcBef>
                <a:spcPts val="0"/>
              </a:spcBef>
              <a:spcAft>
                <a:spcPts val="0"/>
              </a:spcAft>
              <a:buSzPts val="1300"/>
              <a:buChar char="●"/>
            </a:pPr>
            <a:r>
              <a:rPr lang="en-GB"/>
              <a:t>Lack of recency &amp; region-specific information in dataset</a:t>
            </a:r>
            <a:endParaRPr/>
          </a:p>
          <a:p>
            <a:pPr indent="-298450" lvl="1" marL="914400" rtl="0" algn="l">
              <a:spcBef>
                <a:spcPts val="0"/>
              </a:spcBef>
              <a:spcAft>
                <a:spcPts val="0"/>
              </a:spcAft>
              <a:buSzPts val="1100"/>
              <a:buChar char="○"/>
            </a:pPr>
            <a:r>
              <a:rPr lang="en-GB"/>
              <a:t>Raw datasets last updated in 2020 when it is 2022</a:t>
            </a:r>
            <a:endParaRPr/>
          </a:p>
          <a:p>
            <a:pPr indent="-298450" lvl="1" marL="914400" rtl="0" algn="l">
              <a:spcBef>
                <a:spcPts val="0"/>
              </a:spcBef>
              <a:spcAft>
                <a:spcPts val="0"/>
              </a:spcAft>
              <a:buSzPts val="1100"/>
              <a:buChar char="○"/>
            </a:pPr>
            <a:r>
              <a:rPr lang="en-GB"/>
              <a:t>E.g., creator of raw dataset situated in India, thus only India’s streaming service title catalog information is represented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Purpose </a:t>
            </a:r>
            <a:endParaRPr/>
          </a:p>
        </p:txBody>
      </p:sp>
      <p:sp>
        <p:nvSpPr>
          <p:cNvPr id="141" name="Google Shape;141;p14"/>
          <p:cNvSpPr txBox="1"/>
          <p:nvPr>
            <p:ph idx="1" type="body"/>
          </p:nvPr>
        </p:nvSpPr>
        <p:spPr>
          <a:xfrm>
            <a:off x="1262375" y="16553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To create a recommendation system for the users</a:t>
            </a:r>
            <a:endParaRPr/>
          </a:p>
          <a:p>
            <a:pPr indent="-311150" lvl="0" marL="457200" rtl="0" algn="l">
              <a:spcBef>
                <a:spcPts val="0"/>
              </a:spcBef>
              <a:spcAft>
                <a:spcPts val="0"/>
              </a:spcAft>
              <a:buSzPts val="1300"/>
              <a:buChar char="●"/>
            </a:pPr>
            <a:r>
              <a:rPr lang="en-GB"/>
              <a:t>The system will help to determine </a:t>
            </a:r>
            <a:r>
              <a:rPr lang="en-GB"/>
              <a:t>which</a:t>
            </a:r>
            <a:r>
              <a:rPr lang="en-GB"/>
              <a:t> </a:t>
            </a:r>
            <a:r>
              <a:rPr lang="en-GB"/>
              <a:t>streaming</a:t>
            </a:r>
            <a:r>
              <a:rPr lang="en-GB"/>
              <a:t> services are worth to </a:t>
            </a:r>
            <a:r>
              <a:rPr lang="en-GB"/>
              <a:t>subscribe</a:t>
            </a:r>
            <a:endParaRPr/>
          </a:p>
          <a:p>
            <a:pPr indent="-311150" lvl="0" marL="457200" rtl="0" algn="l">
              <a:spcBef>
                <a:spcPts val="0"/>
              </a:spcBef>
              <a:spcAft>
                <a:spcPts val="0"/>
              </a:spcAft>
              <a:buSzPts val="1300"/>
              <a:buChar char="●"/>
            </a:pPr>
            <a:r>
              <a:rPr lang="en-GB"/>
              <a:t>The results will also show the similarity scores</a:t>
            </a:r>
            <a:endParaRPr/>
          </a:p>
          <a:p>
            <a:pPr indent="-311150" lvl="0" marL="457200" rtl="0" algn="l">
              <a:spcBef>
                <a:spcPts val="0"/>
              </a:spcBef>
              <a:spcAft>
                <a:spcPts val="0"/>
              </a:spcAft>
              <a:buSzPts val="1300"/>
              <a:buChar char="●"/>
            </a:pPr>
            <a:r>
              <a:rPr lang="en-GB"/>
              <a:t>The system will provide the top ten recommendation results with the detailed charts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4294967295"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47" name="Google Shape;147;p15"/>
          <p:cNvSpPr txBox="1"/>
          <p:nvPr>
            <p:ph type="title"/>
          </p:nvPr>
        </p:nvSpPr>
        <p:spPr>
          <a:xfrm>
            <a:off x="197367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Tools and Libraries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16"/>
          <p:cNvGraphicFramePr/>
          <p:nvPr/>
        </p:nvGraphicFramePr>
        <p:xfrm>
          <a:off x="0" y="50700"/>
          <a:ext cx="3000000" cy="3000000"/>
        </p:xfrm>
        <a:graphic>
          <a:graphicData uri="http://schemas.openxmlformats.org/drawingml/2006/table">
            <a:tbl>
              <a:tblPr>
                <a:noFill/>
                <a:tableStyleId>{ABBA75D1-196F-4E90-AA8D-76865590C774}</a:tableStyleId>
              </a:tblPr>
              <a:tblGrid>
                <a:gridCol w="4572000"/>
                <a:gridCol w="4572000"/>
              </a:tblGrid>
              <a:tr h="848800">
                <a:tc>
                  <a:txBody>
                    <a:bodyPr/>
                    <a:lstStyle/>
                    <a:p>
                      <a:pPr indent="0" lvl="0" marL="0" rtl="0" algn="l">
                        <a:spcBef>
                          <a:spcPts val="0"/>
                        </a:spcBef>
                        <a:spcAft>
                          <a:spcPts val="0"/>
                        </a:spcAft>
                        <a:buNone/>
                      </a:pPr>
                      <a:r>
                        <a:rPr lang="en-GB" sz="2000">
                          <a:solidFill>
                            <a:schemeClr val="lt1"/>
                          </a:solidFill>
                        </a:rPr>
                        <a:t>Programming Language</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2000">
                          <a:solidFill>
                            <a:schemeClr val="lt1"/>
                          </a:solidFill>
                        </a:rPr>
                        <a:t>Python 3.8.9+</a:t>
                      </a:r>
                      <a:endParaRPr sz="2000">
                        <a:solidFill>
                          <a:schemeClr val="lt1"/>
                        </a:solidFill>
                      </a:endParaRPr>
                    </a:p>
                  </a:txBody>
                  <a:tcPr marT="91425" marB="91425" marR="91425" marL="91425"/>
                </a:tc>
              </a:tr>
              <a:tr h="1059450">
                <a:tc>
                  <a:txBody>
                    <a:bodyPr/>
                    <a:lstStyle/>
                    <a:p>
                      <a:pPr indent="0" lvl="0" marL="0" rtl="0" algn="l">
                        <a:spcBef>
                          <a:spcPts val="0"/>
                        </a:spcBef>
                        <a:spcAft>
                          <a:spcPts val="0"/>
                        </a:spcAft>
                        <a:buNone/>
                      </a:pPr>
                      <a:r>
                        <a:rPr lang="en-GB" sz="2000">
                          <a:solidFill>
                            <a:schemeClr val="lt1"/>
                          </a:solidFill>
                        </a:rPr>
                        <a:t>Integrated Development Environment </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1100">
                          <a:solidFill>
                            <a:schemeClr val="lt1"/>
                          </a:solidFill>
                        </a:rPr>
                        <a:t>Microsoft Visual Studio Code</a:t>
                      </a:r>
                      <a:endParaRPr sz="1100">
                        <a:solidFill>
                          <a:schemeClr val="lt1"/>
                        </a:solidFill>
                      </a:endParaRPr>
                    </a:p>
                    <a:p>
                      <a:pPr indent="-298450" lvl="0" marL="457200" rtl="0" algn="l">
                        <a:spcBef>
                          <a:spcPts val="0"/>
                        </a:spcBef>
                        <a:spcAft>
                          <a:spcPts val="0"/>
                        </a:spcAft>
                        <a:buClr>
                          <a:schemeClr val="lt1"/>
                        </a:buClr>
                        <a:buSzPts val="1100"/>
                        <a:buChar char="●"/>
                      </a:pPr>
                      <a:r>
                        <a:rPr lang="en-GB" sz="1100">
                          <a:solidFill>
                            <a:schemeClr val="lt1"/>
                          </a:solidFill>
                        </a:rPr>
                        <a:t>Data preparation , NLP Pre-Processing, and Prototyping: Jupyter Notebook</a:t>
                      </a:r>
                      <a:endParaRPr sz="1100">
                        <a:solidFill>
                          <a:schemeClr val="lt1"/>
                        </a:solidFill>
                      </a:endParaRPr>
                    </a:p>
                    <a:p>
                      <a:pPr indent="-298450" lvl="0" marL="457200" rtl="0" algn="l">
                        <a:spcBef>
                          <a:spcPts val="0"/>
                        </a:spcBef>
                        <a:spcAft>
                          <a:spcPts val="0"/>
                        </a:spcAft>
                        <a:buClr>
                          <a:schemeClr val="lt1"/>
                        </a:buClr>
                        <a:buSzPts val="1100"/>
                        <a:buChar char="●"/>
                      </a:pPr>
                      <a:r>
                        <a:rPr lang="en-GB" sz="1100">
                          <a:solidFill>
                            <a:schemeClr val="lt1"/>
                          </a:solidFill>
                        </a:rPr>
                        <a:t>Development: Python Script</a:t>
                      </a:r>
                      <a:endParaRPr sz="1100">
                        <a:solidFill>
                          <a:schemeClr val="lt1"/>
                        </a:solidFill>
                      </a:endParaRPr>
                    </a:p>
                  </a:txBody>
                  <a:tcPr marT="91425" marB="91425" marR="91425" marL="91425"/>
                </a:tc>
              </a:tr>
              <a:tr h="848800">
                <a:tc>
                  <a:txBody>
                    <a:bodyPr/>
                    <a:lstStyle/>
                    <a:p>
                      <a:pPr indent="0" lvl="0" marL="0" rtl="0" algn="l">
                        <a:spcBef>
                          <a:spcPts val="0"/>
                        </a:spcBef>
                        <a:spcAft>
                          <a:spcPts val="0"/>
                        </a:spcAft>
                        <a:buNone/>
                      </a:pPr>
                      <a:r>
                        <a:rPr lang="en-GB" sz="2000">
                          <a:solidFill>
                            <a:schemeClr val="lt1"/>
                          </a:solidFill>
                        </a:rPr>
                        <a:t>Operating System</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2000">
                          <a:solidFill>
                            <a:schemeClr val="lt1"/>
                          </a:solidFill>
                        </a:rPr>
                        <a:t>Windows 11</a:t>
                      </a:r>
                      <a:endParaRPr sz="2000">
                        <a:solidFill>
                          <a:schemeClr val="lt1"/>
                        </a:solidFill>
                      </a:endParaRPr>
                    </a:p>
                  </a:txBody>
                  <a:tcPr marT="91425" marB="91425" marR="91425" marL="91425"/>
                </a:tc>
              </a:tr>
              <a:tr h="848800">
                <a:tc>
                  <a:txBody>
                    <a:bodyPr/>
                    <a:lstStyle/>
                    <a:p>
                      <a:pPr indent="0" lvl="0" marL="0" rtl="0" algn="l">
                        <a:spcBef>
                          <a:spcPts val="0"/>
                        </a:spcBef>
                        <a:spcAft>
                          <a:spcPts val="0"/>
                        </a:spcAft>
                        <a:buNone/>
                      </a:pPr>
                      <a:r>
                        <a:rPr lang="en-GB" sz="2000">
                          <a:solidFill>
                            <a:schemeClr val="lt1"/>
                          </a:solidFill>
                        </a:rPr>
                        <a:t>Cleaned Data File Format</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2000">
                          <a:solidFill>
                            <a:schemeClr val="lt1"/>
                          </a:solidFill>
                        </a:rPr>
                        <a:t>Microsoft Excel</a:t>
                      </a:r>
                      <a:endParaRPr sz="2000">
                        <a:solidFill>
                          <a:schemeClr val="lt1"/>
                        </a:solidFill>
                      </a:endParaRPr>
                    </a:p>
                  </a:txBody>
                  <a:tcPr marT="91425" marB="91425" marR="91425" marL="91425"/>
                </a:tc>
              </a:tr>
              <a:tr h="506475">
                <a:tc>
                  <a:txBody>
                    <a:bodyPr/>
                    <a:lstStyle/>
                    <a:p>
                      <a:pPr indent="0" lvl="0" marL="0" rtl="0" algn="l">
                        <a:spcBef>
                          <a:spcPts val="0"/>
                        </a:spcBef>
                        <a:spcAft>
                          <a:spcPts val="0"/>
                        </a:spcAft>
                        <a:buNone/>
                      </a:pPr>
                      <a:r>
                        <a:rPr lang="en-GB" sz="2000">
                          <a:solidFill>
                            <a:schemeClr val="lt1"/>
                          </a:solidFill>
                        </a:rPr>
                        <a:t>Source of Raw Data Files</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2000">
                          <a:solidFill>
                            <a:schemeClr val="lt1"/>
                          </a:solidFill>
                        </a:rPr>
                        <a:t>Kaggle</a:t>
                      </a:r>
                      <a:endParaRPr sz="2000">
                        <a:solidFill>
                          <a:schemeClr val="lt1"/>
                        </a:solidFill>
                      </a:endParaRPr>
                    </a:p>
                  </a:txBody>
                  <a:tcPr marT="91425" marB="91425" marR="91425" marL="91425"/>
                </a:tc>
              </a:tr>
              <a:tr h="848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17"/>
          <p:cNvGraphicFramePr/>
          <p:nvPr/>
        </p:nvGraphicFramePr>
        <p:xfrm>
          <a:off x="0" y="0"/>
          <a:ext cx="3000000" cy="3000000"/>
        </p:xfrm>
        <a:graphic>
          <a:graphicData uri="http://schemas.openxmlformats.org/drawingml/2006/table">
            <a:tbl>
              <a:tblPr>
                <a:noFill/>
                <a:tableStyleId>{ABBA75D1-196F-4E90-AA8D-76865590C774}</a:tableStyleId>
              </a:tblPr>
              <a:tblGrid>
                <a:gridCol w="4491175"/>
                <a:gridCol w="4652825"/>
              </a:tblGrid>
              <a:tr h="567175">
                <a:tc>
                  <a:txBody>
                    <a:bodyPr/>
                    <a:lstStyle/>
                    <a:p>
                      <a:pPr indent="0" lvl="0" marL="0" rtl="0" algn="l">
                        <a:spcBef>
                          <a:spcPts val="0"/>
                        </a:spcBef>
                        <a:spcAft>
                          <a:spcPts val="0"/>
                        </a:spcAft>
                        <a:buNone/>
                      </a:pPr>
                      <a:r>
                        <a:rPr lang="en-GB" sz="2000">
                          <a:solidFill>
                            <a:schemeClr val="lt1"/>
                          </a:solidFill>
                        </a:rPr>
                        <a:t>Pandas</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sz="1500">
                          <a:solidFill>
                            <a:schemeClr val="lt1"/>
                          </a:solidFill>
                        </a:rPr>
                        <a:t>Used during data preparation , for unsupervised learning and for </a:t>
                      </a:r>
                      <a:r>
                        <a:rPr lang="en-GB" sz="1500">
                          <a:solidFill>
                            <a:schemeClr val="lt1"/>
                          </a:solidFill>
                        </a:rPr>
                        <a:t>visualization</a:t>
                      </a:r>
                      <a:r>
                        <a:rPr lang="en-GB" sz="1500">
                          <a:solidFill>
                            <a:schemeClr val="lt1"/>
                          </a:solidFill>
                        </a:rPr>
                        <a:t> purposes</a:t>
                      </a:r>
                      <a:endParaRPr sz="1500">
                        <a:solidFill>
                          <a:schemeClr val="lt1"/>
                        </a:solidFill>
                      </a:endParaRPr>
                    </a:p>
                  </a:txBody>
                  <a:tcPr marT="91425" marB="91425" marR="91425" marL="91425"/>
                </a:tc>
              </a:tr>
              <a:tr h="551975">
                <a:tc>
                  <a:txBody>
                    <a:bodyPr/>
                    <a:lstStyle/>
                    <a:p>
                      <a:pPr indent="0" lvl="0" marL="0" rtl="0" algn="l">
                        <a:spcBef>
                          <a:spcPts val="0"/>
                        </a:spcBef>
                        <a:spcAft>
                          <a:spcPts val="0"/>
                        </a:spcAft>
                        <a:buNone/>
                      </a:pPr>
                      <a:r>
                        <a:rPr lang="en-GB" sz="2000">
                          <a:solidFill>
                            <a:schemeClr val="lt1"/>
                          </a:solidFill>
                        </a:rPr>
                        <a:t>NLTK</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To retrieve stop words, convert extended words to its base form </a:t>
                      </a:r>
                      <a:endParaRPr>
                        <a:solidFill>
                          <a:schemeClr val="lt1"/>
                        </a:solidFill>
                      </a:endParaRPr>
                    </a:p>
                  </a:txBody>
                  <a:tcPr marT="91425" marB="91425" marR="91425" marL="91425"/>
                </a:tc>
              </a:tr>
              <a:tr h="432125">
                <a:tc>
                  <a:txBody>
                    <a:bodyPr/>
                    <a:lstStyle/>
                    <a:p>
                      <a:pPr indent="0" lvl="0" marL="0" rtl="0" algn="l">
                        <a:spcBef>
                          <a:spcPts val="0"/>
                        </a:spcBef>
                        <a:spcAft>
                          <a:spcPts val="0"/>
                        </a:spcAft>
                        <a:buNone/>
                      </a:pPr>
                      <a:r>
                        <a:rPr lang="en-GB" sz="2000">
                          <a:solidFill>
                            <a:schemeClr val="lt1"/>
                          </a:solidFill>
                        </a:rPr>
                        <a:t>String</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To retrieve punctuation symbols/ characters</a:t>
                      </a:r>
                      <a:endParaRPr>
                        <a:solidFill>
                          <a:schemeClr val="lt1"/>
                        </a:solidFill>
                      </a:endParaRPr>
                    </a:p>
                  </a:txBody>
                  <a:tcPr marT="91425" marB="91425" marR="91425" marL="91425"/>
                </a:tc>
              </a:tr>
              <a:tr h="540150">
                <a:tc>
                  <a:txBody>
                    <a:bodyPr/>
                    <a:lstStyle/>
                    <a:p>
                      <a:pPr indent="0" lvl="0" marL="0" rtl="0" algn="l">
                        <a:spcBef>
                          <a:spcPts val="0"/>
                        </a:spcBef>
                        <a:spcAft>
                          <a:spcPts val="0"/>
                        </a:spcAft>
                        <a:buNone/>
                      </a:pPr>
                      <a:r>
                        <a:rPr lang="en-GB" sz="2000">
                          <a:solidFill>
                            <a:schemeClr val="lt1"/>
                          </a:solidFill>
                        </a:rPr>
                        <a:t>Re</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To remove special characters &amp; symbols from individual words for NLP Pre-Processing</a:t>
                      </a:r>
                      <a:endParaRPr>
                        <a:solidFill>
                          <a:schemeClr val="lt1"/>
                        </a:solidFill>
                      </a:endParaRPr>
                    </a:p>
                  </a:txBody>
                  <a:tcPr marT="91425" marB="91425" marR="91425" marL="91425"/>
                </a:tc>
              </a:tr>
              <a:tr h="540150">
                <a:tc>
                  <a:txBody>
                    <a:bodyPr/>
                    <a:lstStyle/>
                    <a:p>
                      <a:pPr indent="0" lvl="0" marL="0" rtl="0" algn="l">
                        <a:spcBef>
                          <a:spcPts val="0"/>
                        </a:spcBef>
                        <a:spcAft>
                          <a:spcPts val="0"/>
                        </a:spcAft>
                        <a:buNone/>
                      </a:pPr>
                      <a:r>
                        <a:rPr lang="en-GB" sz="2000">
                          <a:solidFill>
                            <a:schemeClr val="lt1"/>
                          </a:solidFill>
                        </a:rPr>
                        <a:t>Scikit Learn</a:t>
                      </a:r>
                      <a:endParaRPr sz="2000">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GB">
                          <a:solidFill>
                            <a:schemeClr val="lt1"/>
                          </a:solidFill>
                        </a:rPr>
                        <a:t>Feature Extraction Text</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Metrics Pairwise</a:t>
                      </a:r>
                      <a:endParaRPr>
                        <a:solidFill>
                          <a:schemeClr val="lt1"/>
                        </a:solidFill>
                      </a:endParaRPr>
                    </a:p>
                  </a:txBody>
                  <a:tcPr marT="91425" marB="91425" marR="91425" marL="91425"/>
                </a:tc>
              </a:tr>
              <a:tr h="432125">
                <a:tc>
                  <a:txBody>
                    <a:bodyPr/>
                    <a:lstStyle/>
                    <a:p>
                      <a:pPr indent="0" lvl="0" marL="0" rtl="0" algn="l">
                        <a:spcBef>
                          <a:spcPts val="0"/>
                        </a:spcBef>
                        <a:spcAft>
                          <a:spcPts val="0"/>
                        </a:spcAft>
                        <a:buNone/>
                      </a:pPr>
                      <a:r>
                        <a:rPr lang="en-GB" sz="2000">
                          <a:solidFill>
                            <a:schemeClr val="lt1"/>
                          </a:solidFill>
                        </a:rPr>
                        <a:t>Plotly Express</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To create visualization of streaming service distribution </a:t>
                      </a:r>
                      <a:endParaRPr>
                        <a:solidFill>
                          <a:schemeClr val="lt1"/>
                        </a:solidFill>
                      </a:endParaRPr>
                    </a:p>
                  </a:txBody>
                  <a:tcPr marT="91425" marB="91425" marR="91425" marL="91425"/>
                </a:tc>
              </a:tr>
              <a:tr h="432125">
                <a:tc>
                  <a:txBody>
                    <a:bodyPr/>
                    <a:lstStyle/>
                    <a:p>
                      <a:pPr indent="0" lvl="0" marL="0" rtl="0" algn="l">
                        <a:spcBef>
                          <a:spcPts val="0"/>
                        </a:spcBef>
                        <a:spcAft>
                          <a:spcPts val="0"/>
                        </a:spcAft>
                        <a:buNone/>
                      </a:pPr>
                      <a:r>
                        <a:rPr lang="en-GB" sz="2000">
                          <a:solidFill>
                            <a:schemeClr val="lt1"/>
                          </a:solidFill>
                        </a:rPr>
                        <a:t>Dash</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Used for the front end of the project</a:t>
                      </a:r>
                      <a:endParaRPr>
                        <a:solidFill>
                          <a:schemeClr val="lt1"/>
                        </a:solidFill>
                      </a:endParaRPr>
                    </a:p>
                  </a:txBody>
                  <a:tcPr marT="91425" marB="91425" marR="91425" marL="91425"/>
                </a:tc>
              </a:tr>
              <a:tr h="1252725">
                <a:tc>
                  <a:txBody>
                    <a:bodyPr/>
                    <a:lstStyle/>
                    <a:p>
                      <a:pPr indent="0" lvl="0" marL="0" rtl="0" algn="l">
                        <a:spcBef>
                          <a:spcPts val="0"/>
                        </a:spcBef>
                        <a:spcAft>
                          <a:spcPts val="0"/>
                        </a:spcAft>
                        <a:buNone/>
                      </a:pPr>
                      <a:r>
                        <a:rPr lang="en-GB" sz="2000">
                          <a:solidFill>
                            <a:schemeClr val="lt1"/>
                          </a:solidFill>
                        </a:rPr>
                        <a:t>Dash Bootstrap Elements</a:t>
                      </a:r>
                      <a:endParaRPr sz="2000">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Used to create interactive- stylistic web elements</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4294967295"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63" name="Google Shape;163;p18"/>
          <p:cNvSpPr txBox="1"/>
          <p:nvPr>
            <p:ph type="title"/>
          </p:nvPr>
        </p:nvSpPr>
        <p:spPr>
          <a:xfrm>
            <a:off x="197367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169" name="Google Shape;16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Streaming services </a:t>
            </a:r>
            <a:r>
              <a:rPr lang="en-GB"/>
              <a:t>prevalent</a:t>
            </a:r>
            <a:r>
              <a:rPr lang="en-GB"/>
              <a:t> in Canada:</a:t>
            </a:r>
            <a:endParaRPr/>
          </a:p>
          <a:p>
            <a:pPr indent="-298450" lvl="1" marL="914400" rtl="0" algn="l">
              <a:spcBef>
                <a:spcPts val="0"/>
              </a:spcBef>
              <a:spcAft>
                <a:spcPts val="0"/>
              </a:spcAft>
              <a:buSzPts val="1100"/>
              <a:buChar char="○"/>
            </a:pPr>
            <a:r>
              <a:rPr lang="en-GB"/>
              <a:t>Netflix: </a:t>
            </a:r>
            <a:r>
              <a:rPr lang="en-GB" u="sng">
                <a:solidFill>
                  <a:schemeClr val="hlink"/>
                </a:solidFill>
                <a:hlinkClick r:id="rId3"/>
              </a:rPr>
              <a:t>https://www.kaggle.com/datasets/shivamb/netflix-shows</a:t>
            </a:r>
            <a:endParaRPr/>
          </a:p>
          <a:p>
            <a:pPr indent="-298450" lvl="1" marL="914400" rtl="0" algn="l">
              <a:spcBef>
                <a:spcPts val="0"/>
              </a:spcBef>
              <a:spcAft>
                <a:spcPts val="0"/>
              </a:spcAft>
              <a:buSzPts val="1100"/>
              <a:buChar char="○"/>
            </a:pPr>
            <a:r>
              <a:rPr lang="en-GB"/>
              <a:t>Amazon Prime: </a:t>
            </a:r>
            <a:r>
              <a:rPr lang="en-GB" u="sng">
                <a:solidFill>
                  <a:schemeClr val="hlink"/>
                </a:solidFill>
                <a:hlinkClick r:id="rId4"/>
              </a:rPr>
              <a:t>https://www.kaggle.com/datasets/shivamb/amazon-prime-movies-and-tv-shows</a:t>
            </a:r>
            <a:r>
              <a:rPr lang="en-GB"/>
              <a:t> </a:t>
            </a:r>
            <a:endParaRPr/>
          </a:p>
          <a:p>
            <a:pPr indent="-298450" lvl="1" marL="914400" rtl="0" algn="l">
              <a:spcBef>
                <a:spcPts val="0"/>
              </a:spcBef>
              <a:spcAft>
                <a:spcPts val="0"/>
              </a:spcAft>
              <a:buSzPts val="1100"/>
              <a:buChar char="○"/>
            </a:pPr>
            <a:r>
              <a:rPr lang="en-GB"/>
              <a:t>Disney Plus: </a:t>
            </a:r>
            <a:r>
              <a:rPr lang="en-GB" u="sng">
                <a:solidFill>
                  <a:schemeClr val="hlink"/>
                </a:solidFill>
                <a:hlinkClick r:id="rId5"/>
              </a:rPr>
              <a:t>https://www.kaggle.com/datasets/shivamb/disney-movies-and-tv-shows</a:t>
            </a:r>
            <a:r>
              <a:rPr lang="en-GB"/>
              <a:t> </a:t>
            </a:r>
            <a:endParaRPr/>
          </a:p>
          <a:p>
            <a:pPr indent="-298450" lvl="1" marL="914400" rtl="0" algn="l">
              <a:spcBef>
                <a:spcPts val="0"/>
              </a:spcBef>
              <a:spcAft>
                <a:spcPts val="0"/>
              </a:spcAft>
              <a:buSzPts val="1100"/>
              <a:buChar char="○"/>
            </a:pPr>
            <a:r>
              <a:rPr lang="en-GB"/>
              <a:t>Paramount: </a:t>
            </a:r>
            <a:r>
              <a:rPr lang="en-GB" u="sng">
                <a:solidFill>
                  <a:schemeClr val="hlink"/>
                </a:solidFill>
                <a:hlinkClick r:id="rId6"/>
              </a:rPr>
              <a:t>https://www.kaggle.com/datasets/shivamb/disney-movies-and-tv-shows</a:t>
            </a:r>
            <a:r>
              <a:rPr lang="en-GB"/>
              <a:t> </a:t>
            </a:r>
            <a:endParaRPr/>
          </a:p>
          <a:p>
            <a:pPr indent="-298450" lvl="1" marL="914400" rtl="0" algn="l">
              <a:spcBef>
                <a:spcPts val="0"/>
              </a:spcBef>
              <a:spcAft>
                <a:spcPts val="0"/>
              </a:spcAft>
              <a:buSzPts val="1100"/>
              <a:buChar char="○"/>
            </a:pPr>
            <a:r>
              <a:rPr lang="en-GB"/>
              <a:t>Apple TV+: </a:t>
            </a:r>
            <a:r>
              <a:rPr lang="en-GB" u="sng">
                <a:solidFill>
                  <a:schemeClr val="hlink"/>
                </a:solidFill>
                <a:hlinkClick r:id="rId7"/>
              </a:rPr>
              <a:t>https://www.kaggle.com/datasets/amritvirsinghx/web-series-ultimate-edition</a:t>
            </a:r>
            <a:r>
              <a:rPr lang="en-GB"/>
              <a:t> </a:t>
            </a:r>
            <a:endParaRPr/>
          </a:p>
          <a:p>
            <a:pPr indent="-311150" lvl="0" marL="457200" rtl="0" algn="l">
              <a:spcBef>
                <a:spcPts val="0"/>
              </a:spcBef>
              <a:spcAft>
                <a:spcPts val="0"/>
              </a:spcAft>
              <a:buSzPts val="1300"/>
              <a:buChar char="●"/>
            </a:pPr>
            <a:r>
              <a:rPr lang="en-GB"/>
              <a:t>Cleaning &amp; Transformation</a:t>
            </a:r>
            <a:endParaRPr/>
          </a:p>
          <a:p>
            <a:pPr indent="-298450" lvl="1" marL="914400" rtl="0" algn="l">
              <a:spcBef>
                <a:spcPts val="0"/>
              </a:spcBef>
              <a:spcAft>
                <a:spcPts val="0"/>
              </a:spcAft>
              <a:buSzPts val="1100"/>
              <a:buChar char="○"/>
            </a:pPr>
            <a:r>
              <a:rPr lang="en-GB"/>
              <a:t>Updating column values, and row values removed entirely due to invalid/inconclusive information</a:t>
            </a:r>
            <a:endParaRPr/>
          </a:p>
          <a:p>
            <a:pPr indent="-298450" lvl="1" marL="914400" rtl="0" algn="l">
              <a:spcBef>
                <a:spcPts val="0"/>
              </a:spcBef>
              <a:spcAft>
                <a:spcPts val="0"/>
              </a:spcAft>
              <a:buSzPts val="1100"/>
              <a:buChar char="○"/>
            </a:pPr>
            <a:r>
              <a:rPr lang="en-GB"/>
              <a:t>Unnecessary columns were removed; only the most informative ones remained that would lend well for identification and text analysis</a:t>
            </a:r>
            <a:endParaRPr/>
          </a:p>
          <a:p>
            <a:pPr indent="-298450" lvl="1" marL="914400" rtl="0" algn="l">
              <a:spcBef>
                <a:spcPts val="0"/>
              </a:spcBef>
              <a:spcAft>
                <a:spcPts val="0"/>
              </a:spcAft>
              <a:buSzPts val="1100"/>
              <a:buChar char="○"/>
            </a:pPr>
            <a:r>
              <a:rPr lang="en-GB"/>
              <a:t>New columns made to identify the streaming service the title originates from</a:t>
            </a:r>
            <a:endParaRPr/>
          </a:p>
          <a:p>
            <a:pPr indent="-298450" lvl="1" marL="914400" rtl="0" algn="l">
              <a:spcBef>
                <a:spcPts val="0"/>
              </a:spcBef>
              <a:spcAft>
                <a:spcPts val="0"/>
              </a:spcAft>
              <a:buSzPts val="1100"/>
              <a:buChar char="○"/>
            </a:pPr>
            <a:r>
              <a:rPr lang="en-GB"/>
              <a:t>Finally, all raw datasets (now cleaned) are combined together into a final unified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 for NLP</a:t>
            </a:r>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new column called “Textual Info”, which contains combined values of rating, genre, and description per row</a:t>
            </a:r>
            <a:endParaRPr/>
          </a:p>
          <a:p>
            <a:pPr indent="-298450" lvl="1" marL="914400" rtl="0" algn="l">
              <a:spcBef>
                <a:spcPts val="0"/>
              </a:spcBef>
              <a:spcAft>
                <a:spcPts val="0"/>
              </a:spcAft>
              <a:buSzPts val="1100"/>
              <a:buChar char="○"/>
            </a:pPr>
            <a:r>
              <a:rPr lang="en-GB"/>
              <a:t>Will be used pre-processed for NLP</a:t>
            </a:r>
            <a:endParaRPr/>
          </a:p>
          <a:p>
            <a:pPr indent="-311150" lvl="0" marL="457200" rtl="0" algn="l">
              <a:spcBef>
                <a:spcPts val="0"/>
              </a:spcBef>
              <a:spcAft>
                <a:spcPts val="0"/>
              </a:spcAft>
              <a:buSzPts val="1300"/>
              <a:buChar char="●"/>
            </a:pPr>
            <a:r>
              <a:rPr lang="en-GB"/>
              <a:t>NLP </a:t>
            </a:r>
            <a:r>
              <a:rPr lang="en-GB"/>
              <a:t>preprocessing</a:t>
            </a:r>
            <a:r>
              <a:rPr lang="en-GB"/>
              <a:t> steps</a:t>
            </a:r>
            <a:endParaRPr/>
          </a:p>
          <a:p>
            <a:pPr indent="-298450" lvl="1" marL="914400" rtl="0" algn="l">
              <a:spcBef>
                <a:spcPts val="0"/>
              </a:spcBef>
              <a:spcAft>
                <a:spcPts val="0"/>
              </a:spcAft>
              <a:buSzPts val="1100"/>
              <a:buChar char="○"/>
            </a:pPr>
            <a:r>
              <a:rPr lang="en-GB"/>
              <a:t>Combine column values rating, genre, and description columns through concatenation.</a:t>
            </a:r>
            <a:endParaRPr/>
          </a:p>
          <a:p>
            <a:pPr indent="-298450" lvl="1" marL="914400" rtl="0" algn="l">
              <a:spcBef>
                <a:spcPts val="0"/>
              </a:spcBef>
              <a:spcAft>
                <a:spcPts val="0"/>
              </a:spcAft>
              <a:buSzPts val="1100"/>
              <a:buChar char="○"/>
            </a:pPr>
            <a:r>
              <a:rPr lang="en-GB"/>
              <a:t>Tokenize the words in the combined column values into a list of elements.</a:t>
            </a:r>
            <a:endParaRPr/>
          </a:p>
          <a:p>
            <a:pPr indent="-298450" lvl="1" marL="914400" rtl="0" algn="l">
              <a:spcBef>
                <a:spcPts val="0"/>
              </a:spcBef>
              <a:spcAft>
                <a:spcPts val="0"/>
              </a:spcAft>
              <a:buSzPts val="1100"/>
              <a:buChar char="○"/>
            </a:pPr>
            <a:r>
              <a:rPr lang="en-GB"/>
              <a:t>Lemmatize the words in the list such that extended words go back to its base form.</a:t>
            </a:r>
            <a:endParaRPr/>
          </a:p>
          <a:p>
            <a:pPr indent="-298450" lvl="1" marL="914400" rtl="0" algn="l">
              <a:spcBef>
                <a:spcPts val="0"/>
              </a:spcBef>
              <a:spcAft>
                <a:spcPts val="0"/>
              </a:spcAft>
              <a:buSzPts val="1100"/>
              <a:buChar char="○"/>
            </a:pPr>
            <a:r>
              <a:rPr lang="en-GB"/>
              <a:t>Update the list such that the elements in the list </a:t>
            </a:r>
            <a:r>
              <a:rPr lang="en-GB"/>
              <a:t>doesn't</a:t>
            </a:r>
            <a:r>
              <a:rPr lang="en-GB"/>
              <a:t> include stop words and punctuation</a:t>
            </a:r>
            <a:endParaRPr/>
          </a:p>
          <a:p>
            <a:pPr indent="-298450" lvl="1" marL="914400" rtl="0" algn="l">
              <a:spcBef>
                <a:spcPts val="0"/>
              </a:spcBef>
              <a:spcAft>
                <a:spcPts val="0"/>
              </a:spcAft>
              <a:buSzPts val="1100"/>
              <a:buChar char="○"/>
            </a:pPr>
            <a:r>
              <a:rPr lang="en-GB"/>
              <a:t>Go through each element in the list and remove any occurence of punctuation and special symbols.</a:t>
            </a:r>
            <a:endParaRPr/>
          </a:p>
          <a:p>
            <a:pPr indent="-298450" lvl="1" marL="914400" rtl="0" algn="l">
              <a:spcBef>
                <a:spcPts val="0"/>
              </a:spcBef>
              <a:spcAft>
                <a:spcPts val="0"/>
              </a:spcAft>
              <a:buSzPts val="1100"/>
              <a:buChar char="○"/>
            </a:pPr>
            <a:r>
              <a:rPr lang="en-GB"/>
              <a:t>Combine all of the elements from the list into a line of 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dataset (cleaned, transformed and pre-processed for NLP) – data structure</a:t>
            </a:r>
            <a:endParaRPr/>
          </a:p>
        </p:txBody>
      </p:sp>
      <p:graphicFrame>
        <p:nvGraphicFramePr>
          <p:cNvPr id="181" name="Google Shape;181;p21"/>
          <p:cNvGraphicFramePr/>
          <p:nvPr/>
        </p:nvGraphicFramePr>
        <p:xfrm>
          <a:off x="1244500" y="1258225"/>
          <a:ext cx="3000000" cy="3000000"/>
        </p:xfrm>
        <a:graphic>
          <a:graphicData uri="http://schemas.openxmlformats.org/drawingml/2006/table">
            <a:tbl>
              <a:tblPr>
                <a:noFill/>
                <a:tableStyleId>{ABBA75D1-196F-4E90-AA8D-76865590C774}</a:tableStyleId>
              </a:tblPr>
              <a:tblGrid>
                <a:gridCol w="1680400"/>
                <a:gridCol w="5558600"/>
              </a:tblGrid>
              <a:tr h="381000">
                <a:tc>
                  <a:txBody>
                    <a:bodyPr/>
                    <a:lstStyle/>
                    <a:p>
                      <a:pPr indent="0" lvl="0" marL="0" rtl="0" algn="ctr">
                        <a:spcBef>
                          <a:spcPts val="0"/>
                        </a:spcBef>
                        <a:spcAft>
                          <a:spcPts val="0"/>
                        </a:spcAft>
                        <a:buNone/>
                      </a:pPr>
                      <a:r>
                        <a:rPr b="1" lang="en-GB">
                          <a:solidFill>
                            <a:schemeClr val="lt1"/>
                          </a:solidFill>
                        </a:rPr>
                        <a:t>Column Name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Detail</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TV Show or Movie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title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Title of TV Show/Movie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release_year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Year of title’s release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rating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Rating of title (e.g., TV-14, TV-MA)</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genres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Genre/s of title (e.g., Romantic Movies, Documentaries)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description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Description of the title’s plot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Streaming Service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The streaming service where the title can be viewed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Textual Info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Pre-processed textual data for text analysis used the row values of ‘rating’, ‘genres’, and ‘description’ columns</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