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3527D9-F1E2-4C63-902A-128C0B2EEC81}">
  <a:tblStyle styleId="{F33527D9-F1E2-4C63-902A-128C0B2EEC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7a76add0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7a76add0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7a76add0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7a76add0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06bc872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06bc872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263a06a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263a06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263a06a5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263a06a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263a06a5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263a06a5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263a06a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263a06a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263a06a5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263a06a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263a06a5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263a06a5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263a06a5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263a06a5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06bc8729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06bc8729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263a06a5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263a06a5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263a06a5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263a06a5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263a06a5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263a06a5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7c00807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7c00807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7a76add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7a76add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7a76add0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7a76add0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7a76add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7a76add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7a76add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7a76add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7a76add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7a76add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7a76add0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7a76add0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7a76add0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7a76add0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zyp-social-media-dash-app.herokuap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kjeshang/ZypArtGallerySocialMediaDashboard/blob/main/SocialMediaDashboard-Zyp/apps/IG_Section_Page.p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zyp-social-media-dash-app.herokuapp.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t>Applied Research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0"/>
              </a:spcAft>
              <a:buNone/>
            </a:pPr>
            <a:r>
              <a:rPr lang="en-CA" sz="5200">
                <a:solidFill>
                  <a:schemeClr val="dk1"/>
                </a:solidFill>
              </a:rPr>
              <a:t>Zyp Art Gallery Social Media Dashboard Application</a:t>
            </a:r>
            <a:endParaRPr sz="5200">
              <a:solidFill>
                <a:schemeClr val="dk1"/>
              </a:solidFill>
            </a:endParaRPr>
          </a:p>
        </p:txBody>
      </p:sp>
      <p:sp>
        <p:nvSpPr>
          <p:cNvPr id="56" name="Google Shape;56;p13"/>
          <p:cNvSpPr txBox="1"/>
          <p:nvPr/>
        </p:nvSpPr>
        <p:spPr>
          <a:xfrm>
            <a:off x="2663675" y="3909400"/>
            <a:ext cx="372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Kunal Ajaykumar Jeshang (300328339)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41650" y="257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Software Design Architecture - UML (Activity Diagram)</a:t>
            </a:r>
            <a:endParaRPr/>
          </a:p>
        </p:txBody>
      </p:sp>
      <p:pic>
        <p:nvPicPr>
          <p:cNvPr id="109" name="Google Shape;109;p22"/>
          <p:cNvPicPr preferRelativeResize="0"/>
          <p:nvPr/>
        </p:nvPicPr>
        <p:blipFill>
          <a:blip r:embed="rId3">
            <a:alphaModFix/>
          </a:blip>
          <a:stretch>
            <a:fillRect/>
          </a:stretch>
        </p:blipFill>
        <p:spPr>
          <a:xfrm>
            <a:off x="272650" y="1075950"/>
            <a:ext cx="8658601" cy="366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Software Design Architecture - Design Pattern</a:t>
            </a:r>
            <a:endParaRPr/>
          </a:p>
        </p:txBody>
      </p:sp>
      <p:sp>
        <p:nvSpPr>
          <p:cNvPr id="115" name="Google Shape;115;p23"/>
          <p:cNvSpPr txBox="1"/>
          <p:nvPr>
            <p:ph idx="1" type="body"/>
          </p:nvPr>
        </p:nvSpPr>
        <p:spPr>
          <a:xfrm>
            <a:off x="311700" y="696275"/>
            <a:ext cx="8520600" cy="4402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CA"/>
              <a:t>Three features of Dash app</a:t>
            </a:r>
            <a:endParaRPr/>
          </a:p>
          <a:p>
            <a:pPr indent="-310832" lvl="1" marL="914400" rtl="0" algn="l">
              <a:spcBef>
                <a:spcPts val="0"/>
              </a:spcBef>
              <a:spcAft>
                <a:spcPts val="0"/>
              </a:spcAft>
              <a:buSzPct val="100000"/>
              <a:buChar char="○"/>
            </a:pPr>
            <a:r>
              <a:rPr lang="en-CA"/>
              <a:t>Layout (involve rendering of web elements and structure)</a:t>
            </a:r>
            <a:endParaRPr/>
          </a:p>
          <a:p>
            <a:pPr indent="-310832" lvl="1" marL="914400" rtl="0" algn="l">
              <a:spcBef>
                <a:spcPts val="0"/>
              </a:spcBef>
              <a:spcAft>
                <a:spcPts val="0"/>
              </a:spcAft>
              <a:buSzPct val="100000"/>
              <a:buChar char="○"/>
            </a:pPr>
            <a:r>
              <a:rPr lang="en-CA"/>
              <a:t>Components (involve rendering and managing interactivity of web elements)</a:t>
            </a:r>
            <a:endParaRPr/>
          </a:p>
          <a:p>
            <a:pPr indent="-310832" lvl="1" marL="914400" rtl="0" algn="l">
              <a:spcBef>
                <a:spcPts val="0"/>
              </a:spcBef>
              <a:spcAft>
                <a:spcPts val="0"/>
              </a:spcAft>
              <a:buSzPct val="100000"/>
              <a:buChar char="○"/>
            </a:pPr>
            <a:r>
              <a:rPr lang="en-CA"/>
              <a:t>Callbacks (enact the action to enable interactivity of web elements)</a:t>
            </a:r>
            <a:endParaRPr/>
          </a:p>
          <a:p>
            <a:pPr indent="-334327" lvl="0" marL="457200" rtl="0" algn="l">
              <a:spcBef>
                <a:spcPts val="0"/>
              </a:spcBef>
              <a:spcAft>
                <a:spcPts val="0"/>
              </a:spcAft>
              <a:buSzPct val="100000"/>
              <a:buChar char="●"/>
            </a:pPr>
            <a:r>
              <a:rPr lang="en-CA"/>
              <a:t>Project file structure</a:t>
            </a:r>
            <a:endParaRPr/>
          </a:p>
          <a:p>
            <a:pPr indent="-310832" lvl="1" marL="914400" rtl="0" algn="l">
              <a:spcBef>
                <a:spcPts val="0"/>
              </a:spcBef>
              <a:spcAft>
                <a:spcPts val="0"/>
              </a:spcAft>
              <a:buSzPct val="100000"/>
              <a:buChar char="○"/>
            </a:pPr>
            <a:r>
              <a:rPr lang="en-CA"/>
              <a:t>Assets folder</a:t>
            </a:r>
            <a:endParaRPr/>
          </a:p>
          <a:p>
            <a:pPr indent="-310832" lvl="2" marL="1371600" rtl="0" algn="l">
              <a:spcBef>
                <a:spcPts val="0"/>
              </a:spcBef>
              <a:spcAft>
                <a:spcPts val="0"/>
              </a:spcAft>
              <a:buSzPct val="100000"/>
              <a:buChar char="■"/>
            </a:pPr>
            <a:r>
              <a:rPr lang="en-CA"/>
              <a:t>Google Service Account private key (authenticates retrieval of data)</a:t>
            </a:r>
            <a:endParaRPr/>
          </a:p>
          <a:p>
            <a:pPr indent="-310832" lvl="2" marL="1371600" rtl="0" algn="l">
              <a:spcBef>
                <a:spcPts val="0"/>
              </a:spcBef>
              <a:spcAft>
                <a:spcPts val="0"/>
              </a:spcAft>
              <a:buSzPct val="100000"/>
              <a:buChar char="■"/>
            </a:pPr>
            <a:r>
              <a:rPr lang="en-CA"/>
              <a:t>googleService.py (contains function to retrieve username &amp; password data as a pandas dataframe)</a:t>
            </a:r>
            <a:endParaRPr/>
          </a:p>
          <a:p>
            <a:pPr indent="-310832" lvl="2" marL="1371600" rtl="0" algn="l">
              <a:spcBef>
                <a:spcPts val="0"/>
              </a:spcBef>
              <a:spcAft>
                <a:spcPts val="0"/>
              </a:spcAft>
              <a:buSzPct val="100000"/>
              <a:buChar char="■"/>
            </a:pPr>
            <a:r>
              <a:rPr lang="en-CA"/>
              <a:t>Country code ISO CSV</a:t>
            </a:r>
            <a:endParaRPr/>
          </a:p>
          <a:p>
            <a:pPr indent="-310832" lvl="2" marL="1371600" rtl="0" algn="l">
              <a:spcBef>
                <a:spcPts val="0"/>
              </a:spcBef>
              <a:spcAft>
                <a:spcPts val="0"/>
              </a:spcAft>
              <a:buSzPct val="100000"/>
              <a:buChar char="■"/>
            </a:pPr>
            <a:r>
              <a:rPr lang="en-CA"/>
              <a:t>Canadian Cities &amp; Towns CSV (contains name, province, longitude, and latitude information)</a:t>
            </a:r>
            <a:endParaRPr/>
          </a:p>
          <a:p>
            <a:pPr indent="-310832" lvl="1" marL="914400" rtl="0" algn="l">
              <a:spcBef>
                <a:spcPts val="0"/>
              </a:spcBef>
              <a:spcAft>
                <a:spcPts val="0"/>
              </a:spcAft>
              <a:buSzPct val="100000"/>
              <a:buChar char="○"/>
            </a:pPr>
            <a:r>
              <a:rPr lang="en-CA"/>
              <a:t>Data folder: Holds social media data files that are in CSV file format</a:t>
            </a:r>
            <a:endParaRPr/>
          </a:p>
          <a:p>
            <a:pPr indent="-310832" lvl="1" marL="914400" rtl="0" algn="l">
              <a:spcBef>
                <a:spcPts val="0"/>
              </a:spcBef>
              <a:spcAft>
                <a:spcPts val="0"/>
              </a:spcAft>
              <a:buSzPct val="100000"/>
              <a:buChar char="○"/>
            </a:pPr>
            <a:r>
              <a:rPr lang="en-CA"/>
              <a:t>Apps folder: Scripts </a:t>
            </a:r>
            <a:r>
              <a:rPr lang="en-CA"/>
              <a:t>dedicated to showing the main content (i.e., visualizations and related-interactive web elements) using files from assets &amp; data folder</a:t>
            </a:r>
            <a:endParaRPr/>
          </a:p>
          <a:p>
            <a:pPr indent="-310832" lvl="1" marL="914400" rtl="0" algn="l">
              <a:spcBef>
                <a:spcPts val="0"/>
              </a:spcBef>
              <a:spcAft>
                <a:spcPts val="0"/>
              </a:spcAft>
              <a:buSzPct val="100000"/>
              <a:buChar char="○"/>
            </a:pPr>
            <a:r>
              <a:rPr lang="en-CA"/>
              <a:t>App.py</a:t>
            </a:r>
            <a:endParaRPr/>
          </a:p>
          <a:p>
            <a:pPr indent="-310832" lvl="2" marL="1371600" rtl="0" algn="l">
              <a:spcBef>
                <a:spcPts val="0"/>
              </a:spcBef>
              <a:spcAft>
                <a:spcPts val="0"/>
              </a:spcAft>
              <a:buSzPct val="100000"/>
              <a:buChar char="■"/>
            </a:pPr>
            <a:r>
              <a:rPr lang="en-CA"/>
              <a:t>Instantiates the Dash application, server, and authentication as variables</a:t>
            </a:r>
            <a:endParaRPr/>
          </a:p>
          <a:p>
            <a:pPr indent="-310832" lvl="1" marL="914400" rtl="0" algn="l">
              <a:spcBef>
                <a:spcPts val="0"/>
              </a:spcBef>
              <a:spcAft>
                <a:spcPts val="0"/>
              </a:spcAft>
              <a:buSzPct val="100000"/>
              <a:buChar char="○"/>
            </a:pPr>
            <a:r>
              <a:rPr lang="en-CA"/>
              <a:t>Index.py</a:t>
            </a:r>
            <a:endParaRPr/>
          </a:p>
          <a:p>
            <a:pPr indent="-310832" lvl="2" marL="1371600" rtl="0" algn="l">
              <a:spcBef>
                <a:spcPts val="0"/>
              </a:spcBef>
              <a:spcAft>
                <a:spcPts val="0"/>
              </a:spcAft>
              <a:buSzPct val="100000"/>
              <a:buChar char="■"/>
            </a:pPr>
            <a:r>
              <a:rPr lang="en-CA"/>
              <a:t>Imports the variables from “app.py”</a:t>
            </a:r>
            <a:endParaRPr/>
          </a:p>
          <a:p>
            <a:pPr indent="-310832" lvl="2" marL="1371600" rtl="0" algn="l">
              <a:spcBef>
                <a:spcPts val="0"/>
              </a:spcBef>
              <a:spcAft>
                <a:spcPts val="0"/>
              </a:spcAft>
              <a:buSzPct val="100000"/>
              <a:buChar char="■"/>
            </a:pPr>
            <a:r>
              <a:rPr lang="en-CA"/>
              <a:t>Creates a general skeleton of application </a:t>
            </a:r>
            <a:endParaRPr/>
          </a:p>
          <a:p>
            <a:pPr indent="-310832" lvl="2" marL="1371600" rtl="0" algn="l">
              <a:spcBef>
                <a:spcPts val="0"/>
              </a:spcBef>
              <a:spcAft>
                <a:spcPts val="0"/>
              </a:spcAft>
              <a:buSzPct val="100000"/>
              <a:buChar char="■"/>
            </a:pPr>
            <a:r>
              <a:rPr lang="en-CA"/>
              <a:t>Connects all scripts in apps folder via a navigation bar</a:t>
            </a:r>
            <a:endParaRPr/>
          </a:p>
          <a:p>
            <a:pPr indent="-310832" lvl="2" marL="1371600" rtl="0" algn="l">
              <a:spcBef>
                <a:spcPts val="0"/>
              </a:spcBef>
              <a:spcAft>
                <a:spcPts val="0"/>
              </a:spcAft>
              <a:buSzPct val="100000"/>
              <a:buChar char="■"/>
            </a:pPr>
            <a:r>
              <a:rPr lang="en-CA"/>
              <a:t>D</a:t>
            </a:r>
            <a:r>
              <a:rPr lang="en-CA"/>
              <a:t>edicated to running Dash app on local server and/or Heroku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In-Person Defense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Brief Description of Project</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CA"/>
              <a:t>Help derive insights of Zyp Art Gallery’s Facebook and Instagram data in the form of a custom dashboard application that is accessible online via a web browser and is easy-to-use</a:t>
            </a:r>
            <a:endParaRPr/>
          </a:p>
          <a:p>
            <a:pPr indent="-334327" lvl="0" marL="457200" rtl="0" algn="l">
              <a:spcBef>
                <a:spcPts val="0"/>
              </a:spcBef>
              <a:spcAft>
                <a:spcPts val="0"/>
              </a:spcAft>
              <a:buSzPct val="100000"/>
              <a:buChar char="●"/>
            </a:pPr>
            <a:r>
              <a:rPr lang="en-CA"/>
              <a:t>Primary target audience = Zyp Art Gallery Analytics Team</a:t>
            </a:r>
            <a:endParaRPr/>
          </a:p>
          <a:p>
            <a:pPr indent="-334327" lvl="0" marL="457200" rtl="0" algn="l">
              <a:spcBef>
                <a:spcPts val="0"/>
              </a:spcBef>
              <a:spcAft>
                <a:spcPts val="0"/>
              </a:spcAft>
              <a:buSzPct val="100000"/>
              <a:buChar char="●"/>
            </a:pPr>
            <a:r>
              <a:rPr lang="en-CA"/>
              <a:t>The application is built using Python, and Plotly Dash (as well as other related packages)</a:t>
            </a:r>
            <a:endParaRPr/>
          </a:p>
          <a:p>
            <a:pPr indent="-334327" lvl="0" marL="457200" rtl="0" algn="l">
              <a:spcBef>
                <a:spcPts val="0"/>
              </a:spcBef>
              <a:spcAft>
                <a:spcPts val="0"/>
              </a:spcAft>
              <a:buSzPct val="100000"/>
              <a:buChar char="●"/>
            </a:pPr>
            <a:r>
              <a:rPr lang="en-CA"/>
              <a:t>Each section of the application is divided into two parts: one part is dedicated to Facebook and the other part is dedicated to Instagram</a:t>
            </a:r>
            <a:endParaRPr/>
          </a:p>
          <a:p>
            <a:pPr indent="-334327" lvl="0" marL="457200" rtl="0" algn="l">
              <a:spcBef>
                <a:spcPts val="0"/>
              </a:spcBef>
              <a:spcAft>
                <a:spcPts val="0"/>
              </a:spcAft>
              <a:buSzPct val="100000"/>
              <a:buChar char="●"/>
            </a:pPr>
            <a:r>
              <a:rPr lang="en-CA"/>
              <a:t>The application attempts to visualize posts, page, and audience insights per social media platform</a:t>
            </a:r>
            <a:endParaRPr/>
          </a:p>
          <a:p>
            <a:pPr indent="-334327" lvl="0" marL="457200" rtl="0" algn="l">
              <a:spcBef>
                <a:spcPts val="0"/>
              </a:spcBef>
              <a:spcAft>
                <a:spcPts val="0"/>
              </a:spcAft>
              <a:buSzPct val="100000"/>
              <a:buChar char="●"/>
            </a:pPr>
            <a:r>
              <a:rPr lang="en-CA"/>
              <a:t>The data source of the application are CSV files that contain </a:t>
            </a:r>
            <a:r>
              <a:rPr lang="en-CA"/>
              <a:t>social</a:t>
            </a:r>
            <a:r>
              <a:rPr lang="en-CA"/>
              <a:t> media data</a:t>
            </a:r>
            <a:endParaRPr/>
          </a:p>
          <a:p>
            <a:pPr indent="-310832" lvl="1" marL="914400" rtl="0" algn="l">
              <a:spcBef>
                <a:spcPts val="0"/>
              </a:spcBef>
              <a:spcAft>
                <a:spcPts val="0"/>
              </a:spcAft>
              <a:buSzPct val="100000"/>
              <a:buChar char="○"/>
            </a:pPr>
            <a:r>
              <a:rPr lang="en-CA"/>
              <a:t>I have a separate collection of scripts designed to extract data from Facebook Graph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Proof Objectives were met (myself) – Part 1</a:t>
            </a:r>
            <a:endParaRPr/>
          </a:p>
        </p:txBody>
      </p:sp>
      <p:sp>
        <p:nvSpPr>
          <p:cNvPr id="132" name="Google Shape;132;p26"/>
          <p:cNvSpPr txBox="1"/>
          <p:nvPr>
            <p:ph idx="1" type="body"/>
          </p:nvPr>
        </p:nvSpPr>
        <p:spPr>
          <a:xfrm>
            <a:off x="311700" y="1152475"/>
            <a:ext cx="8520600" cy="3840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CA"/>
              <a:t>Is the application easy to access by those that are part of the Zyp Art Gallery organization?</a:t>
            </a:r>
            <a:endParaRPr/>
          </a:p>
          <a:p>
            <a:pPr indent="-317500" lvl="1" marL="914400" rtl="0" algn="l">
              <a:spcBef>
                <a:spcPts val="0"/>
              </a:spcBef>
              <a:spcAft>
                <a:spcPts val="0"/>
              </a:spcAft>
              <a:buSzPts val="1400"/>
              <a:buChar char="○"/>
            </a:pPr>
            <a:r>
              <a:rPr lang="en-CA"/>
              <a:t>Yes the application is easy to access as it is deployed to Heroku</a:t>
            </a:r>
            <a:endParaRPr/>
          </a:p>
          <a:p>
            <a:pPr indent="-317500" lvl="1" marL="914400" rtl="0" algn="l">
              <a:spcBef>
                <a:spcPts val="0"/>
              </a:spcBef>
              <a:spcAft>
                <a:spcPts val="0"/>
              </a:spcAft>
              <a:buSzPts val="1400"/>
              <a:buChar char="○"/>
            </a:pPr>
            <a:r>
              <a:rPr lang="en-CA"/>
              <a:t>The application uses basic HTTP authentication for security, but login credentials would be provided by me</a:t>
            </a:r>
            <a:endParaRPr/>
          </a:p>
          <a:p>
            <a:pPr indent="-342900" lvl="0" marL="457200" rtl="0" algn="l">
              <a:spcBef>
                <a:spcPts val="0"/>
              </a:spcBef>
              <a:spcAft>
                <a:spcPts val="0"/>
              </a:spcAft>
              <a:buSzPts val="1800"/>
              <a:buChar char="●"/>
            </a:pPr>
            <a:r>
              <a:rPr lang="en-CA"/>
              <a:t>Is the application easy to use even for a non-technical person?</a:t>
            </a:r>
            <a:endParaRPr/>
          </a:p>
          <a:p>
            <a:pPr indent="-317500" lvl="1" marL="914400" rtl="0" algn="l">
              <a:spcBef>
                <a:spcPts val="0"/>
              </a:spcBef>
              <a:spcAft>
                <a:spcPts val="0"/>
              </a:spcAft>
              <a:buSzPts val="1400"/>
              <a:buChar char="○"/>
            </a:pPr>
            <a:r>
              <a:rPr lang="en-CA"/>
              <a:t>Yes it is as it is a web application, thus it functions like one as well</a:t>
            </a:r>
            <a:endParaRPr/>
          </a:p>
          <a:p>
            <a:pPr indent="-317500" lvl="1" marL="914400" rtl="0" algn="l">
              <a:spcBef>
                <a:spcPts val="0"/>
              </a:spcBef>
              <a:spcAft>
                <a:spcPts val="0"/>
              </a:spcAft>
              <a:buSzPts val="1400"/>
              <a:buChar char="○"/>
            </a:pPr>
            <a:r>
              <a:rPr lang="en-CA"/>
              <a:t>Filtration</a:t>
            </a:r>
            <a:r>
              <a:rPr lang="en-CA"/>
              <a:t> options and navigation use common interactive web elements</a:t>
            </a:r>
            <a:endParaRPr/>
          </a:p>
          <a:p>
            <a:pPr indent="-317500" lvl="1" marL="914400" rtl="0" algn="l">
              <a:spcBef>
                <a:spcPts val="0"/>
              </a:spcBef>
              <a:spcAft>
                <a:spcPts val="0"/>
              </a:spcAft>
              <a:buSzPts val="1400"/>
              <a:buChar char="○"/>
            </a:pPr>
            <a:r>
              <a:rPr lang="en-CA"/>
              <a:t>User experience suffers due to large processing time of Canadian City sections; at times, request would timeout (as processing time &gt; 30 seconds) and not render at all</a:t>
            </a:r>
            <a:endParaRPr/>
          </a:p>
          <a:p>
            <a:pPr indent="-342900" lvl="0" marL="457200" rtl="0" algn="l">
              <a:spcBef>
                <a:spcPts val="0"/>
              </a:spcBef>
              <a:spcAft>
                <a:spcPts val="0"/>
              </a:spcAft>
              <a:buSzPts val="1800"/>
              <a:buChar char="●"/>
            </a:pPr>
            <a:r>
              <a:rPr lang="en-CA"/>
              <a:t>Is the application overall aesthetically pleasing?</a:t>
            </a:r>
            <a:endParaRPr/>
          </a:p>
          <a:p>
            <a:pPr indent="-317500" lvl="1" marL="914400" rtl="0" algn="l">
              <a:spcBef>
                <a:spcPts val="0"/>
              </a:spcBef>
              <a:spcAft>
                <a:spcPts val="0"/>
              </a:spcAft>
              <a:buSzPts val="1400"/>
              <a:buChar char="○"/>
            </a:pPr>
            <a:r>
              <a:rPr lang="en-CA"/>
              <a:t>Yes it is (at least to me)</a:t>
            </a:r>
            <a:endParaRPr/>
          </a:p>
          <a:p>
            <a:pPr indent="-317500" lvl="1" marL="914400" rtl="0" algn="l">
              <a:spcBef>
                <a:spcPts val="0"/>
              </a:spcBef>
              <a:spcAft>
                <a:spcPts val="0"/>
              </a:spcAft>
              <a:buSzPts val="1400"/>
              <a:buChar char="○"/>
            </a:pPr>
            <a:r>
              <a:rPr lang="en-CA"/>
              <a:t>There has not been any major comment of aesthetics from the Zyp Analytics team; they are all mostly </a:t>
            </a:r>
            <a:r>
              <a:rPr lang="en-CA"/>
              <a:t>satisfied</a:t>
            </a:r>
            <a:r>
              <a:rPr lang="en-CA"/>
              <a:t> with it</a:t>
            </a:r>
            <a:endParaRPr/>
          </a:p>
          <a:p>
            <a:pPr indent="-317500" lvl="1" marL="914400" rtl="0" algn="l">
              <a:spcBef>
                <a:spcPts val="0"/>
              </a:spcBef>
              <a:spcAft>
                <a:spcPts val="0"/>
              </a:spcAft>
              <a:buSzPts val="1400"/>
              <a:buChar char="○"/>
            </a:pPr>
            <a:r>
              <a:rPr lang="en-CA"/>
              <a:t>LUX theme = similar to Zyp Art Gallery logo theme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Proof Objectives were met (myself) – Part 2</a:t>
            </a:r>
            <a:endParaRPr/>
          </a:p>
        </p:txBody>
      </p:sp>
      <p:sp>
        <p:nvSpPr>
          <p:cNvPr id="138" name="Google Shape;138;p27"/>
          <p:cNvSpPr txBox="1"/>
          <p:nvPr>
            <p:ph idx="1" type="body"/>
          </p:nvPr>
        </p:nvSpPr>
        <p:spPr>
          <a:xfrm>
            <a:off x="311700" y="1152475"/>
            <a:ext cx="8520600" cy="375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Does the application follow a logical design in regards to navigation?</a:t>
            </a:r>
            <a:endParaRPr/>
          </a:p>
          <a:p>
            <a:pPr indent="-317500" lvl="1" marL="914400" rtl="0" algn="l">
              <a:spcBef>
                <a:spcPts val="0"/>
              </a:spcBef>
              <a:spcAft>
                <a:spcPts val="0"/>
              </a:spcAft>
              <a:buSzPts val="1400"/>
              <a:buChar char="○"/>
            </a:pPr>
            <a:r>
              <a:rPr lang="en-CA"/>
              <a:t>Navigation bar is consistent through whilst moving through the various pages of the application</a:t>
            </a:r>
            <a:endParaRPr/>
          </a:p>
          <a:p>
            <a:pPr indent="-317500" lvl="1" marL="914400" rtl="0" algn="l">
              <a:spcBef>
                <a:spcPts val="0"/>
              </a:spcBef>
              <a:spcAft>
                <a:spcPts val="0"/>
              </a:spcAft>
              <a:buSzPts val="1400"/>
              <a:buChar char="○"/>
            </a:pPr>
            <a:r>
              <a:rPr lang="en-CA"/>
              <a:t>The codebase also follows a logical design as the application centers around the “index.py”</a:t>
            </a:r>
            <a:endParaRPr/>
          </a:p>
          <a:p>
            <a:pPr indent="-342900" lvl="0" marL="457200" rtl="0" algn="l">
              <a:spcBef>
                <a:spcPts val="0"/>
              </a:spcBef>
              <a:spcAft>
                <a:spcPts val="0"/>
              </a:spcAft>
              <a:buSzPts val="1800"/>
              <a:buChar char="●"/>
            </a:pPr>
            <a:r>
              <a:rPr lang="en-CA"/>
              <a:t>Are the visualizations detailed &amp; informative, yet easy on the eyes?</a:t>
            </a:r>
            <a:endParaRPr/>
          </a:p>
          <a:p>
            <a:pPr indent="-317500" lvl="1" marL="914400" rtl="0" algn="l">
              <a:spcBef>
                <a:spcPts val="0"/>
              </a:spcBef>
              <a:spcAft>
                <a:spcPts val="0"/>
              </a:spcAft>
              <a:buSzPts val="1400"/>
              <a:buChar char="○"/>
            </a:pPr>
            <a:r>
              <a:rPr lang="en-CA"/>
              <a:t>Inspired by visualizations from ‘Later’ and ‘Facebook for Business’</a:t>
            </a:r>
            <a:endParaRPr/>
          </a:p>
          <a:p>
            <a:pPr indent="-317500" lvl="1" marL="914400" rtl="0" algn="l">
              <a:spcBef>
                <a:spcPts val="0"/>
              </a:spcBef>
              <a:spcAft>
                <a:spcPts val="0"/>
              </a:spcAft>
              <a:buSzPts val="1400"/>
              <a:buChar char="○"/>
            </a:pPr>
            <a:r>
              <a:rPr lang="en-CA"/>
              <a:t>Inspired by dashboards made by other team members</a:t>
            </a:r>
            <a:endParaRPr/>
          </a:p>
          <a:p>
            <a:pPr indent="-317500" lvl="1" marL="914400" rtl="0" algn="l">
              <a:spcBef>
                <a:spcPts val="0"/>
              </a:spcBef>
              <a:spcAft>
                <a:spcPts val="0"/>
              </a:spcAft>
              <a:buSzPts val="1400"/>
              <a:buChar char="○"/>
            </a:pPr>
            <a:r>
              <a:rPr lang="en-CA"/>
              <a:t>Tried to enhance the visualizations based on </a:t>
            </a:r>
            <a:r>
              <a:rPr lang="en-CA"/>
              <a:t>filtration options</a:t>
            </a:r>
            <a:r>
              <a:rPr lang="en-CA"/>
              <a:t> and granularity</a:t>
            </a:r>
            <a:endParaRPr/>
          </a:p>
          <a:p>
            <a:pPr indent="-342900" lvl="0" marL="457200" rtl="0" algn="l">
              <a:spcBef>
                <a:spcPts val="0"/>
              </a:spcBef>
              <a:spcAft>
                <a:spcPts val="0"/>
              </a:spcAft>
              <a:buSzPts val="1800"/>
              <a:buChar char="●"/>
            </a:pPr>
            <a:r>
              <a:rPr lang="en-CA"/>
              <a:t>Do the visualizations have a good degree of interactivity in terms of date range, category, and/or any other identifier?</a:t>
            </a:r>
            <a:endParaRPr/>
          </a:p>
          <a:p>
            <a:pPr indent="-317500" lvl="1" marL="914400" rtl="0" algn="l">
              <a:spcBef>
                <a:spcPts val="0"/>
              </a:spcBef>
              <a:spcAft>
                <a:spcPts val="0"/>
              </a:spcAft>
              <a:buSzPts val="1400"/>
              <a:buChar char="○"/>
            </a:pPr>
            <a:r>
              <a:rPr lang="en-CA"/>
              <a:t>Canadian City sections may render slowly so it affects the idea of speedy interactivity; also the dataset size has been greatly reduced</a:t>
            </a:r>
            <a:endParaRPr/>
          </a:p>
          <a:p>
            <a:pPr indent="-317500" lvl="1" marL="914400" rtl="0" algn="l">
              <a:spcBef>
                <a:spcPts val="0"/>
              </a:spcBef>
              <a:spcAft>
                <a:spcPts val="0"/>
              </a:spcAft>
              <a:buSzPts val="1400"/>
              <a:buChar char="○"/>
            </a:pPr>
            <a:r>
              <a:rPr lang="en-CA"/>
              <a:t>All other sections have maximum possible interactivity (in my opinion)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22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Proof Objectives were met (Zyp Analytics Team Meeting on July 22nd 2022) – Part 1</a:t>
            </a:r>
            <a:endParaRPr/>
          </a:p>
        </p:txBody>
      </p:sp>
      <p:graphicFrame>
        <p:nvGraphicFramePr>
          <p:cNvPr id="144" name="Google Shape;144;p28"/>
          <p:cNvGraphicFramePr/>
          <p:nvPr/>
        </p:nvGraphicFramePr>
        <p:xfrm>
          <a:off x="774200" y="1380000"/>
          <a:ext cx="3000000" cy="3000000"/>
        </p:xfrm>
        <a:graphic>
          <a:graphicData uri="http://schemas.openxmlformats.org/drawingml/2006/table">
            <a:tbl>
              <a:tblPr>
                <a:noFill/>
                <a:tableStyleId>{F33527D9-F1E2-4C63-902A-128C0B2EEC81}</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Jaime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Tanmay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Sandeep</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CA" sz="1100"/>
                        <a:t>Is the application easy to access by those that are part of the Zyp Art Gallery organization?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it is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it is. Good job!</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CA" sz="1100"/>
                        <a:t>August 4th 2022 update:</a:t>
                      </a:r>
                      <a:endParaRPr sz="1100"/>
                    </a:p>
                    <a:p>
                      <a:pPr indent="0" lvl="0" marL="0" rtl="0" algn="l">
                        <a:spcBef>
                          <a:spcPts val="0"/>
                        </a:spcBef>
                        <a:spcAft>
                          <a:spcPts val="0"/>
                        </a:spcAft>
                        <a:buNone/>
                      </a:pPr>
                      <a:r>
                        <a:rPr lang="en-CA" sz="1100"/>
                        <a:t>Facebook Canadian City section not rendering Lifetime Likes visualizations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it is.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CA" sz="1100"/>
                        <a:t>Is the application easy to use even for a non-technical person?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It is easy to use.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It looks easy to use.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It looks easy to use for an Analytics team member. Try to ask a parent or younger person to see if they understand the application to get a more definitive answer regarding the question the context of a non-technical person.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22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Proof Objectives were met (Zyp Analytics Team Meeting on July 22nd 2022) – Part 2</a:t>
            </a:r>
            <a:endParaRPr/>
          </a:p>
        </p:txBody>
      </p:sp>
      <p:graphicFrame>
        <p:nvGraphicFramePr>
          <p:cNvPr id="150" name="Google Shape;150;p29"/>
          <p:cNvGraphicFramePr/>
          <p:nvPr/>
        </p:nvGraphicFramePr>
        <p:xfrm>
          <a:off x="774200" y="1380000"/>
          <a:ext cx="3000000" cy="3000000"/>
        </p:xfrm>
        <a:graphic>
          <a:graphicData uri="http://schemas.openxmlformats.org/drawingml/2006/table">
            <a:tbl>
              <a:tblPr>
                <a:noFill/>
                <a:tableStyleId>{F33527D9-F1E2-4C63-902A-128C0B2EEC81}</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Jaime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Tanmay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Sandeep</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CA" sz="1100"/>
                        <a:t>Is the application overall aesthetically pleasing?</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Application is pleasing to the eyes.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Application is pleasing to the eyes.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Application is pleasing to the eyes.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CA" sz="1100"/>
                        <a:t>Does the application follow a logical design in regards to navigation?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it is good.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it is good. The arrows on the Facebook &amp; Instagram dropdown menus could be larger and more visible.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it is all good.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22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Proof Objectives were met (Zyp Analytics Team Meeting on July 22nd 2022) – Part 3</a:t>
            </a:r>
            <a:endParaRPr/>
          </a:p>
        </p:txBody>
      </p:sp>
      <p:graphicFrame>
        <p:nvGraphicFramePr>
          <p:cNvPr id="156" name="Google Shape;156;p30"/>
          <p:cNvGraphicFramePr/>
          <p:nvPr/>
        </p:nvGraphicFramePr>
        <p:xfrm>
          <a:off x="691900" y="1613150"/>
          <a:ext cx="3000000" cy="3000000"/>
        </p:xfrm>
        <a:graphic>
          <a:graphicData uri="http://schemas.openxmlformats.org/drawingml/2006/table">
            <a:tbl>
              <a:tblPr>
                <a:noFill/>
                <a:tableStyleId>{F33527D9-F1E2-4C63-902A-128C0B2EEC81}</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Jaime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Tanmay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Sandeep</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CA" sz="1100"/>
                        <a:t>Are the visualizations detailed &amp; informative, yet easy on the eyes?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all good.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All good. The Instagram Posts table should have a title. Axis labels could be in bold so the user understands the visualized data better.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Yes all good.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CA" sz="1100"/>
                        <a:t>Do the visualizations have a good degree of interactivity in terms of date range, category, and/or any other identifier?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Interactivity is good.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Interactivity is good. The Canadian City section runs slower. Try to reduce the dataset size. The row values of older years are not necessary so they can be removed from the data file in regards to the project.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CA" sz="1100"/>
                        <a:t>Interactivity is good.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Deployable, customizable, easy-to-use, …</a:t>
            </a: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Deployable?</a:t>
            </a:r>
            <a:endParaRPr/>
          </a:p>
          <a:p>
            <a:pPr indent="-317500" lvl="1" marL="914400" rtl="0" algn="l">
              <a:spcBef>
                <a:spcPts val="0"/>
              </a:spcBef>
              <a:spcAft>
                <a:spcPts val="0"/>
              </a:spcAft>
              <a:buSzPts val="1400"/>
              <a:buChar char="○"/>
            </a:pPr>
            <a:r>
              <a:rPr lang="en-CA"/>
              <a:t>Application is already deployed to Heroku</a:t>
            </a:r>
            <a:endParaRPr/>
          </a:p>
          <a:p>
            <a:pPr indent="-317500" lvl="1" marL="914400" rtl="0" algn="l">
              <a:spcBef>
                <a:spcPts val="0"/>
              </a:spcBef>
              <a:spcAft>
                <a:spcPts val="0"/>
              </a:spcAft>
              <a:buSzPts val="1400"/>
              <a:buChar char="○"/>
            </a:pPr>
            <a:r>
              <a:rPr lang="en-CA"/>
              <a:t>Login instructions provided to target audience (via Discord &amp; Organization Google Drive) and Instructor (via Blackboard Submission)</a:t>
            </a:r>
            <a:endParaRPr/>
          </a:p>
          <a:p>
            <a:pPr indent="-317500" lvl="1" marL="914400" rtl="0" algn="l">
              <a:spcBef>
                <a:spcPts val="0"/>
              </a:spcBef>
              <a:spcAft>
                <a:spcPts val="0"/>
              </a:spcAft>
              <a:buSzPts val="1400"/>
              <a:buChar char="○"/>
            </a:pPr>
            <a:r>
              <a:rPr lang="en-CA"/>
              <a:t>Link: </a:t>
            </a:r>
            <a:r>
              <a:rPr lang="en-CA" u="sng">
                <a:solidFill>
                  <a:schemeClr val="hlink"/>
                </a:solidFill>
                <a:hlinkClick r:id="rId3"/>
              </a:rPr>
              <a:t>https://zyp-social-media-dash-app.herokuapp.com/</a:t>
            </a:r>
            <a:r>
              <a:rPr lang="en-CA"/>
              <a:t> </a:t>
            </a:r>
            <a:endParaRPr/>
          </a:p>
          <a:p>
            <a:pPr indent="-342900" lvl="0" marL="457200" rtl="0" algn="l">
              <a:spcBef>
                <a:spcPts val="0"/>
              </a:spcBef>
              <a:spcAft>
                <a:spcPts val="0"/>
              </a:spcAft>
              <a:buSzPts val="1800"/>
              <a:buChar char="●"/>
            </a:pPr>
            <a:r>
              <a:rPr lang="en-CA"/>
              <a:t>Easy-to-Use</a:t>
            </a:r>
            <a:endParaRPr/>
          </a:p>
          <a:p>
            <a:pPr indent="-317500" lvl="1" marL="914400" rtl="0" algn="l">
              <a:spcBef>
                <a:spcPts val="0"/>
              </a:spcBef>
              <a:spcAft>
                <a:spcPts val="0"/>
              </a:spcAft>
              <a:buSzPts val="1400"/>
              <a:buChar char="○"/>
            </a:pPr>
            <a:r>
              <a:rPr lang="en-CA"/>
              <a:t>Based on feedback from Zyp Art Gallery Analytics team and my design choices</a:t>
            </a:r>
            <a:endParaRPr/>
          </a:p>
          <a:p>
            <a:pPr indent="-317500" lvl="1" marL="914400" rtl="0" algn="l">
              <a:spcBef>
                <a:spcPts val="0"/>
              </a:spcBef>
              <a:spcAft>
                <a:spcPts val="0"/>
              </a:spcAft>
              <a:buSzPts val="1400"/>
              <a:buChar char="○"/>
            </a:pPr>
            <a:r>
              <a:rPr lang="en-CA"/>
              <a:t>According to Analytics team leader, the user experience could be improved; thus, the application could be designed to be more easier to use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Presentation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21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CA"/>
              <a:t>Deployable, customizable, easy-to-use, … (cont.)</a:t>
            </a:r>
            <a:endParaRPr/>
          </a:p>
        </p:txBody>
      </p:sp>
      <p:sp>
        <p:nvSpPr>
          <p:cNvPr id="168" name="Google Shape;168;p32"/>
          <p:cNvSpPr txBox="1"/>
          <p:nvPr>
            <p:ph idx="1" type="body"/>
          </p:nvPr>
        </p:nvSpPr>
        <p:spPr>
          <a:xfrm>
            <a:off x="311700" y="784575"/>
            <a:ext cx="8520600" cy="412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Customizable</a:t>
            </a:r>
            <a:endParaRPr/>
          </a:p>
          <a:p>
            <a:pPr indent="-317500" lvl="1" marL="914400" rtl="0" algn="l">
              <a:spcBef>
                <a:spcPts val="0"/>
              </a:spcBef>
              <a:spcAft>
                <a:spcPts val="0"/>
              </a:spcAft>
              <a:buSzPts val="1400"/>
              <a:buChar char="○"/>
            </a:pPr>
            <a:r>
              <a:rPr lang="en-CA"/>
              <a:t>Facebook</a:t>
            </a:r>
            <a:endParaRPr/>
          </a:p>
          <a:p>
            <a:pPr indent="-317500" lvl="2" marL="1371600" rtl="0" algn="l">
              <a:spcBef>
                <a:spcPts val="0"/>
              </a:spcBef>
              <a:spcAft>
                <a:spcPts val="0"/>
              </a:spcAft>
              <a:buSzPts val="1400"/>
              <a:buChar char="■"/>
            </a:pPr>
            <a:r>
              <a:rPr lang="en-CA"/>
              <a:t>Posts insights: filter by date range, post metric category, and post ID</a:t>
            </a:r>
            <a:endParaRPr/>
          </a:p>
          <a:p>
            <a:pPr indent="-317500" lvl="2" marL="1371600" rtl="0" algn="l">
              <a:spcBef>
                <a:spcPts val="0"/>
              </a:spcBef>
              <a:spcAft>
                <a:spcPts val="0"/>
              </a:spcAft>
              <a:buSzPts val="1400"/>
              <a:buChar char="■"/>
            </a:pPr>
            <a:r>
              <a:rPr lang="en-CA"/>
              <a:t>Page insights: filter by date range, page metric category</a:t>
            </a:r>
            <a:endParaRPr/>
          </a:p>
          <a:p>
            <a:pPr indent="-317500" lvl="2" marL="1371600" rtl="0" algn="l">
              <a:spcBef>
                <a:spcPts val="0"/>
              </a:spcBef>
              <a:spcAft>
                <a:spcPts val="0"/>
              </a:spcAft>
              <a:buSzPts val="1400"/>
              <a:buChar char="■"/>
            </a:pPr>
            <a:r>
              <a:rPr lang="en-CA"/>
              <a:t>Audience Age &amp; Gender insights: filter by date range, gender identity, age range</a:t>
            </a:r>
            <a:endParaRPr/>
          </a:p>
          <a:p>
            <a:pPr indent="-317500" lvl="2" marL="1371600" rtl="0" algn="l">
              <a:spcBef>
                <a:spcPts val="0"/>
              </a:spcBef>
              <a:spcAft>
                <a:spcPts val="0"/>
              </a:spcAft>
              <a:buSzPts val="1400"/>
              <a:buChar char="■"/>
            </a:pPr>
            <a:r>
              <a:rPr lang="en-CA"/>
              <a:t>Audience Country insights: filter by date range, region scope</a:t>
            </a:r>
            <a:endParaRPr/>
          </a:p>
          <a:p>
            <a:pPr indent="-317500" lvl="2" marL="1371600" rtl="0" algn="l">
              <a:spcBef>
                <a:spcPts val="0"/>
              </a:spcBef>
              <a:spcAft>
                <a:spcPts val="0"/>
              </a:spcAft>
              <a:buSzPts val="1400"/>
              <a:buChar char="■"/>
            </a:pPr>
            <a:r>
              <a:rPr lang="en-CA"/>
              <a:t>Audience Canadian City insights: filter by date range, subregion scope</a:t>
            </a:r>
            <a:endParaRPr/>
          </a:p>
          <a:p>
            <a:pPr indent="-317500" lvl="2" marL="1371600" rtl="0" algn="l">
              <a:spcBef>
                <a:spcPts val="0"/>
              </a:spcBef>
              <a:spcAft>
                <a:spcPts val="0"/>
              </a:spcAft>
              <a:buSzPts val="1400"/>
              <a:buChar char="■"/>
            </a:pPr>
            <a:r>
              <a:rPr lang="en-CA"/>
              <a:t>Audience Time of Day insights: filter by date range, time zone, year</a:t>
            </a:r>
            <a:endParaRPr/>
          </a:p>
          <a:p>
            <a:pPr indent="-317500" lvl="1" marL="914400" rtl="0" algn="l">
              <a:spcBef>
                <a:spcPts val="0"/>
              </a:spcBef>
              <a:spcAft>
                <a:spcPts val="0"/>
              </a:spcAft>
              <a:buSzPts val="1400"/>
              <a:buChar char="○"/>
            </a:pPr>
            <a:r>
              <a:rPr lang="en-CA"/>
              <a:t>Instagram</a:t>
            </a:r>
            <a:endParaRPr/>
          </a:p>
          <a:p>
            <a:pPr indent="-317500" lvl="2" marL="1371600" rtl="0" algn="l">
              <a:spcBef>
                <a:spcPts val="0"/>
              </a:spcBef>
              <a:spcAft>
                <a:spcPts val="0"/>
              </a:spcAft>
              <a:buSzPts val="1400"/>
              <a:buChar char="■"/>
            </a:pPr>
            <a:r>
              <a:rPr lang="en-CA"/>
              <a:t>Post insights: filter by Post ID</a:t>
            </a:r>
            <a:endParaRPr/>
          </a:p>
          <a:p>
            <a:pPr indent="-317500" lvl="2" marL="1371600" rtl="0" algn="l">
              <a:spcBef>
                <a:spcPts val="0"/>
              </a:spcBef>
              <a:spcAft>
                <a:spcPts val="0"/>
              </a:spcAft>
              <a:buSzPts val="1400"/>
              <a:buChar char="■"/>
            </a:pPr>
            <a:r>
              <a:rPr lang="en-CA"/>
              <a:t>Page insights: filter by date range</a:t>
            </a:r>
            <a:endParaRPr/>
          </a:p>
          <a:p>
            <a:pPr indent="-317500" lvl="2" marL="1371600" rtl="0" algn="l">
              <a:spcBef>
                <a:spcPts val="0"/>
              </a:spcBef>
              <a:spcAft>
                <a:spcPts val="0"/>
              </a:spcAft>
              <a:buSzPts val="1400"/>
              <a:buChar char="■"/>
            </a:pPr>
            <a:r>
              <a:rPr lang="en-CA"/>
              <a:t>Audience Age &amp; Gender insights: filter by year, week, gender identity, age range</a:t>
            </a:r>
            <a:endParaRPr/>
          </a:p>
          <a:p>
            <a:pPr indent="-317500" lvl="2" marL="1371600" rtl="0" algn="l">
              <a:spcBef>
                <a:spcPts val="0"/>
              </a:spcBef>
              <a:spcAft>
                <a:spcPts val="0"/>
              </a:spcAft>
              <a:buSzPts val="1400"/>
              <a:buChar char="■"/>
            </a:pPr>
            <a:r>
              <a:rPr lang="en-CA"/>
              <a:t>Audience Country insights: filter by year, week, region scope</a:t>
            </a:r>
            <a:endParaRPr/>
          </a:p>
          <a:p>
            <a:pPr indent="-317500" lvl="2" marL="1371600" rtl="0" algn="l">
              <a:spcBef>
                <a:spcPts val="0"/>
              </a:spcBef>
              <a:spcAft>
                <a:spcPts val="0"/>
              </a:spcAft>
              <a:buSzPts val="1400"/>
              <a:buChar char="■"/>
            </a:pPr>
            <a:r>
              <a:rPr lang="en-CA"/>
              <a:t>Audience Canadian City insights: filter by year, week, subregion scope</a:t>
            </a:r>
            <a:endParaRPr/>
          </a:p>
          <a:p>
            <a:pPr indent="-317500" lvl="2" marL="1371600" rtl="0" algn="l">
              <a:spcBef>
                <a:spcPts val="0"/>
              </a:spcBef>
              <a:spcAft>
                <a:spcPts val="0"/>
              </a:spcAft>
              <a:buSzPts val="1400"/>
              <a:buChar char="■"/>
            </a:pPr>
            <a:r>
              <a:rPr lang="en-CA"/>
              <a:t>Audience Time of Day insights: filter by year, week, time zone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170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Algorithms – Not really</a:t>
            </a:r>
            <a:endParaRPr/>
          </a:p>
        </p:txBody>
      </p:sp>
      <p:sp>
        <p:nvSpPr>
          <p:cNvPr id="174" name="Google Shape;174;p33"/>
          <p:cNvSpPr txBox="1"/>
          <p:nvPr>
            <p:ph idx="1" type="body"/>
          </p:nvPr>
        </p:nvSpPr>
        <p:spPr>
          <a:xfrm>
            <a:off x="311700" y="743400"/>
            <a:ext cx="8520600" cy="4235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CA"/>
              <a:t>There are no particular algorithms used</a:t>
            </a:r>
            <a:endParaRPr/>
          </a:p>
          <a:p>
            <a:pPr indent="-334327" lvl="0" marL="457200" rtl="0" algn="l">
              <a:spcBef>
                <a:spcPts val="0"/>
              </a:spcBef>
              <a:spcAft>
                <a:spcPts val="0"/>
              </a:spcAft>
              <a:buSzPct val="100000"/>
              <a:buChar char="●"/>
            </a:pPr>
            <a:r>
              <a:rPr lang="en-CA"/>
              <a:t>The highest degree of mathematics used in this application is </a:t>
            </a:r>
            <a:r>
              <a:rPr lang="en-CA"/>
              <a:t>descriptive</a:t>
            </a:r>
            <a:r>
              <a:rPr lang="en-CA"/>
              <a:t> statistics (i.e., calculating average daily reach by Age, Gender, Country, Canadian City)</a:t>
            </a:r>
            <a:endParaRPr/>
          </a:p>
          <a:p>
            <a:pPr indent="-334327" lvl="0" marL="457200" rtl="0" algn="l">
              <a:spcBef>
                <a:spcPts val="0"/>
              </a:spcBef>
              <a:spcAft>
                <a:spcPts val="0"/>
              </a:spcAft>
              <a:buSzPct val="100000"/>
              <a:buChar char="●"/>
            </a:pPr>
            <a:r>
              <a:rPr lang="en-CA"/>
              <a:t>The Dash application does follow a specific design pattern (discussed in the Final Presentation Recording)</a:t>
            </a:r>
            <a:endParaRPr/>
          </a:p>
          <a:p>
            <a:pPr indent="-310832" lvl="1" marL="914400" rtl="0" algn="l">
              <a:spcBef>
                <a:spcPts val="0"/>
              </a:spcBef>
              <a:spcAft>
                <a:spcPts val="0"/>
              </a:spcAft>
              <a:buSzPct val="100000"/>
              <a:buChar char="○"/>
            </a:pPr>
            <a:r>
              <a:rPr lang="en-CA"/>
              <a:t>Import dependencies (e.g., Python packages &amp; other Python files in project directory/sub-directory)</a:t>
            </a:r>
            <a:endParaRPr/>
          </a:p>
          <a:p>
            <a:pPr indent="-310832" lvl="1" marL="914400" rtl="0" algn="l">
              <a:spcBef>
                <a:spcPts val="0"/>
              </a:spcBef>
              <a:spcAft>
                <a:spcPts val="0"/>
              </a:spcAft>
              <a:buSzPct val="100000"/>
              <a:buChar char="○"/>
            </a:pPr>
            <a:r>
              <a:rPr lang="en-CA"/>
              <a:t>Import data (i.e., CSV files)</a:t>
            </a:r>
            <a:endParaRPr/>
          </a:p>
          <a:p>
            <a:pPr indent="-310832" lvl="1" marL="914400" rtl="0" algn="l">
              <a:spcBef>
                <a:spcPts val="0"/>
              </a:spcBef>
              <a:spcAft>
                <a:spcPts val="0"/>
              </a:spcAft>
              <a:buSzPct val="100000"/>
              <a:buChar char="○"/>
            </a:pPr>
            <a:r>
              <a:rPr lang="en-CA"/>
              <a:t>Create elements of webpage (e.g., headings, date range picker, dropdowns, checklist, visualizations) – either fully or partially</a:t>
            </a:r>
            <a:endParaRPr/>
          </a:p>
          <a:p>
            <a:pPr indent="-310832" lvl="1" marL="914400" rtl="0" algn="l">
              <a:spcBef>
                <a:spcPts val="0"/>
              </a:spcBef>
              <a:spcAft>
                <a:spcPts val="0"/>
              </a:spcAft>
              <a:buSzPct val="100000"/>
              <a:buChar char="○"/>
            </a:pPr>
            <a:r>
              <a:rPr lang="en-CA"/>
              <a:t>Create structure and layout using elements of webpage</a:t>
            </a:r>
            <a:endParaRPr/>
          </a:p>
          <a:p>
            <a:pPr indent="-310832" lvl="1" marL="914400" rtl="0" algn="l">
              <a:spcBef>
                <a:spcPts val="0"/>
              </a:spcBef>
              <a:spcAft>
                <a:spcPts val="0"/>
              </a:spcAft>
              <a:buSzPct val="100000"/>
              <a:buChar char="○"/>
            </a:pPr>
            <a:r>
              <a:rPr lang="en-CA"/>
              <a:t>Callbacks</a:t>
            </a:r>
            <a:endParaRPr/>
          </a:p>
          <a:p>
            <a:pPr indent="-310832" lvl="2" marL="1371600" rtl="0" algn="l">
              <a:spcBef>
                <a:spcPts val="0"/>
              </a:spcBef>
              <a:spcAft>
                <a:spcPts val="0"/>
              </a:spcAft>
              <a:buSzPct val="100000"/>
              <a:buChar char="■"/>
            </a:pPr>
            <a:r>
              <a:rPr lang="en-CA"/>
              <a:t>Takes input of interactive web elements (i.e., date range picker &amp; dropdowns), and then returns output (i.e., visualization) </a:t>
            </a:r>
            <a:endParaRPr/>
          </a:p>
          <a:p>
            <a:pPr indent="-310832" lvl="2" marL="1371600" rtl="0" algn="l">
              <a:spcBef>
                <a:spcPts val="0"/>
              </a:spcBef>
              <a:spcAft>
                <a:spcPts val="0"/>
              </a:spcAft>
              <a:buSzPct val="100000"/>
              <a:buChar char="■"/>
            </a:pPr>
            <a:r>
              <a:rPr lang="en-CA"/>
              <a:t>Web elements identified for input &amp; output using “id”</a:t>
            </a:r>
            <a:endParaRPr/>
          </a:p>
          <a:p>
            <a:pPr indent="-310832" lvl="1" marL="914400" rtl="0" algn="l">
              <a:spcBef>
                <a:spcPts val="0"/>
              </a:spcBef>
              <a:spcAft>
                <a:spcPts val="0"/>
              </a:spcAft>
              <a:buSzPct val="100000"/>
              <a:buChar char="○"/>
            </a:pPr>
            <a:r>
              <a:rPr lang="en-CA"/>
              <a:t>Example: </a:t>
            </a:r>
            <a:r>
              <a:rPr lang="en-CA" u="sng">
                <a:solidFill>
                  <a:schemeClr val="hlink"/>
                </a:solidFill>
                <a:hlinkClick r:id="rId3"/>
              </a:rPr>
              <a:t>https://github.com/kjeshang/ZypArtGallerySocialMediaDashboard/blob/main/SocialMediaDashboard-Zyp/apps/IG_Section_Page.py</a:t>
            </a:r>
            <a:r>
              <a:rPr lang="en-CA"/>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6432800" y="143275"/>
            <a:ext cx="260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Algorithms – Not really (cont.)</a:t>
            </a:r>
            <a:endParaRPr/>
          </a:p>
        </p:txBody>
      </p:sp>
      <p:pic>
        <p:nvPicPr>
          <p:cNvPr id="180" name="Google Shape;180;p34"/>
          <p:cNvPicPr preferRelativeResize="0"/>
          <p:nvPr/>
        </p:nvPicPr>
        <p:blipFill>
          <a:blip r:embed="rId3">
            <a:alphaModFix/>
          </a:blip>
          <a:stretch>
            <a:fillRect/>
          </a:stretch>
        </p:blipFill>
        <p:spPr>
          <a:xfrm>
            <a:off x="152400" y="147837"/>
            <a:ext cx="6062201" cy="4847825"/>
          </a:xfrm>
          <a:prstGeom prst="rect">
            <a:avLst/>
          </a:prstGeom>
          <a:noFill/>
          <a:ln cap="flat" cmpd="sng" w="12700">
            <a:solidFill>
              <a:srgbClr val="000000"/>
            </a:solidFill>
            <a:prstDash val="solid"/>
            <a:miter lim="8000"/>
            <a:headEnd len="sm" w="sm" type="none"/>
            <a:tailEnd len="sm" w="sm" type="none"/>
          </a:ln>
        </p:spPr>
      </p:pic>
      <p:sp>
        <p:nvSpPr>
          <p:cNvPr id="181" name="Google Shape;181;p34"/>
          <p:cNvSpPr txBox="1"/>
          <p:nvPr/>
        </p:nvSpPr>
        <p:spPr>
          <a:xfrm>
            <a:off x="6665975" y="1536200"/>
            <a:ext cx="2167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CA"/>
              <a:t>Example UML Class Diagram</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CA"/>
              <a:t>This shows in a more granular way the </a:t>
            </a:r>
            <a:r>
              <a:rPr lang="en-CA"/>
              <a:t>flow of the application flows for a particular section of the application.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CA"/>
              <a:t>For more information, please kindly refer to the Final Report. If you require any clarification or have any questions, please reach out.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0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Problem I am trying to solve</a:t>
            </a:r>
            <a:endParaRPr/>
          </a:p>
        </p:txBody>
      </p:sp>
      <p:sp>
        <p:nvSpPr>
          <p:cNvPr id="67" name="Google Shape;67;p15"/>
          <p:cNvSpPr txBox="1"/>
          <p:nvPr>
            <p:ph idx="1" type="body"/>
          </p:nvPr>
        </p:nvSpPr>
        <p:spPr>
          <a:xfrm>
            <a:off x="311700" y="673175"/>
            <a:ext cx="8520600" cy="436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Help Zyp Art Gallery to visualize and derive insights from its extracted social media data</a:t>
            </a:r>
            <a:endParaRPr/>
          </a:p>
          <a:p>
            <a:pPr indent="-317500" lvl="1" marL="914400" rtl="0" algn="l">
              <a:spcBef>
                <a:spcPts val="0"/>
              </a:spcBef>
              <a:spcAft>
                <a:spcPts val="0"/>
              </a:spcAft>
              <a:buSzPts val="1400"/>
              <a:buChar char="○"/>
            </a:pPr>
            <a:r>
              <a:rPr lang="en-CA"/>
              <a:t>Deriving more insights from social media data will allow the organization to make more strategic decisions to acquire more donations and make a greater impact on its surrounding community.</a:t>
            </a:r>
            <a:endParaRPr/>
          </a:p>
          <a:p>
            <a:pPr indent="-342900" lvl="0" marL="457200" rtl="0" algn="l">
              <a:spcBef>
                <a:spcPts val="0"/>
              </a:spcBef>
              <a:spcAft>
                <a:spcPts val="0"/>
              </a:spcAft>
              <a:buSzPts val="1800"/>
              <a:buChar char="●"/>
            </a:pPr>
            <a:r>
              <a:rPr lang="en-CA"/>
              <a:t>As it is a non-profit organization, Zyp Art Gallery does not have the funds to acquire a Microsoft Power Suite or Tableau license.</a:t>
            </a:r>
            <a:endParaRPr/>
          </a:p>
          <a:p>
            <a:pPr indent="-317500" lvl="1" marL="914400" rtl="0" algn="l">
              <a:spcBef>
                <a:spcPts val="0"/>
              </a:spcBef>
              <a:spcAft>
                <a:spcPts val="0"/>
              </a:spcAft>
              <a:buSzPts val="1400"/>
              <a:buChar char="○"/>
            </a:pPr>
            <a:r>
              <a:rPr lang="en-CA"/>
              <a:t>Power BI is free but without the license, we do not have the ability to use Power BI service to share dashboards to other members/volunteers of the organization.</a:t>
            </a:r>
            <a:endParaRPr/>
          </a:p>
          <a:p>
            <a:pPr indent="-317500" lvl="1" marL="914400" rtl="0" algn="l">
              <a:spcBef>
                <a:spcPts val="0"/>
              </a:spcBef>
              <a:spcAft>
                <a:spcPts val="0"/>
              </a:spcAft>
              <a:buSzPts val="1400"/>
              <a:buChar char="○"/>
            </a:pPr>
            <a:r>
              <a:rPr lang="en-CA"/>
              <a:t>Tableau may have a free public version but the dashboards are saved online (NOT locally), and the published dashboard’s community portal is not known to keep sensitive data safe.</a:t>
            </a:r>
            <a:endParaRPr/>
          </a:p>
          <a:p>
            <a:pPr indent="-317500" lvl="1" marL="914400" rtl="0" algn="l">
              <a:spcBef>
                <a:spcPts val="0"/>
              </a:spcBef>
              <a:spcAft>
                <a:spcPts val="0"/>
              </a:spcAft>
              <a:buSzPts val="1400"/>
              <a:buChar char="○"/>
            </a:pPr>
            <a:r>
              <a:rPr lang="en-CA"/>
              <a:t>It is challenging to teach non-tech savvy people how to install these softwares.</a:t>
            </a:r>
            <a:endParaRPr/>
          </a:p>
          <a:p>
            <a:pPr indent="-317500" lvl="1" marL="914400" rtl="0" algn="l">
              <a:spcBef>
                <a:spcPts val="0"/>
              </a:spcBef>
              <a:spcAft>
                <a:spcPts val="0"/>
              </a:spcAft>
              <a:buSzPts val="1400"/>
              <a:buChar char="○"/>
            </a:pPr>
            <a:r>
              <a:rPr lang="en-CA"/>
              <a:t>Not </a:t>
            </a:r>
            <a:r>
              <a:rPr lang="en-CA"/>
              <a:t>every</a:t>
            </a:r>
            <a:r>
              <a:rPr lang="en-CA"/>
              <a:t> volunteer will have a powerful computer running the appropriate operating system to run these softwares.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Problem I am trying to solve (cont.)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Google Data Studio was considered due our use of G Suite.</a:t>
            </a:r>
            <a:endParaRPr/>
          </a:p>
          <a:p>
            <a:pPr indent="-317500" lvl="1" marL="914400" rtl="0" algn="l">
              <a:spcBef>
                <a:spcPts val="0"/>
              </a:spcBef>
              <a:spcAft>
                <a:spcPts val="0"/>
              </a:spcAft>
              <a:buSzPts val="1400"/>
              <a:buChar char="○"/>
            </a:pPr>
            <a:r>
              <a:rPr lang="en-CA"/>
              <a:t>The platform is not powerful enough to process, aggregate &amp; analyze our large social media datasets which leads to an error being thrown.</a:t>
            </a:r>
            <a:endParaRPr/>
          </a:p>
          <a:p>
            <a:pPr indent="-342900" lvl="0" marL="457200" rtl="0" algn="l">
              <a:spcBef>
                <a:spcPts val="0"/>
              </a:spcBef>
              <a:spcAft>
                <a:spcPts val="0"/>
              </a:spcAft>
              <a:buSzPts val="1800"/>
              <a:buChar char="●"/>
            </a:pPr>
            <a:r>
              <a:rPr lang="en-CA"/>
              <a:t>Pre-existing dashboard softwares tend to have some operational drawbacks</a:t>
            </a:r>
            <a:endParaRPr/>
          </a:p>
          <a:p>
            <a:pPr indent="-317500" lvl="1" marL="914400" rtl="0" algn="l">
              <a:spcBef>
                <a:spcPts val="0"/>
              </a:spcBef>
              <a:spcAft>
                <a:spcPts val="0"/>
              </a:spcAft>
              <a:buSzPts val="1400"/>
              <a:buChar char="○"/>
            </a:pPr>
            <a:r>
              <a:rPr lang="en-CA"/>
              <a:t>Limited interactivity (to a certain degree)</a:t>
            </a:r>
            <a:endParaRPr/>
          </a:p>
          <a:p>
            <a:pPr indent="-317500" lvl="1" marL="914400" rtl="0" algn="l">
              <a:spcBef>
                <a:spcPts val="0"/>
              </a:spcBef>
              <a:spcAft>
                <a:spcPts val="0"/>
              </a:spcAft>
              <a:buSzPts val="1400"/>
              <a:buChar char="○"/>
            </a:pPr>
            <a:r>
              <a:rPr lang="en-CA"/>
              <a:t>Fixed dimensions</a:t>
            </a:r>
            <a:endParaRPr/>
          </a:p>
          <a:p>
            <a:pPr indent="-317500" lvl="1" marL="914400" rtl="0" algn="l">
              <a:spcBef>
                <a:spcPts val="0"/>
              </a:spcBef>
              <a:spcAft>
                <a:spcPts val="0"/>
              </a:spcAft>
              <a:buSzPts val="1400"/>
              <a:buChar char="○"/>
            </a:pPr>
            <a:r>
              <a:rPr lang="en-CA"/>
              <a:t>Runs slow or incompatible with older devices</a:t>
            </a:r>
            <a:endParaRPr/>
          </a:p>
          <a:p>
            <a:pPr indent="-317500" lvl="1" marL="914400" rtl="0" algn="l">
              <a:spcBef>
                <a:spcPts val="0"/>
              </a:spcBef>
              <a:spcAft>
                <a:spcPts val="0"/>
              </a:spcAft>
              <a:buSzPts val="1400"/>
              <a:buChar char="○"/>
            </a:pPr>
            <a:r>
              <a:rPr lang="en-CA"/>
              <a:t>Challenging install process for those that are not tech-savvy</a:t>
            </a:r>
            <a:endParaRPr/>
          </a:p>
          <a:p>
            <a:pPr indent="-317500" lvl="1" marL="914400" rtl="0" algn="l">
              <a:spcBef>
                <a:spcPts val="0"/>
              </a:spcBef>
              <a:spcAft>
                <a:spcPts val="0"/>
              </a:spcAft>
              <a:buSzPts val="1400"/>
              <a:buChar char="○"/>
            </a:pPr>
            <a:r>
              <a:rPr lang="en-CA"/>
              <a:t>Free versions have less features to best-assist the needs of organization (including a non-profit)</a:t>
            </a:r>
            <a:endParaRPr/>
          </a:p>
          <a:p>
            <a:pPr indent="-342900" lvl="0" marL="457200" rtl="0" algn="l">
              <a:spcBef>
                <a:spcPts val="0"/>
              </a:spcBef>
              <a:spcAft>
                <a:spcPts val="0"/>
              </a:spcAft>
              <a:buSzPts val="1800"/>
              <a:buChar char="●"/>
            </a:pPr>
            <a:r>
              <a:rPr i="1" lang="en-CA"/>
              <a:t>Thus, this project’s end result is to construct a custom dashboard application that is free, accessible, and easy-to-use.</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Target Audience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Zyp Art Gallery volunteers</a:t>
            </a:r>
            <a:endParaRPr/>
          </a:p>
          <a:p>
            <a:pPr indent="-317500" lvl="1" marL="914400" rtl="0" algn="l">
              <a:spcBef>
                <a:spcPts val="0"/>
              </a:spcBef>
              <a:spcAft>
                <a:spcPts val="0"/>
              </a:spcAft>
              <a:buSzPts val="1400"/>
              <a:buChar char="○"/>
            </a:pPr>
            <a:r>
              <a:rPr b="1" lang="en-CA" u="sng"/>
              <a:t>Analytics team (my team)</a:t>
            </a:r>
            <a:endParaRPr b="1" u="sng"/>
          </a:p>
          <a:p>
            <a:pPr indent="-317500" lvl="1" marL="914400" rtl="0" algn="l">
              <a:spcBef>
                <a:spcPts val="0"/>
              </a:spcBef>
              <a:spcAft>
                <a:spcPts val="0"/>
              </a:spcAft>
              <a:buSzPts val="1400"/>
              <a:buChar char="○"/>
            </a:pPr>
            <a:r>
              <a:rPr lang="en-CA"/>
              <a:t>Marketing team</a:t>
            </a:r>
            <a:endParaRPr/>
          </a:p>
          <a:p>
            <a:pPr indent="-317500" lvl="1" marL="914400" rtl="0" algn="l">
              <a:spcBef>
                <a:spcPts val="0"/>
              </a:spcBef>
              <a:spcAft>
                <a:spcPts val="0"/>
              </a:spcAft>
              <a:buSzPts val="1400"/>
              <a:buChar char="○"/>
            </a:pPr>
            <a:r>
              <a:rPr lang="en-CA"/>
              <a:t>Maybe the Business Analyst team</a:t>
            </a:r>
            <a:endParaRPr/>
          </a:p>
          <a:p>
            <a:pPr indent="-342900" lvl="0" marL="457200" rtl="0" algn="l">
              <a:spcBef>
                <a:spcPts val="0"/>
              </a:spcBef>
              <a:spcAft>
                <a:spcPts val="0"/>
              </a:spcAft>
              <a:buSzPts val="1800"/>
              <a:buChar char="●"/>
            </a:pPr>
            <a:r>
              <a:rPr lang="en-CA"/>
              <a:t>Zyp Art Gallery members (i.e., paid employees)</a:t>
            </a:r>
            <a:endParaRPr/>
          </a:p>
          <a:p>
            <a:pPr indent="-317500" lvl="1" marL="914400" rtl="0" algn="l">
              <a:spcBef>
                <a:spcPts val="0"/>
              </a:spcBef>
              <a:spcAft>
                <a:spcPts val="0"/>
              </a:spcAft>
              <a:buSzPts val="1400"/>
              <a:buChar char="○"/>
            </a:pPr>
            <a:r>
              <a:rPr b="1" lang="en-CA" u="sng"/>
              <a:t>Executive Director</a:t>
            </a:r>
            <a:endParaRPr b="1" u="sng"/>
          </a:p>
          <a:p>
            <a:pPr indent="-342900" lvl="0" marL="457200" rtl="0" algn="l">
              <a:spcBef>
                <a:spcPts val="0"/>
              </a:spcBef>
              <a:spcAft>
                <a:spcPts val="0"/>
              </a:spcAft>
              <a:buSzPts val="1800"/>
              <a:buChar char="●"/>
            </a:pPr>
            <a:r>
              <a:rPr lang="en-CA"/>
              <a:t>Calmar Art Society</a:t>
            </a:r>
            <a:endParaRPr/>
          </a:p>
          <a:p>
            <a:pPr indent="-317500" lvl="1" marL="914400" rtl="0" algn="l">
              <a:spcBef>
                <a:spcPts val="0"/>
              </a:spcBef>
              <a:spcAft>
                <a:spcPts val="0"/>
              </a:spcAft>
              <a:buSzPts val="1400"/>
              <a:buChar char="○"/>
            </a:pPr>
            <a:r>
              <a:rPr lang="en-CA"/>
              <a:t>Founder/President</a:t>
            </a:r>
            <a:endParaRPr/>
          </a:p>
          <a:p>
            <a:pPr indent="-317500" lvl="1" marL="914400" rtl="0" algn="l">
              <a:spcBef>
                <a:spcPts val="0"/>
              </a:spcBef>
              <a:spcAft>
                <a:spcPts val="0"/>
              </a:spcAft>
              <a:buSzPts val="1400"/>
              <a:buChar char="○"/>
            </a:pPr>
            <a:r>
              <a:rPr lang="en-CA"/>
              <a:t>Chair/s</a:t>
            </a:r>
            <a:endParaRPr/>
          </a:p>
          <a:p>
            <a:pPr indent="-317500" lvl="1" marL="914400" rtl="0" algn="l">
              <a:spcBef>
                <a:spcPts val="0"/>
              </a:spcBef>
              <a:spcAft>
                <a:spcPts val="0"/>
              </a:spcAft>
              <a:buSzPts val="1400"/>
              <a:buChar char="○"/>
            </a:pPr>
            <a:r>
              <a:rPr lang="en-CA"/>
              <a:t>Secretary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66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Significance of Research Project</a:t>
            </a:r>
            <a:endParaRPr/>
          </a:p>
        </p:txBody>
      </p:sp>
      <p:sp>
        <p:nvSpPr>
          <p:cNvPr id="85" name="Google Shape;85;p18"/>
          <p:cNvSpPr txBox="1"/>
          <p:nvPr>
            <p:ph idx="1" type="body"/>
          </p:nvPr>
        </p:nvSpPr>
        <p:spPr>
          <a:xfrm>
            <a:off x="311700" y="739425"/>
            <a:ext cx="8520600" cy="419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Significance to the organization</a:t>
            </a:r>
            <a:endParaRPr/>
          </a:p>
          <a:p>
            <a:pPr indent="-317500" lvl="1" marL="914400" rtl="0" algn="l">
              <a:spcBef>
                <a:spcPts val="0"/>
              </a:spcBef>
              <a:spcAft>
                <a:spcPts val="0"/>
              </a:spcAft>
              <a:buSzPts val="1400"/>
              <a:buChar char="○"/>
            </a:pPr>
            <a:r>
              <a:rPr lang="en-CA"/>
              <a:t>Assisting it to derive social media insights will better inform them what strategic business decisions need to be taken to widen its outreach in terms of endeavors to showcase artwork of local artists, help its surrounding community, provide meaningful experiences to its volunteers, etc.</a:t>
            </a:r>
            <a:endParaRPr/>
          </a:p>
          <a:p>
            <a:pPr indent="-317500" lvl="1" marL="914400" rtl="0" algn="l">
              <a:spcBef>
                <a:spcPts val="0"/>
              </a:spcBef>
              <a:spcAft>
                <a:spcPts val="0"/>
              </a:spcAft>
              <a:buSzPts val="1400"/>
              <a:buChar char="○"/>
            </a:pPr>
            <a:r>
              <a:rPr lang="en-CA"/>
              <a:t>Understand what more it needs to do increase its social media presence, as this can encourage current/prospective followers to get involved and make donations, in turn, </a:t>
            </a:r>
            <a:r>
              <a:rPr lang="en-CA"/>
              <a:t>maintaining</a:t>
            </a:r>
            <a:r>
              <a:rPr lang="en-CA"/>
              <a:t>/improving the financial longevity and positive impact of the non-profit.</a:t>
            </a:r>
            <a:endParaRPr/>
          </a:p>
          <a:p>
            <a:pPr indent="-342900" lvl="0" marL="457200" rtl="0" algn="l">
              <a:spcBef>
                <a:spcPts val="0"/>
              </a:spcBef>
              <a:spcAft>
                <a:spcPts val="0"/>
              </a:spcAft>
              <a:buSzPts val="1800"/>
              <a:buChar char="●"/>
            </a:pPr>
            <a:r>
              <a:rPr lang="en-CA"/>
              <a:t>Significance to me</a:t>
            </a:r>
            <a:endParaRPr/>
          </a:p>
          <a:p>
            <a:pPr indent="-317500" lvl="1" marL="914400" rtl="0" algn="l">
              <a:spcBef>
                <a:spcPts val="0"/>
              </a:spcBef>
              <a:spcAft>
                <a:spcPts val="0"/>
              </a:spcAft>
              <a:buSzPts val="1400"/>
              <a:buChar char="○"/>
            </a:pPr>
            <a:r>
              <a:rPr lang="en-CA"/>
              <a:t>Make an positive contribution to organization </a:t>
            </a:r>
            <a:r>
              <a:rPr lang="en-CA"/>
              <a:t>that's</a:t>
            </a:r>
            <a:r>
              <a:rPr lang="en-CA"/>
              <a:t> intent is provide a “voice to the voiceless”, and providing selfless-service to help those in need.</a:t>
            </a:r>
            <a:endParaRPr/>
          </a:p>
          <a:p>
            <a:pPr indent="-317500" lvl="1" marL="914400" rtl="0" algn="l">
              <a:spcBef>
                <a:spcPts val="0"/>
              </a:spcBef>
              <a:spcAft>
                <a:spcPts val="0"/>
              </a:spcAft>
              <a:buSzPts val="1400"/>
              <a:buChar char="○"/>
            </a:pPr>
            <a:r>
              <a:rPr lang="en-CA"/>
              <a:t>Application of knowledge &amp; skills gained from PBD CSIS Data Analytics</a:t>
            </a:r>
            <a:endParaRPr/>
          </a:p>
          <a:p>
            <a:pPr indent="-317500" lvl="2" marL="1371600" rtl="0" algn="l">
              <a:spcBef>
                <a:spcPts val="0"/>
              </a:spcBef>
              <a:spcAft>
                <a:spcPts val="0"/>
              </a:spcAft>
              <a:buSzPts val="1400"/>
              <a:buChar char="■"/>
            </a:pPr>
            <a:r>
              <a:rPr lang="en-CA"/>
              <a:t>Getting to apply my software development knowledge to create a multi-layer application</a:t>
            </a:r>
            <a:endParaRPr/>
          </a:p>
          <a:p>
            <a:pPr indent="-317500" lvl="2" marL="1371600" rtl="0" algn="l">
              <a:spcBef>
                <a:spcPts val="0"/>
              </a:spcBef>
              <a:spcAft>
                <a:spcPts val="0"/>
              </a:spcAft>
              <a:buSzPts val="1400"/>
              <a:buChar char="■"/>
            </a:pPr>
            <a:r>
              <a:rPr lang="en-CA"/>
              <a:t>Getting to apply my data analytics knowledge to clean, aggregate, filter, analyze, and visualize data to derive meaningful insights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46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Overview of plans to develop project</a:t>
            </a:r>
            <a:endParaRPr/>
          </a:p>
        </p:txBody>
      </p:sp>
      <p:sp>
        <p:nvSpPr>
          <p:cNvPr id="91" name="Google Shape;91;p19"/>
          <p:cNvSpPr txBox="1"/>
          <p:nvPr>
            <p:ph idx="1" type="body"/>
          </p:nvPr>
        </p:nvSpPr>
        <p:spPr>
          <a:xfrm>
            <a:off x="311700" y="818950"/>
            <a:ext cx="8520600" cy="408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Technologies below would be used to create a custom multi-page dashboard web application:</a:t>
            </a:r>
            <a:endParaRPr/>
          </a:p>
          <a:p>
            <a:pPr indent="-317500" lvl="1" marL="914400" rtl="0" algn="l">
              <a:spcBef>
                <a:spcPts val="0"/>
              </a:spcBef>
              <a:spcAft>
                <a:spcPts val="0"/>
              </a:spcAft>
              <a:buSzPts val="1400"/>
              <a:buChar char="○"/>
            </a:pPr>
            <a:r>
              <a:rPr lang="en-CA"/>
              <a:t>Programming language = Python 3.8.9+</a:t>
            </a:r>
            <a:endParaRPr/>
          </a:p>
          <a:p>
            <a:pPr indent="-317500" lvl="1" marL="914400" rtl="0" algn="l">
              <a:spcBef>
                <a:spcPts val="0"/>
              </a:spcBef>
              <a:spcAft>
                <a:spcPts val="0"/>
              </a:spcAft>
              <a:buSzPts val="1400"/>
              <a:buChar char="○"/>
            </a:pPr>
            <a:r>
              <a:rPr lang="en-CA"/>
              <a:t>IDE = Microsoft VS Code</a:t>
            </a:r>
            <a:endParaRPr/>
          </a:p>
          <a:p>
            <a:pPr indent="-317500" lvl="2" marL="1371600" rtl="0" algn="l">
              <a:spcBef>
                <a:spcPts val="0"/>
              </a:spcBef>
              <a:spcAft>
                <a:spcPts val="0"/>
              </a:spcAft>
              <a:buSzPts val="1400"/>
              <a:buChar char="■"/>
            </a:pPr>
            <a:r>
              <a:rPr lang="en-CA"/>
              <a:t>Development = Python scripts in a multi-layer file structure</a:t>
            </a:r>
            <a:endParaRPr/>
          </a:p>
          <a:p>
            <a:pPr indent="-317500" lvl="2" marL="1371600" rtl="0" algn="l">
              <a:spcBef>
                <a:spcPts val="0"/>
              </a:spcBef>
              <a:spcAft>
                <a:spcPts val="0"/>
              </a:spcAft>
              <a:buSzPts val="1400"/>
              <a:buChar char="■"/>
            </a:pPr>
            <a:r>
              <a:rPr lang="en-CA"/>
              <a:t>Prototyping of both analysis and visualization = Jupyter Notebook </a:t>
            </a:r>
            <a:endParaRPr/>
          </a:p>
          <a:p>
            <a:pPr indent="-317500" lvl="1" marL="914400" rtl="0" algn="l">
              <a:spcBef>
                <a:spcPts val="0"/>
              </a:spcBef>
              <a:spcAft>
                <a:spcPts val="0"/>
              </a:spcAft>
              <a:buSzPts val="1400"/>
              <a:buChar char="○"/>
            </a:pPr>
            <a:r>
              <a:rPr lang="en-CA"/>
              <a:t>Important packages = gspread, pandas, datetime, numpy, plotly, dash, gunicorn, flask</a:t>
            </a:r>
            <a:endParaRPr/>
          </a:p>
          <a:p>
            <a:pPr indent="-317500" lvl="1" marL="914400" rtl="0" algn="l">
              <a:spcBef>
                <a:spcPts val="0"/>
              </a:spcBef>
              <a:spcAft>
                <a:spcPts val="0"/>
              </a:spcAft>
              <a:buSzPts val="1400"/>
              <a:buChar char="○"/>
            </a:pPr>
            <a:r>
              <a:rPr lang="en-CA"/>
              <a:t>Data source = Social Media data files in CSV file format </a:t>
            </a:r>
            <a:r>
              <a:rPr lang="en-CA" strike="sngStrike"/>
              <a:t>in Google Sheets file format from organization’s Google Drive (accessible via Google Drive &amp; Google Sheets API using a Google Service Account private key)</a:t>
            </a:r>
            <a:endParaRPr strike="sngStrike"/>
          </a:p>
          <a:p>
            <a:pPr indent="-317500" lvl="2" marL="1371600" rtl="0" algn="l">
              <a:spcBef>
                <a:spcPts val="0"/>
              </a:spcBef>
              <a:spcAft>
                <a:spcPts val="0"/>
              </a:spcAft>
              <a:buSzPts val="1400"/>
              <a:buChar char="■"/>
            </a:pPr>
            <a:r>
              <a:rPr lang="en-CA"/>
              <a:t>Social media extraction code is separate from project but necessary to get up-to-date social media data</a:t>
            </a:r>
            <a:endParaRPr/>
          </a:p>
          <a:p>
            <a:pPr indent="-317500" lvl="1" marL="914400" rtl="0" algn="l">
              <a:spcBef>
                <a:spcPts val="0"/>
              </a:spcBef>
              <a:spcAft>
                <a:spcPts val="0"/>
              </a:spcAft>
              <a:buSzPts val="1400"/>
              <a:buChar char="○"/>
            </a:pPr>
            <a:r>
              <a:rPr lang="en-CA"/>
              <a:t>Version control = Git</a:t>
            </a:r>
            <a:endParaRPr/>
          </a:p>
          <a:p>
            <a:pPr indent="-317500" lvl="1" marL="914400" rtl="0" algn="l">
              <a:spcBef>
                <a:spcPts val="0"/>
              </a:spcBef>
              <a:spcAft>
                <a:spcPts val="0"/>
              </a:spcAft>
              <a:buSzPts val="1400"/>
              <a:buChar char="○"/>
            </a:pPr>
            <a:r>
              <a:rPr lang="en-CA"/>
              <a:t>Hosting &amp; Deployment = GitHub &amp; Heroku</a:t>
            </a:r>
            <a:endParaRPr/>
          </a:p>
          <a:p>
            <a:pPr indent="-317500" lvl="2" marL="1371600" rtl="0" algn="l">
              <a:spcBef>
                <a:spcPts val="0"/>
              </a:spcBef>
              <a:spcAft>
                <a:spcPts val="0"/>
              </a:spcAft>
              <a:buSzPts val="1400"/>
              <a:buChar char="■"/>
            </a:pPr>
            <a:r>
              <a:rPr lang="en-CA"/>
              <a:t>Performing first time deployment using PyCharm Community Edition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4294967295" type="title"/>
          </p:nvPr>
        </p:nvSpPr>
        <p:spPr>
          <a:xfrm>
            <a:off x="311700" y="2150850"/>
            <a:ext cx="8520600" cy="8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Project Demonstration</a:t>
            </a:r>
            <a:endParaRPr/>
          </a:p>
        </p:txBody>
      </p:sp>
      <p:sp>
        <p:nvSpPr>
          <p:cNvPr id="97" name="Google Shape;97;p2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Link: </a:t>
            </a:r>
            <a:r>
              <a:rPr lang="en-CA" u="sng">
                <a:solidFill>
                  <a:schemeClr val="hlink"/>
                </a:solidFill>
                <a:hlinkClick r:id="rId3"/>
              </a:rPr>
              <a:t>https://zyp-social-media-dash-app.herokuapp.com/</a:t>
            </a:r>
            <a:r>
              <a:rPr lang="en-CA"/>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19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CA"/>
              <a:t>Software Design Architecture - UML (Use Case Diagram)</a:t>
            </a:r>
            <a:endParaRPr/>
          </a:p>
          <a:p>
            <a:pPr indent="0" lvl="0" marL="0" rtl="0" algn="l">
              <a:spcBef>
                <a:spcPts val="0"/>
              </a:spcBef>
              <a:spcAft>
                <a:spcPts val="0"/>
              </a:spcAft>
              <a:buNone/>
            </a:pPr>
            <a:r>
              <a:t/>
            </a:r>
            <a:endParaRPr/>
          </a:p>
        </p:txBody>
      </p:sp>
      <p:pic>
        <p:nvPicPr>
          <p:cNvPr id="103" name="Google Shape;103;p21"/>
          <p:cNvPicPr preferRelativeResize="0"/>
          <p:nvPr/>
        </p:nvPicPr>
        <p:blipFill>
          <a:blip r:embed="rId3">
            <a:alphaModFix/>
          </a:blip>
          <a:stretch>
            <a:fillRect/>
          </a:stretch>
        </p:blipFill>
        <p:spPr>
          <a:xfrm>
            <a:off x="1492550" y="763175"/>
            <a:ext cx="5773100" cy="418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