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8" r:id="rId9"/>
    <p:sldId id="269" r:id="rId10"/>
    <p:sldId id="264" r:id="rId11"/>
    <p:sldId id="262" r:id="rId12"/>
    <p:sldId id="270" r:id="rId13"/>
    <p:sldId id="260" r:id="rId14"/>
    <p:sldId id="266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3E7D5-C94C-4429-A946-7AAA915FFD2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D72ECC-C955-477D-90F9-1009A252DB64}">
      <dgm:prSet phldrT="[텍스트]"/>
      <dgm:spPr>
        <a:solidFill>
          <a:srgbClr val="002060"/>
        </a:solidFill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경도인지장애</a:t>
          </a:r>
          <a:endParaRPr lang="en-US" altLang="ko-KR" b="1" dirty="0" smtClean="0">
            <a:solidFill>
              <a:schemeClr val="tx1"/>
            </a:solidFill>
          </a:endParaRPr>
        </a:p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치료 옵션</a:t>
          </a:r>
          <a:endParaRPr lang="ko-KR" altLang="en-US" b="1" dirty="0">
            <a:solidFill>
              <a:schemeClr val="tx1"/>
            </a:solidFill>
          </a:endParaRPr>
        </a:p>
      </dgm:t>
    </dgm:pt>
    <dgm:pt modelId="{43C89E43-9CBA-49FC-BA09-5E9DC1017BF4}" type="parTrans" cxnId="{1C1E507B-FD1B-4560-95ED-836C043F52F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CEDBA5B-027F-4D5C-A2F3-916FF6391097}" type="sibTrans" cxnId="{1C1E507B-FD1B-4560-95ED-836C043F52F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1BFDBAC-9AD9-4626-9FEE-664E224B865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ko-KR" altLang="en-US" sz="1600" b="1" dirty="0" smtClean="0">
              <a:solidFill>
                <a:schemeClr val="tx1"/>
              </a:solidFill>
            </a:rPr>
            <a:t>             </a:t>
          </a:r>
          <a:endParaRPr lang="en-US" altLang="ko-KR" sz="1600" b="1" dirty="0" smtClean="0">
            <a:solidFill>
              <a:schemeClr val="tx1"/>
            </a:solidFill>
          </a:endParaRPr>
        </a:p>
        <a:p>
          <a:pPr algn="l" latinLnBrk="1"/>
          <a:r>
            <a: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          </a:t>
          </a:r>
          <a:r>
            <a:rPr lang="ko-KR" altLang="en-US" sz="1600" b="1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인지중재</a:t>
          </a:r>
          <a:endParaRPr lang="en-US" altLang="ko-KR" sz="1600" b="1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 latinLnBrk="1"/>
          <a:r>
            <a:rPr lang="ko-KR" altLang="en-US" sz="1400" b="1" dirty="0" smtClean="0">
              <a:solidFill>
                <a:schemeClr val="bg1"/>
              </a:solidFill>
            </a:rPr>
            <a:t> 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ㆍ인지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훈련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l" latinLnBrk="1"/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ㆍ인지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재활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l" latinLnBrk="1"/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 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ㆍ인지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자극</a:t>
          </a:r>
          <a:endParaRPr lang="ko-KR" altLang="en-US" sz="14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A85E9D61-59CC-4197-9D57-DE8A36C1857A}" type="parTrans" cxnId="{D884B41E-A28F-4CE7-8610-AF8F771E1D7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C89226A-2A57-4C2C-B5E9-98BD7A2B4B92}" type="sibTrans" cxnId="{D884B41E-A28F-4CE7-8610-AF8F771E1D7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31D9472-82D1-445E-895C-B84540A39D56}">
      <dgm:prSet phldrT="[텍스트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ctr" latinLnBrk="1"/>
          <a:r>
            <a:rPr lang="ko-KR" altLang="en-US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약물치료</a:t>
          </a:r>
          <a:endParaRPr lang="en-US" altLang="ko-KR" sz="1000" b="1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 latinLnBrk="1"/>
          <a:r>
            <a:rPr lang="ko-KR" altLang="en-US" sz="1400" b="1" dirty="0" smtClean="0">
              <a:solidFill>
                <a:schemeClr val="bg1"/>
              </a:solidFill>
            </a:rPr>
            <a:t>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ㆍ뇌기능개선제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(CA,ALC,OXI..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등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)</a:t>
          </a:r>
        </a:p>
        <a:p>
          <a:pPr algn="l" latinLnBrk="1"/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ㆍ말초혈관확장제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</dgm:t>
    </dgm:pt>
    <dgm:pt modelId="{EC4754E6-F3A8-43E7-9800-C740B8B2CEC6}" type="parTrans" cxnId="{F520F60E-1455-4D73-BD9C-8DC71C4FBB4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EE9F191-D9A4-4C77-B056-0DCC9A79F53D}" type="sibTrans" cxnId="{F520F60E-1455-4D73-BD9C-8DC71C4FBB4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F3DF315-528D-43E6-9109-4E01045C6902}">
      <dgm:prSet phldrT="[텍스트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algn="l" latinLnBrk="1">
            <a:lnSpc>
              <a:spcPct val="90000"/>
            </a:lnSpc>
          </a:pPr>
          <a:r>
            <a:rPr lang="ko-KR" altLang="en-US" sz="1600" b="1" dirty="0" smtClean="0">
              <a:solidFill>
                <a:schemeClr val="tx1"/>
              </a:solidFill>
            </a:rPr>
            <a:t>                </a:t>
          </a:r>
          <a:r>
            <a:rPr lang="ko-KR" altLang="en-US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운동</a:t>
          </a:r>
          <a:endParaRPr lang="en-US" altLang="ko-KR" sz="1600" b="1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 latinLnBrk="1">
            <a:lnSpc>
              <a:spcPct val="50000"/>
            </a:lnSpc>
          </a:pPr>
          <a:r>
            <a:rPr lang="ko-KR" altLang="en-US" sz="1400" b="1" dirty="0" smtClean="0">
              <a:solidFill>
                <a:schemeClr val="bg1"/>
              </a:solidFill>
            </a:rPr>
            <a:t>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ㆍ다양한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임상으로 효과 입증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l" latinLnBrk="1">
            <a:lnSpc>
              <a:spcPct val="50000"/>
            </a:lnSpc>
          </a:pP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     (40%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정도의 위험 ▼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)</a:t>
          </a:r>
        </a:p>
        <a:p>
          <a:pPr algn="l" latinLnBrk="1">
            <a:lnSpc>
              <a:spcPct val="50000"/>
            </a:lnSpc>
          </a:pPr>
          <a:endParaRPr lang="en-US" altLang="ko-KR" sz="600" b="1" dirty="0" smtClean="0">
            <a:solidFill>
              <a:schemeClr val="bg1"/>
            </a:solidFill>
          </a:endParaRPr>
        </a:p>
        <a:p>
          <a:pPr algn="l" latinLnBrk="1">
            <a:lnSpc>
              <a:spcPct val="50000"/>
            </a:lnSpc>
          </a:pPr>
          <a:r>
            <a:rPr lang="ko-KR" altLang="en-US" sz="1400" b="1" dirty="0" smtClean="0">
              <a:solidFill>
                <a:schemeClr val="bg1"/>
              </a:solidFill>
            </a:rPr>
            <a:t>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ㆍ심장이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두근거릴 정도로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l" latinLnBrk="1">
            <a:lnSpc>
              <a:spcPct val="50000"/>
            </a:lnSpc>
          </a:pP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     1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주일 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5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회 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30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분 이상 권장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ctr" latinLnBrk="1">
            <a:lnSpc>
              <a:spcPct val="90000"/>
            </a:lnSpc>
          </a:pPr>
          <a:endParaRPr lang="ko-KR" altLang="en-US" sz="1400" b="1" dirty="0">
            <a:solidFill>
              <a:schemeClr val="tx1"/>
            </a:solidFill>
          </a:endParaRPr>
        </a:p>
      </dgm:t>
    </dgm:pt>
    <dgm:pt modelId="{AFD9EA0E-1022-42E7-91FA-696A7F6EAF17}" type="parTrans" cxnId="{8CA5499F-337E-47F5-9B3C-18910317DFD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FD189B3-B961-4AE3-AB4C-C6371FB123D2}" type="sibTrans" cxnId="{8CA5499F-337E-47F5-9B3C-18910317DFD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AA9DDE6-FD93-499B-9617-01991BEA3A63}">
      <dgm:prSet phldrT="[텍스트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ctr" latinLnBrk="1"/>
          <a:r>
            <a:rPr lang="ko-KR" altLang="en-US" sz="1600" b="1" dirty="0" smtClean="0">
              <a:solidFill>
                <a:schemeClr val="tx1"/>
              </a:solidFill>
            </a:rPr>
            <a:t>  </a:t>
          </a:r>
          <a:r>
            <a:rPr lang="ko-KR" altLang="en-US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식이</a:t>
          </a:r>
          <a:r>
            <a: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ko-KR" altLang="en-US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건강기능</a:t>
          </a:r>
          <a:endParaRPr lang="en-US" altLang="ko-KR" sz="1600" b="1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 latinLnBrk="1"/>
          <a:r>
            <a:rPr lang="ko-KR" altLang="en-US" sz="1400" b="1" dirty="0" smtClean="0">
              <a:solidFill>
                <a:schemeClr val="bg1"/>
              </a:solidFill>
            </a:rPr>
            <a:t> 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ㆍ식사량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조절로 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20% 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위험 ▼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l" latinLnBrk="1"/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   </a:t>
          </a:r>
          <a:r>
            <a:rPr lang="ko-KR" altLang="en-US" sz="1400" b="1" dirty="0" err="1" smtClean="0">
              <a:solidFill>
                <a:schemeClr val="bg1"/>
              </a:solidFill>
              <a:latin typeface="+mn-ea"/>
              <a:ea typeface="+mn-ea"/>
            </a:rPr>
            <a:t>ㆍ비타민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E, 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오메가</a:t>
          </a:r>
          <a:r>
            <a:rPr lang="en-US" altLang="ko-KR" sz="1400" b="1" dirty="0" smtClean="0">
              <a:solidFill>
                <a:schemeClr val="bg1"/>
              </a:solidFill>
              <a:latin typeface="+mn-ea"/>
              <a:ea typeface="+mn-ea"/>
            </a:rPr>
            <a:t>3 </a:t>
          </a:r>
          <a:r>
            <a:rPr lang="ko-KR" altLang="en-US" sz="1400" b="1" dirty="0" smtClean="0">
              <a:solidFill>
                <a:schemeClr val="bg1"/>
              </a:solidFill>
              <a:latin typeface="+mn-ea"/>
              <a:ea typeface="+mn-ea"/>
            </a:rPr>
            <a:t>도움</a:t>
          </a:r>
          <a:endParaRPr lang="en-US" altLang="ko-KR" sz="1400" b="1" dirty="0" smtClean="0">
            <a:solidFill>
              <a:schemeClr val="bg1"/>
            </a:solidFill>
            <a:latin typeface="+mn-ea"/>
            <a:ea typeface="+mn-ea"/>
          </a:endParaRPr>
        </a:p>
        <a:p>
          <a:pPr algn="l" latinLnBrk="1"/>
          <a:endParaRPr lang="en-US" altLang="ko-KR" sz="1300" b="1" dirty="0" smtClean="0">
            <a:solidFill>
              <a:schemeClr val="tx1"/>
            </a:solidFill>
          </a:endParaRPr>
        </a:p>
        <a:p>
          <a:pPr algn="ctr" latinLnBrk="1"/>
          <a:endParaRPr lang="ko-KR" altLang="en-US" sz="1300" b="1" dirty="0">
            <a:solidFill>
              <a:schemeClr val="tx1"/>
            </a:solidFill>
          </a:endParaRPr>
        </a:p>
      </dgm:t>
    </dgm:pt>
    <dgm:pt modelId="{A400FE81-E03E-4034-B367-DBEAA261B422}" type="parTrans" cxnId="{92BF0C7F-CEF8-4A77-9E5C-32D72564779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6029D3F-3662-458B-A2CB-B0560A7AF3C7}" type="sibTrans" cxnId="{92BF0C7F-CEF8-4A77-9E5C-32D72564779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86EF0D3-5516-4DD7-9167-28ED029A82F8}" type="pres">
      <dgm:prSet presAssocID="{59F3E7D5-C94C-4429-A946-7AAA915FFD2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41A1C5-174F-4D82-8853-A50078B84F98}" type="pres">
      <dgm:prSet presAssocID="{59F3E7D5-C94C-4429-A946-7AAA915FFD26}" presName="matrix" presStyleCnt="0"/>
      <dgm:spPr/>
    </dgm:pt>
    <dgm:pt modelId="{F50BE141-B747-4B00-BBFB-CCCDFC25F788}" type="pres">
      <dgm:prSet presAssocID="{59F3E7D5-C94C-4429-A946-7AAA915FFD26}" presName="tile1" presStyleLbl="node1" presStyleIdx="0" presStyleCnt="4" custLinFactNeighborX="-7086" custLinFactNeighborY="-10629"/>
      <dgm:spPr/>
      <dgm:t>
        <a:bodyPr/>
        <a:lstStyle/>
        <a:p>
          <a:pPr latinLnBrk="1"/>
          <a:endParaRPr lang="ko-KR" altLang="en-US"/>
        </a:p>
      </dgm:t>
    </dgm:pt>
    <dgm:pt modelId="{DEF0C522-D5A7-4E89-A134-EF9EE8D59421}" type="pres">
      <dgm:prSet presAssocID="{59F3E7D5-C94C-4429-A946-7AAA915FFD2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E8372A-4538-4A32-B50C-D5002F10E5AA}" type="pres">
      <dgm:prSet presAssocID="{59F3E7D5-C94C-4429-A946-7AAA915FFD26}" presName="tile2" presStyleLbl="node1" presStyleIdx="1" presStyleCnt="4" custLinFactNeighborX="5246" custLinFactNeighborY="-3543"/>
      <dgm:spPr/>
      <dgm:t>
        <a:bodyPr/>
        <a:lstStyle/>
        <a:p>
          <a:pPr latinLnBrk="1"/>
          <a:endParaRPr lang="ko-KR" altLang="en-US"/>
        </a:p>
      </dgm:t>
    </dgm:pt>
    <dgm:pt modelId="{D8F5A911-FBC4-4CEC-9959-F5B016B90B15}" type="pres">
      <dgm:prSet presAssocID="{59F3E7D5-C94C-4429-A946-7AAA915FFD2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F5B545-96B2-45D2-B09F-8026D0E36AAC}" type="pres">
      <dgm:prSet presAssocID="{59F3E7D5-C94C-4429-A946-7AAA915FFD26}" presName="tile3" presStyleLbl="node1" presStyleIdx="2" presStyleCnt="4" custScaleY="101588" custLinFactNeighborY="-794"/>
      <dgm:spPr/>
      <dgm:t>
        <a:bodyPr/>
        <a:lstStyle/>
        <a:p>
          <a:pPr latinLnBrk="1"/>
          <a:endParaRPr lang="ko-KR" altLang="en-US"/>
        </a:p>
      </dgm:t>
    </dgm:pt>
    <dgm:pt modelId="{93962C48-99B0-4256-B28F-DD005006A917}" type="pres">
      <dgm:prSet presAssocID="{59F3E7D5-C94C-4429-A946-7AAA915FFD2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126A5D-AEFC-49E9-BB71-BE9E08A5D5E7}" type="pres">
      <dgm:prSet presAssocID="{59F3E7D5-C94C-4429-A946-7AAA915FFD26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ADD25F4-B802-400A-B0F5-FA0265BD533F}" type="pres">
      <dgm:prSet presAssocID="{59F3E7D5-C94C-4429-A946-7AAA915FFD2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A199E7-C6AC-4E36-BD9B-1F821E18BF30}" type="pres">
      <dgm:prSet presAssocID="{59F3E7D5-C94C-4429-A946-7AAA915FFD2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2BF0C7F-CEF8-4A77-9E5C-32D725647796}" srcId="{58D72ECC-C955-477D-90F9-1009A252DB64}" destId="{4AA9DDE6-FD93-499B-9617-01991BEA3A63}" srcOrd="3" destOrd="0" parTransId="{A400FE81-E03E-4034-B367-DBEAA261B422}" sibTransId="{86029D3F-3662-458B-A2CB-B0560A7AF3C7}"/>
    <dgm:cxn modelId="{51978813-9B66-423C-8C85-4B268B86CC34}" type="presOf" srcId="{031D9472-82D1-445E-895C-B84540A39D56}" destId="{4BE8372A-4538-4A32-B50C-D5002F10E5AA}" srcOrd="0" destOrd="0" presId="urn:microsoft.com/office/officeart/2005/8/layout/matrix1"/>
    <dgm:cxn modelId="{F520F60E-1455-4D73-BD9C-8DC71C4FBB4E}" srcId="{58D72ECC-C955-477D-90F9-1009A252DB64}" destId="{031D9472-82D1-445E-895C-B84540A39D56}" srcOrd="1" destOrd="0" parTransId="{EC4754E6-F3A8-43E7-9800-C740B8B2CEC6}" sibTransId="{EEE9F191-D9A4-4C77-B056-0DCC9A79F53D}"/>
    <dgm:cxn modelId="{1BD8CF7D-0183-4D65-A6A3-77BD53663071}" type="presOf" srcId="{58D72ECC-C955-477D-90F9-1009A252DB64}" destId="{60A199E7-C6AC-4E36-BD9B-1F821E18BF30}" srcOrd="0" destOrd="0" presId="urn:microsoft.com/office/officeart/2005/8/layout/matrix1"/>
    <dgm:cxn modelId="{11B26B7F-FF42-4DCB-BE4E-B226BE3F28B0}" type="presOf" srcId="{59F3E7D5-C94C-4429-A946-7AAA915FFD26}" destId="{A86EF0D3-5516-4DD7-9167-28ED029A82F8}" srcOrd="0" destOrd="0" presId="urn:microsoft.com/office/officeart/2005/8/layout/matrix1"/>
    <dgm:cxn modelId="{5DDA7DB5-1DC3-4E23-B3CD-4F0BEF67A2A3}" type="presOf" srcId="{4AA9DDE6-FD93-499B-9617-01991BEA3A63}" destId="{8ADD25F4-B802-400A-B0F5-FA0265BD533F}" srcOrd="1" destOrd="0" presId="urn:microsoft.com/office/officeart/2005/8/layout/matrix1"/>
    <dgm:cxn modelId="{F1F6F1EF-4F87-4691-BAFA-01A0D3C8429B}" type="presOf" srcId="{4AA9DDE6-FD93-499B-9617-01991BEA3A63}" destId="{66126A5D-AEFC-49E9-BB71-BE9E08A5D5E7}" srcOrd="0" destOrd="0" presId="urn:microsoft.com/office/officeart/2005/8/layout/matrix1"/>
    <dgm:cxn modelId="{D884B41E-A28F-4CE7-8610-AF8F771E1D76}" srcId="{58D72ECC-C955-477D-90F9-1009A252DB64}" destId="{C1BFDBAC-9AD9-4626-9FEE-664E224B8654}" srcOrd="0" destOrd="0" parTransId="{A85E9D61-59CC-4197-9D57-DE8A36C1857A}" sibTransId="{5C89226A-2A57-4C2C-B5E9-98BD7A2B4B92}"/>
    <dgm:cxn modelId="{07587503-64B1-400E-B9A0-93AE0E6B7BC7}" type="presOf" srcId="{8F3DF315-528D-43E6-9109-4E01045C6902}" destId="{93962C48-99B0-4256-B28F-DD005006A917}" srcOrd="1" destOrd="0" presId="urn:microsoft.com/office/officeart/2005/8/layout/matrix1"/>
    <dgm:cxn modelId="{8CA5499F-337E-47F5-9B3C-18910317DFD1}" srcId="{58D72ECC-C955-477D-90F9-1009A252DB64}" destId="{8F3DF315-528D-43E6-9109-4E01045C6902}" srcOrd="2" destOrd="0" parTransId="{AFD9EA0E-1022-42E7-91FA-696A7F6EAF17}" sibTransId="{5FD189B3-B961-4AE3-AB4C-C6371FB123D2}"/>
    <dgm:cxn modelId="{1C1E507B-FD1B-4560-95ED-836C043F52F8}" srcId="{59F3E7D5-C94C-4429-A946-7AAA915FFD26}" destId="{58D72ECC-C955-477D-90F9-1009A252DB64}" srcOrd="0" destOrd="0" parTransId="{43C89E43-9CBA-49FC-BA09-5E9DC1017BF4}" sibTransId="{7CEDBA5B-027F-4D5C-A2F3-916FF6391097}"/>
    <dgm:cxn modelId="{5B0C3B94-4523-4EBB-9220-FA9ABEC3D041}" type="presOf" srcId="{C1BFDBAC-9AD9-4626-9FEE-664E224B8654}" destId="{DEF0C522-D5A7-4E89-A134-EF9EE8D59421}" srcOrd="1" destOrd="0" presId="urn:microsoft.com/office/officeart/2005/8/layout/matrix1"/>
    <dgm:cxn modelId="{F5D32D53-36A8-46D0-B742-A988317A97A0}" type="presOf" srcId="{8F3DF315-528D-43E6-9109-4E01045C6902}" destId="{E8F5B545-96B2-45D2-B09F-8026D0E36AAC}" srcOrd="0" destOrd="0" presId="urn:microsoft.com/office/officeart/2005/8/layout/matrix1"/>
    <dgm:cxn modelId="{78351F21-3FD5-4D19-AB16-2036DBBC972B}" type="presOf" srcId="{C1BFDBAC-9AD9-4626-9FEE-664E224B8654}" destId="{F50BE141-B747-4B00-BBFB-CCCDFC25F788}" srcOrd="0" destOrd="0" presId="urn:microsoft.com/office/officeart/2005/8/layout/matrix1"/>
    <dgm:cxn modelId="{068A0871-C472-45FC-B56D-6F7ED8D4D67B}" type="presOf" srcId="{031D9472-82D1-445E-895C-B84540A39D56}" destId="{D8F5A911-FBC4-4CEC-9959-F5B016B90B15}" srcOrd="1" destOrd="0" presId="urn:microsoft.com/office/officeart/2005/8/layout/matrix1"/>
    <dgm:cxn modelId="{F028D5A5-6A54-43C8-93EE-B228D48CC08E}" type="presParOf" srcId="{A86EF0D3-5516-4DD7-9167-28ED029A82F8}" destId="{8641A1C5-174F-4D82-8853-A50078B84F98}" srcOrd="0" destOrd="0" presId="urn:microsoft.com/office/officeart/2005/8/layout/matrix1"/>
    <dgm:cxn modelId="{CD8476D8-80FD-4F6A-8B4D-020C33145C79}" type="presParOf" srcId="{8641A1C5-174F-4D82-8853-A50078B84F98}" destId="{F50BE141-B747-4B00-BBFB-CCCDFC25F788}" srcOrd="0" destOrd="0" presId="urn:microsoft.com/office/officeart/2005/8/layout/matrix1"/>
    <dgm:cxn modelId="{5E36F789-1993-4AD5-A7FC-DCC64901B49B}" type="presParOf" srcId="{8641A1C5-174F-4D82-8853-A50078B84F98}" destId="{DEF0C522-D5A7-4E89-A134-EF9EE8D59421}" srcOrd="1" destOrd="0" presId="urn:microsoft.com/office/officeart/2005/8/layout/matrix1"/>
    <dgm:cxn modelId="{CD280280-9E8C-4FB2-99CB-B84571CDA4DE}" type="presParOf" srcId="{8641A1C5-174F-4D82-8853-A50078B84F98}" destId="{4BE8372A-4538-4A32-B50C-D5002F10E5AA}" srcOrd="2" destOrd="0" presId="urn:microsoft.com/office/officeart/2005/8/layout/matrix1"/>
    <dgm:cxn modelId="{2DE1D995-5E04-4BFC-A5F0-7DFF3F833382}" type="presParOf" srcId="{8641A1C5-174F-4D82-8853-A50078B84F98}" destId="{D8F5A911-FBC4-4CEC-9959-F5B016B90B15}" srcOrd="3" destOrd="0" presId="urn:microsoft.com/office/officeart/2005/8/layout/matrix1"/>
    <dgm:cxn modelId="{CAE17289-7C03-4238-B668-3A62921FF7AC}" type="presParOf" srcId="{8641A1C5-174F-4D82-8853-A50078B84F98}" destId="{E8F5B545-96B2-45D2-B09F-8026D0E36AAC}" srcOrd="4" destOrd="0" presId="urn:microsoft.com/office/officeart/2005/8/layout/matrix1"/>
    <dgm:cxn modelId="{E2060634-40F3-4F4B-A9DE-56A4CA411E0B}" type="presParOf" srcId="{8641A1C5-174F-4D82-8853-A50078B84F98}" destId="{93962C48-99B0-4256-B28F-DD005006A917}" srcOrd="5" destOrd="0" presId="urn:microsoft.com/office/officeart/2005/8/layout/matrix1"/>
    <dgm:cxn modelId="{BBA1BE7B-1291-46FA-9D54-8500B455DD2E}" type="presParOf" srcId="{8641A1C5-174F-4D82-8853-A50078B84F98}" destId="{66126A5D-AEFC-49E9-BB71-BE9E08A5D5E7}" srcOrd="6" destOrd="0" presId="urn:microsoft.com/office/officeart/2005/8/layout/matrix1"/>
    <dgm:cxn modelId="{66A8B166-017F-452D-BE2C-94047B09F6EC}" type="presParOf" srcId="{8641A1C5-174F-4D82-8853-A50078B84F98}" destId="{8ADD25F4-B802-400A-B0F5-FA0265BD533F}" srcOrd="7" destOrd="0" presId="urn:microsoft.com/office/officeart/2005/8/layout/matrix1"/>
    <dgm:cxn modelId="{3ECFAAED-E879-4E16-B7B6-2DBEF644486B}" type="presParOf" srcId="{A86EF0D3-5516-4DD7-9167-28ED029A82F8}" destId="{60A199E7-C6AC-4E36-BD9B-1F821E18BF3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BE141-B747-4B00-BBFB-CCCDFC25F788}">
      <dsp:nvSpPr>
        <dsp:cNvPr id="0" name=""/>
        <dsp:cNvSpPr/>
      </dsp:nvSpPr>
      <dsp:spPr>
        <a:xfrm rot="16200000">
          <a:off x="1284605" y="-1292490"/>
          <a:ext cx="1986164" cy="4555374"/>
        </a:xfrm>
        <a:prstGeom prst="round1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</a:rPr>
            <a:t>             </a:t>
          </a:r>
          <a:endParaRPr lang="en-US" altLang="ko-KR" sz="1600" b="1" kern="1200" dirty="0" smtClean="0">
            <a:solidFill>
              <a:schemeClr val="tx1"/>
            </a:solidFill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          </a:t>
          </a:r>
          <a:r>
            <a:rPr lang="ko-KR" altLang="en-US" sz="1600" b="1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인지중재</a:t>
          </a:r>
          <a:endParaRPr lang="en-US" altLang="ko-KR" sz="1600" b="1" kern="12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bg1"/>
              </a:solidFill>
            </a:rPr>
            <a:t> 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ㆍ인지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훈련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ㆍ인지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재활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 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ㆍ인지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자극</a:t>
          </a:r>
          <a:endParaRPr lang="ko-KR" altLang="en-US" sz="14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 rot="5400000">
        <a:off x="0" y="-7885"/>
        <a:ext cx="4555374" cy="1489623"/>
      </dsp:txXfrm>
    </dsp:sp>
    <dsp:sp modelId="{4BE8372A-4538-4A32-B50C-D5002F10E5AA}">
      <dsp:nvSpPr>
        <dsp:cNvPr id="0" name=""/>
        <dsp:cNvSpPr/>
      </dsp:nvSpPr>
      <dsp:spPr>
        <a:xfrm>
          <a:off x="4555374" y="-7885"/>
          <a:ext cx="4555374" cy="1986164"/>
        </a:xfrm>
        <a:prstGeom prst="round1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약물치료</a:t>
          </a:r>
          <a:endParaRPr lang="en-US" altLang="ko-KR" sz="1000" b="1" kern="12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bg1"/>
              </a:solidFill>
            </a:rPr>
            <a:t>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ㆍ뇌기능개선제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(CA,ALC,OXI..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등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)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ㆍ말초혈관확장제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</dsp:txBody>
      <dsp:txXfrm>
        <a:off x="4555374" y="-7885"/>
        <a:ext cx="4555374" cy="1489623"/>
      </dsp:txXfrm>
    </dsp:sp>
    <dsp:sp modelId="{E8F5B545-96B2-45D2-B09F-8026D0E36AAC}">
      <dsp:nvSpPr>
        <dsp:cNvPr id="0" name=""/>
        <dsp:cNvSpPr/>
      </dsp:nvSpPr>
      <dsp:spPr>
        <a:xfrm rot="10800000">
          <a:off x="0" y="1946739"/>
          <a:ext cx="4555374" cy="2017704"/>
        </a:xfrm>
        <a:prstGeom prst="round1Rect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</a:rPr>
            <a:t>                </a:t>
          </a:r>
          <a:r>
            <a:rPr lang="ko-KR" altLang="en-US" sz="1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운동</a:t>
          </a:r>
          <a:endParaRPr lang="en-US" altLang="ko-KR" sz="1600" b="1" kern="12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7112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bg1"/>
              </a:solidFill>
            </a:rPr>
            <a:t>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ㆍ다양한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임상으로 효과 입증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l" defTabSz="7112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     (40%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정도의 위험 ▼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)</a:t>
          </a:r>
        </a:p>
        <a:p>
          <a:pPr lvl="0" algn="l" defTabSz="7112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endParaRPr lang="en-US" altLang="ko-KR" sz="600" b="1" kern="1200" dirty="0" smtClean="0">
            <a:solidFill>
              <a:schemeClr val="bg1"/>
            </a:solidFill>
          </a:endParaRPr>
        </a:p>
        <a:p>
          <a:pPr lvl="0" algn="l" defTabSz="7112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bg1"/>
              </a:solidFill>
            </a:rPr>
            <a:t>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ㆍ심장이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두근거릴 정도로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l" defTabSz="7112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     1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주일 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5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회 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30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분 이상 권장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b="1" kern="1200" dirty="0">
            <a:solidFill>
              <a:schemeClr val="tx1"/>
            </a:solidFill>
          </a:endParaRPr>
        </a:p>
      </dsp:txBody>
      <dsp:txXfrm rot="10800000">
        <a:off x="0" y="2451165"/>
        <a:ext cx="4555374" cy="1513278"/>
      </dsp:txXfrm>
    </dsp:sp>
    <dsp:sp modelId="{66126A5D-AEFC-49E9-BB71-BE9E08A5D5E7}">
      <dsp:nvSpPr>
        <dsp:cNvPr id="0" name=""/>
        <dsp:cNvSpPr/>
      </dsp:nvSpPr>
      <dsp:spPr>
        <a:xfrm rot="5400000">
          <a:off x="5839979" y="693674"/>
          <a:ext cx="1986164" cy="4555374"/>
        </a:xfrm>
        <a:prstGeom prst="round1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</a:rPr>
            <a:t>  </a:t>
          </a:r>
          <a:r>
            <a:rPr lang="ko-KR" altLang="en-US" sz="1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식이</a:t>
          </a:r>
          <a:r>
            <a:rPr lang="en-US" altLang="ko-KR" sz="1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ko-KR" altLang="en-US" sz="1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건강기능</a:t>
          </a:r>
          <a:endParaRPr lang="en-US" altLang="ko-KR" sz="1600" b="1" kern="12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bg1"/>
              </a:solidFill>
            </a:rPr>
            <a:t> 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ㆍ식사량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조절로 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20% 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위험 ▼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   </a:t>
          </a:r>
          <a:r>
            <a:rPr lang="ko-KR" altLang="en-US" sz="1400" b="1" kern="1200" dirty="0" err="1" smtClean="0">
              <a:solidFill>
                <a:schemeClr val="bg1"/>
              </a:solidFill>
              <a:latin typeface="+mn-ea"/>
              <a:ea typeface="+mn-ea"/>
            </a:rPr>
            <a:t>ㆍ비타민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E, 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오메가</a:t>
          </a:r>
          <a:r>
            <a:rPr lang="en-US" altLang="ko-KR" sz="1400" b="1" kern="1200" dirty="0" smtClean="0">
              <a:solidFill>
                <a:schemeClr val="bg1"/>
              </a:solidFill>
              <a:latin typeface="+mn-ea"/>
              <a:ea typeface="+mn-ea"/>
            </a:rPr>
            <a:t>3 </a:t>
          </a:r>
          <a:r>
            <a:rPr lang="ko-KR" altLang="en-US" sz="1400" b="1" kern="1200" dirty="0" smtClean="0">
              <a:solidFill>
                <a:schemeClr val="bg1"/>
              </a:solidFill>
              <a:latin typeface="+mn-ea"/>
              <a:ea typeface="+mn-ea"/>
            </a:rPr>
            <a:t>도움</a:t>
          </a:r>
          <a:endParaRPr lang="en-US" altLang="ko-KR" sz="1400" b="1" kern="1200" dirty="0" smtClean="0">
            <a:solidFill>
              <a:schemeClr val="bg1"/>
            </a:solidFill>
            <a:latin typeface="+mn-ea"/>
            <a:ea typeface="+mn-ea"/>
          </a:endParaRP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300" b="1" kern="1200" dirty="0" smtClean="0">
            <a:solidFill>
              <a:schemeClr val="tx1"/>
            </a:solidFill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b="1" kern="1200" dirty="0">
            <a:solidFill>
              <a:schemeClr val="tx1"/>
            </a:solidFill>
          </a:endParaRPr>
        </a:p>
      </dsp:txBody>
      <dsp:txXfrm rot="-5400000">
        <a:off x="4555375" y="2474819"/>
        <a:ext cx="4555374" cy="1489623"/>
      </dsp:txXfrm>
    </dsp:sp>
    <dsp:sp modelId="{60A199E7-C6AC-4E36-BD9B-1F821E18BF30}">
      <dsp:nvSpPr>
        <dsp:cNvPr id="0" name=""/>
        <dsp:cNvSpPr/>
      </dsp:nvSpPr>
      <dsp:spPr>
        <a:xfrm>
          <a:off x="3188762" y="1489623"/>
          <a:ext cx="2733224" cy="99308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</a:rPr>
            <a:t>경도인지장애</a:t>
          </a:r>
          <a:endParaRPr lang="en-US" altLang="ko-KR" sz="2000" b="1" kern="1200" dirty="0" smtClean="0">
            <a:solidFill>
              <a:schemeClr val="tx1"/>
            </a:solidFill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</a:rPr>
            <a:t>치료 옵션</a:t>
          </a:r>
          <a:endParaRPr lang="ko-KR" altLang="en-US" sz="2000" b="1" kern="1200" dirty="0">
            <a:solidFill>
              <a:schemeClr val="tx1"/>
            </a:solidFill>
          </a:endParaRPr>
        </a:p>
      </dsp:txBody>
      <dsp:txXfrm>
        <a:off x="3237240" y="1538101"/>
        <a:ext cx="2636268" cy="896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3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4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1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2021/06/04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7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67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1726770"/>
            <a:ext cx="12192000" cy="513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43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15781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신경과 </a:t>
            </a:r>
            <a:r>
              <a:rPr lang="ko-KR" altLang="en-US" dirty="0" err="1" smtClean="0"/>
              <a:t>근골격계</a:t>
            </a:r>
            <a:r>
              <a:rPr lang="ko-KR" altLang="en-US" dirty="0" smtClean="0"/>
              <a:t> 질환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63939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노원을지병원 신경과</a:t>
            </a:r>
            <a:endParaRPr lang="en-US" altLang="ko-KR" dirty="0" smtClean="0"/>
          </a:p>
          <a:p>
            <a:r>
              <a:rPr lang="ko-KR" altLang="en-US" dirty="0" smtClean="0"/>
              <a:t>유일한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8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경도인지장애의 위험인자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위험인자</a:t>
            </a:r>
          </a:p>
          <a:p>
            <a:pPr lvl="1"/>
            <a:r>
              <a:rPr lang="ko-KR" altLang="en-US" dirty="0"/>
              <a:t>고령</a:t>
            </a:r>
            <a:r>
              <a:rPr lang="en-US" altLang="ko-KR" dirty="0"/>
              <a:t>(Older age)</a:t>
            </a:r>
          </a:p>
          <a:p>
            <a:pPr lvl="1"/>
            <a:r>
              <a:rPr lang="ko-KR" altLang="en-US" dirty="0"/>
              <a:t>대립유전자</a:t>
            </a:r>
            <a:r>
              <a:rPr lang="en-US" altLang="ko-KR" dirty="0"/>
              <a:t>(</a:t>
            </a:r>
            <a:r>
              <a:rPr lang="en-US" altLang="ko-KR" dirty="0" err="1"/>
              <a:t>Apoplipoprotein</a:t>
            </a:r>
            <a:r>
              <a:rPr lang="en-US" altLang="ko-KR" dirty="0"/>
              <a:t> ε4 allele)</a:t>
            </a:r>
          </a:p>
          <a:p>
            <a:pPr lvl="1"/>
            <a:r>
              <a:rPr lang="ko-KR" altLang="en-US" dirty="0"/>
              <a:t>낮은 교육 수준</a:t>
            </a:r>
          </a:p>
          <a:p>
            <a:pPr lvl="1"/>
            <a:r>
              <a:rPr lang="ko-KR" altLang="en-US" dirty="0"/>
              <a:t>혈관계 위험인자</a:t>
            </a:r>
            <a:r>
              <a:rPr lang="en-US" altLang="ko-KR" dirty="0"/>
              <a:t>: 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비만</a:t>
            </a:r>
            <a:r>
              <a:rPr lang="en-US" altLang="ko-KR" dirty="0"/>
              <a:t>, </a:t>
            </a:r>
            <a:r>
              <a:rPr lang="ko-KR" altLang="en-US" dirty="0" err="1"/>
              <a:t>고지혈증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</a:p>
          <a:p>
            <a:pPr lvl="1"/>
            <a:r>
              <a:rPr lang="ko-KR" altLang="en-US" dirty="0"/>
              <a:t>심혈관계질환</a:t>
            </a:r>
            <a:r>
              <a:rPr lang="en-US" altLang="ko-KR" dirty="0"/>
              <a:t>: </a:t>
            </a:r>
            <a:r>
              <a:rPr lang="ko-KR" altLang="en-US" dirty="0"/>
              <a:t>관상동맥질환</a:t>
            </a:r>
            <a:r>
              <a:rPr lang="en-US" altLang="ko-KR" dirty="0"/>
              <a:t>, </a:t>
            </a:r>
            <a:r>
              <a:rPr lang="ko-KR" altLang="en-US" dirty="0"/>
              <a:t>심방세동</a:t>
            </a:r>
            <a:r>
              <a:rPr lang="en-US" altLang="ko-KR" dirty="0"/>
              <a:t>, </a:t>
            </a:r>
            <a:r>
              <a:rPr lang="ko-KR" altLang="en-US" dirty="0"/>
              <a:t>울혈성심부전</a:t>
            </a:r>
            <a:r>
              <a:rPr lang="en-US" altLang="ko-KR" dirty="0"/>
              <a:t>, </a:t>
            </a:r>
            <a:r>
              <a:rPr lang="ko-KR" altLang="en-US" dirty="0"/>
              <a:t>뇌혈관질환</a:t>
            </a:r>
          </a:p>
          <a:p>
            <a:pPr lvl="1"/>
            <a:r>
              <a:rPr lang="ko-KR" altLang="en-US" dirty="0"/>
              <a:t>전신 염증</a:t>
            </a:r>
            <a:r>
              <a:rPr lang="en-US" altLang="ko-KR" dirty="0"/>
              <a:t>: C-reactive protein</a:t>
            </a:r>
          </a:p>
          <a:p>
            <a:pPr lvl="1"/>
            <a:r>
              <a:rPr lang="ko-KR" altLang="en-US" dirty="0"/>
              <a:t>우울</a:t>
            </a:r>
            <a:r>
              <a:rPr lang="en-US" altLang="ko-KR" dirty="0"/>
              <a:t>, </a:t>
            </a:r>
            <a:r>
              <a:rPr lang="ko-KR" altLang="en-US" dirty="0"/>
              <a:t>불안</a:t>
            </a:r>
            <a:r>
              <a:rPr lang="en-US" altLang="ko-KR" dirty="0"/>
              <a:t>, </a:t>
            </a:r>
            <a:r>
              <a:rPr lang="ko-KR" altLang="en-US" dirty="0" err="1"/>
              <a:t>무감동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보호인자</a:t>
            </a:r>
            <a:endParaRPr lang="ko-KR" altLang="en-US" dirty="0"/>
          </a:p>
          <a:p>
            <a:pPr lvl="1"/>
            <a:r>
              <a:rPr lang="ko-KR" altLang="en-US" dirty="0"/>
              <a:t>높은 교육수준</a:t>
            </a:r>
          </a:p>
          <a:p>
            <a:pPr lvl="1"/>
            <a:r>
              <a:rPr lang="ko-KR" altLang="en-US" dirty="0"/>
              <a:t>인지기능 유지와 관련된 여러 활동</a:t>
            </a:r>
          </a:p>
          <a:p>
            <a:pPr lvl="1"/>
            <a:r>
              <a:rPr lang="ko-KR" altLang="en-US" dirty="0"/>
              <a:t>운동</a:t>
            </a:r>
            <a:r>
              <a:rPr lang="en-US" altLang="ko-KR" dirty="0"/>
              <a:t>/</a:t>
            </a:r>
            <a:r>
              <a:rPr lang="ko-KR" altLang="en-US" dirty="0"/>
              <a:t>육체 활동</a:t>
            </a:r>
          </a:p>
          <a:p>
            <a:pPr lvl="1"/>
            <a:r>
              <a:rPr lang="ko-KR" altLang="en-US" dirty="0"/>
              <a:t>식사</a:t>
            </a:r>
            <a:r>
              <a:rPr lang="en-US" altLang="ko-KR" dirty="0"/>
              <a:t>: monounsaturated and polyunsaturated fatty acids</a:t>
            </a:r>
          </a:p>
          <a:p>
            <a:pPr lvl="1"/>
            <a:r>
              <a:rPr lang="ko-KR" altLang="en-US" dirty="0"/>
              <a:t>지중해식</a:t>
            </a:r>
            <a:r>
              <a:rPr lang="en-US" altLang="ko-KR" dirty="0"/>
              <a:t>(Mediterranean diet)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38471" y="6596390"/>
            <a:ext cx="23535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ko-KR" sz="1100" dirty="0"/>
              <a:t>Clin Geriatr Med 2013;29:753–772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715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1429" t="26906" r="26803" b="14413"/>
          <a:stretch>
            <a:fillRect/>
          </a:stretch>
        </p:blipFill>
        <p:spPr bwMode="auto">
          <a:xfrm>
            <a:off x="626173" y="508001"/>
            <a:ext cx="10172060" cy="603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62000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 i="1" dirty="0" err="1"/>
              <a:t>Ther</a:t>
            </a:r>
            <a:r>
              <a:rPr lang="en-US" altLang="ko-KR" sz="1100" i="1" dirty="0"/>
              <a:t> Adv Chronic </a:t>
            </a:r>
            <a:r>
              <a:rPr lang="en-US" altLang="ko-KR" sz="1100" i="1" dirty="0" err="1"/>
              <a:t>Dis</a:t>
            </a:r>
            <a:r>
              <a:rPr lang="en-US" altLang="ko-KR" sz="1100" i="1" dirty="0"/>
              <a:t> </a:t>
            </a:r>
            <a:r>
              <a:rPr lang="en-US" altLang="ko-KR" sz="1100" dirty="0"/>
              <a:t>2017;8(8-9): 121-136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356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경도인지장애 치료 옵션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612428"/>
              </p:ext>
            </p:extLst>
          </p:nvPr>
        </p:nvGraphicFramePr>
        <p:xfrm>
          <a:off x="1379913" y="1672013"/>
          <a:ext cx="9110749" cy="397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60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빈도에 따른 치매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알츠하이머병 </a:t>
            </a:r>
            <a:r>
              <a:rPr lang="en-US" altLang="ko-KR" dirty="0"/>
              <a:t>(60-80</a:t>
            </a:r>
            <a:r>
              <a:rPr lang="en-US" altLang="ko-KR" dirty="0" smtClean="0"/>
              <a:t>%)</a:t>
            </a:r>
            <a:endParaRPr lang="en-US" altLang="ko-KR" dirty="0"/>
          </a:p>
          <a:p>
            <a:r>
              <a:rPr lang="ko-KR" altLang="en-US" dirty="0" err="1"/>
              <a:t>혈관성</a:t>
            </a:r>
            <a:r>
              <a:rPr lang="ko-KR" altLang="en-US" dirty="0"/>
              <a:t> 치매 </a:t>
            </a:r>
            <a:r>
              <a:rPr lang="en-US" altLang="ko-KR" dirty="0"/>
              <a:t>(10-20</a:t>
            </a:r>
            <a:r>
              <a:rPr lang="en-US" altLang="ko-KR" dirty="0" smtClean="0"/>
              <a:t>%)</a:t>
            </a:r>
            <a:endParaRPr lang="en-US" altLang="ko-KR" dirty="0"/>
          </a:p>
          <a:p>
            <a:r>
              <a:rPr lang="ko-KR" altLang="en-US" dirty="0" err="1"/>
              <a:t>루이소체치매</a:t>
            </a:r>
            <a:r>
              <a:rPr lang="en-US" altLang="ko-KR" dirty="0"/>
              <a:t>, </a:t>
            </a:r>
            <a:r>
              <a:rPr lang="ko-KR" altLang="en-US" dirty="0"/>
              <a:t>파킨슨병 치매 </a:t>
            </a:r>
            <a:r>
              <a:rPr lang="en-US" altLang="ko-KR" dirty="0"/>
              <a:t>(5-10</a:t>
            </a:r>
            <a:r>
              <a:rPr lang="en-US" altLang="ko-KR" dirty="0" smtClean="0"/>
              <a:t>%)</a:t>
            </a:r>
            <a:endParaRPr lang="en-US" altLang="ko-KR" dirty="0"/>
          </a:p>
          <a:p>
            <a:r>
              <a:rPr lang="ko-KR" altLang="en-US" dirty="0" err="1" smtClean="0"/>
              <a:t>전두측두치매</a:t>
            </a:r>
            <a:r>
              <a:rPr lang="ko-KR" altLang="en-US" dirty="0" smtClean="0"/>
              <a:t> </a:t>
            </a:r>
            <a:r>
              <a:rPr lang="en-US" altLang="ko-KR" dirty="0"/>
              <a:t>(12-25</a:t>
            </a:r>
            <a:r>
              <a:rPr lang="en-US" altLang="ko-KR" dirty="0" smtClean="0"/>
              <a:t>%)</a:t>
            </a:r>
            <a:endParaRPr lang="en-US" altLang="ko-KR" dirty="0"/>
          </a:p>
          <a:p>
            <a:r>
              <a:rPr lang="ko-KR" altLang="en-US" dirty="0" smtClean="0"/>
              <a:t>복합적 </a:t>
            </a:r>
            <a:r>
              <a:rPr lang="ko-KR" altLang="en-US" dirty="0"/>
              <a:t>요인에 의한 치매 </a:t>
            </a:r>
            <a:r>
              <a:rPr lang="en-US" altLang="ko-KR" dirty="0"/>
              <a:t>(10-30%)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Alzheimer disease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병리</a:t>
            </a:r>
            <a:endParaRPr lang="en-US" altLang="ko-KR" sz="2400" b="1" dirty="0"/>
          </a:p>
          <a:p>
            <a:pPr lvl="1"/>
            <a:r>
              <a:rPr lang="ko-KR" altLang="en-US" sz="2000" dirty="0" err="1"/>
              <a:t>베타아밀로이드판</a:t>
            </a:r>
            <a:r>
              <a:rPr lang="en-US" altLang="ko-KR" sz="2000" dirty="0"/>
              <a:t>(b-Amyloid plaques)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타우단백</a:t>
            </a:r>
            <a:r>
              <a:rPr lang="en-US" altLang="ko-KR" sz="2000" dirty="0"/>
              <a:t>(tau protein)</a:t>
            </a:r>
            <a:r>
              <a:rPr lang="ko-KR" altLang="en-US" sz="2000" dirty="0"/>
              <a:t>과 관련된 신경세포</a:t>
            </a:r>
            <a:r>
              <a:rPr lang="en-US" altLang="ko-KR" sz="2000" dirty="0"/>
              <a:t>(neuron) </a:t>
            </a:r>
            <a:r>
              <a:rPr lang="ko-KR" altLang="en-US" sz="2000" dirty="0"/>
              <a:t>기능 저하 및 </a:t>
            </a:r>
            <a:r>
              <a:rPr lang="ko-KR" altLang="en-US" sz="2000" dirty="0" err="1"/>
              <a:t>세포사</a:t>
            </a:r>
            <a:endParaRPr lang="en-US" altLang="ko-KR" sz="2000" dirty="0"/>
          </a:p>
          <a:p>
            <a:pPr lvl="1"/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400" b="1" dirty="0"/>
              <a:t>Key feature</a:t>
            </a:r>
          </a:p>
          <a:p>
            <a:pPr lvl="1"/>
            <a:r>
              <a:rPr lang="ko-KR" altLang="en-US" sz="2000" dirty="0"/>
              <a:t>치매의 </a:t>
            </a:r>
            <a:r>
              <a:rPr lang="en-US" altLang="ko-KR" sz="2000" dirty="0"/>
              <a:t>60-80%</a:t>
            </a:r>
            <a:r>
              <a:rPr lang="ko-KR" altLang="en-US" sz="2000" dirty="0"/>
              <a:t>를 차지하는 가장 흔한 치매</a:t>
            </a:r>
            <a:endParaRPr lang="en-US" altLang="ko-KR" sz="2000" dirty="0"/>
          </a:p>
          <a:p>
            <a:pPr lvl="1"/>
            <a:r>
              <a:rPr lang="ko-KR" altLang="en-US" sz="2000" dirty="0"/>
              <a:t>기억장애를 포함하여 일상생활 능력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계획 능력</a:t>
            </a:r>
            <a:r>
              <a:rPr lang="en-US" altLang="ko-KR" sz="2000" dirty="0"/>
              <a:t>, </a:t>
            </a:r>
            <a:r>
              <a:rPr lang="ko-KR" altLang="en-US" sz="2000" dirty="0"/>
              <a:t>일상업무능력 저하를 보임</a:t>
            </a:r>
            <a:r>
              <a:rPr lang="en-US" altLang="ko-KR" sz="2000" dirty="0"/>
              <a:t>, </a:t>
            </a:r>
            <a:r>
              <a:rPr lang="ko-KR" altLang="en-US" sz="2000" dirty="0"/>
              <a:t>혼동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판단력저하</a:t>
            </a:r>
            <a:r>
              <a:rPr lang="en-US" altLang="ko-KR" sz="2000" dirty="0"/>
              <a:t>, </a:t>
            </a:r>
            <a:r>
              <a:rPr lang="ko-KR" altLang="en-US" sz="2000" dirty="0"/>
              <a:t>인격 및 정서 변화를 수반함</a:t>
            </a:r>
            <a:endParaRPr lang="en-US" altLang="ko-KR" sz="2000" dirty="0"/>
          </a:p>
          <a:p>
            <a:pPr lvl="1"/>
            <a:r>
              <a:rPr lang="ko-KR" altLang="en-US" sz="2000" dirty="0"/>
              <a:t>후기에는 </a:t>
            </a:r>
            <a:r>
              <a:rPr lang="ko-KR" altLang="en-US" sz="2000" dirty="0" err="1"/>
              <a:t>지남력</a:t>
            </a:r>
            <a:r>
              <a:rPr lang="ko-KR" altLang="en-US" sz="2000" dirty="0"/>
              <a:t> 상실</a:t>
            </a:r>
            <a:r>
              <a:rPr lang="en-US" altLang="ko-KR" sz="2000" dirty="0"/>
              <a:t>, </a:t>
            </a:r>
            <a:r>
              <a:rPr lang="ko-KR" altLang="en-US" sz="2000" dirty="0"/>
              <a:t>행동 장애</a:t>
            </a:r>
            <a:r>
              <a:rPr lang="en-US" altLang="ko-KR" sz="2000" dirty="0"/>
              <a:t>, </a:t>
            </a:r>
            <a:r>
              <a:rPr lang="ko-KR" altLang="en-US" sz="2000" dirty="0"/>
              <a:t>삼킴</a:t>
            </a:r>
            <a:r>
              <a:rPr lang="en-US" altLang="ko-KR" sz="2000" dirty="0"/>
              <a:t>, </a:t>
            </a:r>
            <a:r>
              <a:rPr lang="ko-KR" altLang="en-US" sz="2000" dirty="0"/>
              <a:t>보행</a:t>
            </a:r>
            <a:r>
              <a:rPr lang="en-US" altLang="ko-KR" sz="2000" dirty="0"/>
              <a:t>, </a:t>
            </a:r>
            <a:r>
              <a:rPr lang="ko-KR" altLang="en-US" sz="2000" dirty="0"/>
              <a:t>언어장애까지 동반함</a:t>
            </a:r>
            <a:endParaRPr lang="ko-KR" altLang="en-US" sz="4000" dirty="0"/>
          </a:p>
          <a:p>
            <a:endParaRPr lang="ko-KR" altLang="en-US" dirty="0"/>
          </a:p>
        </p:txBody>
      </p:sp>
      <p:pic>
        <p:nvPicPr>
          <p:cNvPr id="4" name="내용 개체 틀 3" descr="pic_scan1_connections_fall_20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9" y="4685949"/>
            <a:ext cx="4683345" cy="1813347"/>
          </a:xfrm>
          <a:prstGeom prst="rect">
            <a:avLst/>
          </a:prstGeom>
        </p:spPr>
      </p:pic>
      <p:pic>
        <p:nvPicPr>
          <p:cNvPr id="5" name="그림 4" descr="20121231-1052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413" y="4627088"/>
            <a:ext cx="38551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9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4666" t="17680" r="29850" b="14546"/>
          <a:stretch>
            <a:fillRect/>
          </a:stretch>
        </p:blipFill>
        <p:spPr bwMode="auto">
          <a:xfrm>
            <a:off x="0" y="1350516"/>
            <a:ext cx="5247118" cy="488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874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뇌졸중 후 인지기능 저하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593850"/>
            <a:ext cx="53530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98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혈관성치매</a:t>
            </a:r>
            <a:r>
              <a:rPr lang="en-US" altLang="ko-KR" dirty="0"/>
              <a:t>(Vascular dementia)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6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치매 약제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0921" y="1373163"/>
            <a:ext cx="7952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FFFF00"/>
                </a:solidFill>
                <a:latin typeface="+mn-ea"/>
                <a:ea typeface="+mn-ea"/>
              </a:rPr>
              <a:t>※ </a:t>
            </a:r>
            <a:r>
              <a:rPr lang="ko-KR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급여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  <a:ea typeface="+mn-ea"/>
              </a:rPr>
              <a:t>적용</a:t>
            </a:r>
            <a:r>
              <a:rPr lang="ko-KR" altLang="en-US" sz="2000" b="1" dirty="0">
                <a:latin typeface="+mn-ea"/>
                <a:ea typeface="+mn-ea"/>
              </a:rPr>
              <a:t>을 받기 위해서는 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  <a:ea typeface="+mn-ea"/>
              </a:rPr>
              <a:t>6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  <a:ea typeface="+mn-ea"/>
              </a:rPr>
              <a:t>개월에서 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  <a:ea typeface="+mn-ea"/>
              </a:rPr>
              <a:t>년 마다 정기적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2400" b="1" dirty="0" smtClean="0">
                <a:latin typeface="+mn-ea"/>
                <a:ea typeface="+mn-ea"/>
              </a:rPr>
              <a:t>MMSE</a:t>
            </a:r>
            <a:r>
              <a:rPr lang="ko-KR" altLang="en-US" sz="2400" b="1" dirty="0">
                <a:latin typeface="+mn-ea"/>
                <a:ea typeface="+mn-ea"/>
              </a:rPr>
              <a:t>와 </a:t>
            </a:r>
            <a:r>
              <a:rPr lang="en-US" altLang="ko-KR" sz="2400" b="1" dirty="0">
                <a:latin typeface="+mn-ea"/>
                <a:ea typeface="+mn-ea"/>
              </a:rPr>
              <a:t>CDR </a:t>
            </a:r>
            <a:r>
              <a:rPr lang="ko-KR" altLang="en-US" sz="2400" b="1" dirty="0">
                <a:latin typeface="+mn-ea"/>
                <a:ea typeface="+mn-ea"/>
              </a:rPr>
              <a:t>혹은 </a:t>
            </a:r>
            <a:r>
              <a:rPr lang="en-US" altLang="ko-KR" sz="2400" b="1" dirty="0">
                <a:latin typeface="+mn-ea"/>
                <a:ea typeface="+mn-ea"/>
              </a:rPr>
              <a:t>MMSE</a:t>
            </a:r>
            <a:r>
              <a:rPr lang="ko-KR" altLang="en-US" sz="2400" b="1" dirty="0">
                <a:latin typeface="+mn-ea"/>
                <a:ea typeface="+mn-ea"/>
              </a:rPr>
              <a:t>와 </a:t>
            </a:r>
            <a:r>
              <a:rPr lang="en-US" altLang="ko-KR" sz="2400" b="1" dirty="0">
                <a:latin typeface="+mn-ea"/>
                <a:ea typeface="+mn-ea"/>
              </a:rPr>
              <a:t>GDS</a:t>
            </a:r>
            <a:r>
              <a:rPr lang="ko-KR" altLang="en-US" sz="2400" b="1" dirty="0">
                <a:latin typeface="+mn-ea"/>
                <a:ea typeface="+mn-ea"/>
              </a:rPr>
              <a:t>를 </a:t>
            </a:r>
            <a:r>
              <a:rPr lang="ko-KR" altLang="en-US" sz="2400" b="1" dirty="0" smtClean="0">
                <a:latin typeface="+mn-ea"/>
                <a:ea typeface="+mn-ea"/>
              </a:rPr>
              <a:t>시행</a:t>
            </a:r>
            <a:endParaRPr lang="ko-KR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52929" y="3006700"/>
          <a:ext cx="7704856" cy="258028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MMSE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CDR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GDS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Donepezil</a:t>
                      </a:r>
                      <a:r>
                        <a:rPr lang="en-US" altLang="ko-KR" sz="1600" baseline="0" dirty="0" smtClean="0"/>
                        <a:t> (5-10mg)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26</a:t>
                      </a:r>
                      <a:r>
                        <a:rPr lang="ko-KR" altLang="en-US" sz="1500" dirty="0" smtClean="0"/>
                        <a:t>점 이하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1-3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3-7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Donepezil</a:t>
                      </a:r>
                      <a:r>
                        <a:rPr lang="en-US" altLang="ko-KR" sz="1600" baseline="0" dirty="0" smtClean="0"/>
                        <a:t> (23mg)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</a:t>
                      </a:r>
                      <a:r>
                        <a:rPr lang="ko-KR" altLang="en-US" sz="1500" dirty="0" smtClean="0"/>
                        <a:t>점 이하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2-3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4-7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Rivastigmine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캡슐제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10-26</a:t>
                      </a:r>
                      <a:r>
                        <a:rPr lang="ko-KR" altLang="en-US" sz="1500" dirty="0" smtClean="0"/>
                        <a:t>점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1-2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3-5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Rivastigmine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패취제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26</a:t>
                      </a:r>
                      <a:r>
                        <a:rPr lang="ko-KR" altLang="en-US" sz="1500" dirty="0" smtClean="0"/>
                        <a:t>점 이하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1-3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3-7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Galantamine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10-26</a:t>
                      </a:r>
                      <a:r>
                        <a:rPr lang="ko-KR" altLang="en-US" sz="1500" dirty="0" smtClean="0"/>
                        <a:t>점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1-2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3-5</a:t>
                      </a:r>
                      <a:endParaRPr lang="ko-KR" altLang="en-US" sz="15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Memantine</a:t>
                      </a:r>
                      <a:endParaRPr lang="ko-KR" altLang="en-US" sz="1600" dirty="0"/>
                    </a:p>
                  </a:txBody>
                  <a:tcP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</a:t>
                      </a:r>
                      <a:r>
                        <a:rPr lang="ko-KR" altLang="en-US" sz="1500" dirty="0" smtClean="0"/>
                        <a:t>점 이하</a:t>
                      </a:r>
                      <a:endParaRPr lang="ko-KR" altLang="en-US" sz="1500" dirty="0"/>
                    </a:p>
                  </a:txBody>
                  <a:tcPr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2-3</a:t>
                      </a:r>
                      <a:endParaRPr lang="ko-KR" altLang="en-US" sz="1500" dirty="0"/>
                    </a:p>
                  </a:txBody>
                  <a:tcPr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4-7</a:t>
                      </a:r>
                      <a:endParaRPr lang="ko-KR" altLang="en-US" sz="1500" dirty="0"/>
                    </a:p>
                  </a:txBody>
                  <a:tcPr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A382925-BA92-4E47-990C-8360E8D13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t="72798" r="51250" b="21296"/>
          <a:stretch/>
        </p:blipFill>
        <p:spPr>
          <a:xfrm>
            <a:off x="580921" y="5743004"/>
            <a:ext cx="7952313" cy="641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382925-BA92-4E47-990C-8360E8D13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t="46662" r="51250" b="49521"/>
          <a:stretch/>
        </p:blipFill>
        <p:spPr>
          <a:xfrm>
            <a:off x="684362" y="2430636"/>
            <a:ext cx="8168337" cy="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5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카니틸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다른 약제와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69632"/>
              </p:ext>
            </p:extLst>
          </p:nvPr>
        </p:nvGraphicFramePr>
        <p:xfrm>
          <a:off x="107792" y="846461"/>
          <a:ext cx="8940139" cy="5983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265">
                  <a:extLst>
                    <a:ext uri="{9D8B030D-6E8A-4147-A177-3AD203B41FA5}">
                      <a16:colId xmlns:a16="http://schemas.microsoft.com/office/drawing/2014/main" val="4139087339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631729466"/>
                    </a:ext>
                  </a:extLst>
                </a:gridCol>
                <a:gridCol w="2457697">
                  <a:extLst>
                    <a:ext uri="{9D8B030D-6E8A-4147-A177-3AD203B41FA5}">
                      <a16:colId xmlns:a16="http://schemas.microsoft.com/office/drawing/2014/main" val="3486233760"/>
                    </a:ext>
                  </a:extLst>
                </a:gridCol>
              </a:tblGrid>
              <a:tr h="402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Acetyl-L-Carnitine (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카니틸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Choline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alfoscerate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(C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Oxiracetam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(K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급여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가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경구용 뇌대사개선제 중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종만 요양급여를 인정을 원칙으로 함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개별고시가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있는 약제는 해당 고시 기준을 따름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※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대상약제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Acetyl L-carnitine HCL,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Citicoline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Oxiracetam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Choline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alfoscerate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Ibudilast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Ifenprodil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tartrate,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Nicergoline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78201"/>
                  </a:ext>
                </a:extLst>
              </a:tr>
              <a:tr h="1325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작용 기전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ea"/>
                          <a:ea typeface="+mn-ea"/>
                        </a:rPr>
                        <a:t>Acetylcholine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전구체로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ea"/>
                          <a:ea typeface="+mn-ea"/>
                        </a:rPr>
                        <a:t>Acetylcholine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의 생성을 촉진시켜 </a:t>
                      </a:r>
                      <a:endParaRPr lang="en-US" altLang="ko-KR" sz="11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  <a:latin typeface="+mn-ea"/>
                          <a:ea typeface="+mn-ea"/>
                        </a:rPr>
                        <a:t>뇌신경전달을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개선시킴과 동시에 </a:t>
                      </a:r>
                      <a:endParaRPr lang="en-US" altLang="ko-KR" sz="11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  <a:latin typeface="+mn-ea"/>
                          <a:ea typeface="+mn-ea"/>
                        </a:rPr>
                        <a:t>뇌혈관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장애 환자의 혈류를 </a:t>
                      </a:r>
                      <a:r>
                        <a:rPr lang="ko-KR" sz="1100" kern="100" dirty="0" smtClean="0">
                          <a:effectLst/>
                          <a:latin typeface="+mn-ea"/>
                          <a:ea typeface="+mn-ea"/>
                        </a:rPr>
                        <a:t>증가</a:t>
                      </a:r>
                      <a:endParaRPr lang="en-US" altLang="ko-KR" sz="11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체내에서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Choline,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Glycerophosphate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분해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Choline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Acetylcholine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전구체로서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Acetylcholine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합성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Glycerophosphate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는 세포막의 구성 성분으로 손상된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신경세포막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재생에 관여하여 신경계 기능을 정상화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Cyclic-GABA-GABOB (cyclic-γ-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aminobutylic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acid-γ-amino-β-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hydroxybutyric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acid)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유도체로서 뇌의 단백질 합성을 촉진하고 학습능력 및 전반적인 인지기능을 향상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809079"/>
                  </a:ext>
                </a:extLst>
              </a:tr>
              <a:tr h="222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적응증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뇌혈관질환에 의한 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이차적 퇴행성 질환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국내 환자 대상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상 임상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有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-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뇌혈관 결손에 의한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차 증상 및 변성 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또는 퇴행성 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뇌기질성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정신증후군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: 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기억력저하와 착란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,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의욕 및 자발성저하로 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인한 방향감각장애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,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의욕 및 자발성 저하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, 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집중력감소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-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감정 및 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행동변화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정서불안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, 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자극과민성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,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주위 무관심</a:t>
                      </a:r>
                      <a:b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-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노인성 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가성우울증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혈관성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인지 장애 증상 개선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용법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일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2 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～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회 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일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회 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일 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회 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약가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606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/1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정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516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캡슐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590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/1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정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11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4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대한민국</a:t>
            </a:r>
            <a:r>
              <a:rPr lang="en-US" altLang="ko-KR" dirty="0"/>
              <a:t> ‘</a:t>
            </a:r>
            <a:r>
              <a:rPr lang="ko-KR" altLang="en-US" dirty="0" smtClean="0"/>
              <a:t>고령 </a:t>
            </a:r>
            <a:r>
              <a:rPr lang="ko-KR" altLang="en-US" dirty="0"/>
              <a:t>사회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 b="1334"/>
          <a:stretch>
            <a:fillRect/>
          </a:stretch>
        </p:blipFill>
        <p:spPr bwMode="auto">
          <a:xfrm>
            <a:off x="5987" y="2814000"/>
            <a:ext cx="3335413" cy="386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 t="48105" r="11147"/>
          <a:stretch>
            <a:fillRect/>
          </a:stretch>
        </p:blipFill>
        <p:spPr bwMode="auto">
          <a:xfrm>
            <a:off x="1332434" y="1292200"/>
            <a:ext cx="6264696" cy="109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401" y="2852934"/>
            <a:ext cx="5802600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뇌기능개선제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A86B6-D736-4BCC-9931-2DF797A18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6" t="31852" r="33334" b="11667"/>
          <a:stretch/>
        </p:blipFill>
        <p:spPr>
          <a:xfrm>
            <a:off x="252314" y="3006700"/>
            <a:ext cx="6666008" cy="373536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E78C2D-849C-4FC2-B52B-C391797F89F2}"/>
              </a:ext>
            </a:extLst>
          </p:cNvPr>
          <p:cNvSpPr txBox="1">
            <a:spLocks/>
          </p:cNvSpPr>
          <p:nvPr/>
        </p:nvSpPr>
        <p:spPr>
          <a:xfrm>
            <a:off x="0" y="1206500"/>
            <a:ext cx="885698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Acetyl</a:t>
            </a:r>
            <a:r>
              <a:rPr lang="ko-KR" altLang="en-US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L-carnitine</a:t>
            </a:r>
          </a:p>
          <a:p>
            <a:pPr lvl="1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뇌허혈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후 젖산 농도 감소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(Reduction in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postischemic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brain lactate levels)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ATP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상승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(Elevation of ATP)</a:t>
            </a:r>
          </a:p>
          <a:p>
            <a:pPr lvl="1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항산화효과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(antioxidant mechanism)</a:t>
            </a: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NMDA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 의한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세포사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억제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6A58E-6216-4245-85B1-338016A53E5F}"/>
              </a:ext>
            </a:extLst>
          </p:cNvPr>
          <p:cNvSpPr/>
          <p:nvPr/>
        </p:nvSpPr>
        <p:spPr>
          <a:xfrm>
            <a:off x="7507748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Ann N Y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Acad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 Sci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2005;1053:153–161</a:t>
            </a:r>
          </a:p>
          <a:p>
            <a:pPr algn="r"/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Aging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Clin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i="1" dirty="0" err="1">
                <a:latin typeface="맑은 고딕" pitchFamily="50" charset="-127"/>
                <a:ea typeface="맑은 고딕" pitchFamily="50" charset="-127"/>
              </a:rPr>
              <a:t>Exp</a:t>
            </a:r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 Res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2018;30:133–138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25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카니틸</a:t>
            </a:r>
            <a:r>
              <a:rPr lang="ko-KR" altLang="en-US" dirty="0"/>
              <a:t> 제품정보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3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967935"/>
              </p:ext>
            </p:extLst>
          </p:nvPr>
        </p:nvGraphicFramePr>
        <p:xfrm>
          <a:off x="473319" y="1062484"/>
          <a:ext cx="8216412" cy="3610147"/>
        </p:xfrm>
        <a:graphic>
          <a:graphicData uri="http://schemas.openxmlformats.org/drawingml/2006/table">
            <a:tbl>
              <a:tblPr firstRow="1" bandRow="1"/>
              <a:tblGrid>
                <a:gridCol w="223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5351">
                <a:tc gridSpan="2">
                  <a:txBody>
                    <a:bodyPr/>
                    <a:lstStyle>
                      <a:lvl1pPr marL="0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rgbClr val="FFFF00"/>
                          </a:solidFill>
                        </a:rPr>
                        <a:t>카니틸</a:t>
                      </a:r>
                      <a:r>
                        <a:rPr lang="ko-KR" altLang="en-US" sz="2000" dirty="0" smtClean="0">
                          <a:solidFill>
                            <a:srgbClr val="FFFF00"/>
                          </a:solidFill>
                        </a:rPr>
                        <a:t> 정</a:t>
                      </a:r>
                      <a:r>
                        <a:rPr lang="en-US" altLang="ko-KR" sz="2000" dirty="0" smtClean="0">
                          <a:solidFill>
                            <a:srgbClr val="FFFF00"/>
                          </a:solidFill>
                        </a:rPr>
                        <a:t>/</a:t>
                      </a:r>
                      <a:r>
                        <a:rPr lang="ko-KR" altLang="en-US" sz="2000" dirty="0" smtClean="0">
                          <a:solidFill>
                            <a:srgbClr val="FFFF00"/>
                          </a:solidFill>
                        </a:rPr>
                        <a:t>산</a:t>
                      </a:r>
                      <a:endParaRPr lang="en-US" altLang="ko-KR" sz="2000" dirty="0" smtClean="0">
                        <a:solidFill>
                          <a:srgbClr val="FFFF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FF00"/>
                          </a:solidFill>
                        </a:rPr>
                        <a:t>(Acetyl-L-Carnitine </a:t>
                      </a:r>
                      <a:r>
                        <a:rPr lang="en-US" altLang="ko-KR" sz="2000" dirty="0" err="1" smtClean="0">
                          <a:solidFill>
                            <a:srgbClr val="FFFF00"/>
                          </a:solidFill>
                        </a:rPr>
                        <a:t>HCl</a:t>
                      </a:r>
                      <a:r>
                        <a:rPr lang="en-US" altLang="ko-KR" sz="2000" dirty="0" smtClean="0">
                          <a:solidFill>
                            <a:srgbClr val="FFFF00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73"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700" b="1" dirty="0" smtClean="0"/>
                        <a:t>유효성분</a:t>
                      </a:r>
                      <a:endParaRPr lang="ko-KR" altLang="en-US" sz="1700" b="1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baseline="0" dirty="0" smtClean="0"/>
                        <a:t>Acetyl-L-Carnitine 500mg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73"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700" b="1" dirty="0" smtClean="0"/>
                        <a:t>효능</a:t>
                      </a:r>
                      <a:r>
                        <a:rPr lang="en-US" altLang="ko-KR" sz="1700" b="1" dirty="0" smtClean="0"/>
                        <a:t>·</a:t>
                      </a:r>
                      <a:r>
                        <a:rPr lang="ko-KR" altLang="en-US" sz="1700" b="1" dirty="0" smtClean="0"/>
                        <a:t>효과</a:t>
                      </a:r>
                      <a:endParaRPr lang="ko-KR" altLang="en-US" sz="1700" b="1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b="1" dirty="0" smtClean="0"/>
                        <a:t>뇌혈관질환에 의한 이차적 퇴행성 질환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73"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700" b="1" dirty="0" smtClean="0"/>
                        <a:t>용법</a:t>
                      </a:r>
                      <a:r>
                        <a:rPr lang="en-US" altLang="ko-KR" sz="1700" b="1" dirty="0" smtClean="0"/>
                        <a:t>·</a:t>
                      </a:r>
                      <a:r>
                        <a:rPr lang="ko-KR" altLang="en-US" sz="1700" b="1" dirty="0" smtClean="0"/>
                        <a:t>용량</a:t>
                      </a:r>
                      <a:endParaRPr lang="ko-KR" altLang="en-US" sz="1700" b="1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ko-KR" altLang="en-US" sz="1600" b="1" dirty="0" smtClean="0"/>
                        <a:t>회 </a:t>
                      </a:r>
                      <a:r>
                        <a:rPr lang="en-US" altLang="ko-KR" sz="1600" b="1" dirty="0" smtClean="0"/>
                        <a:t>1</a:t>
                      </a:r>
                      <a:r>
                        <a:rPr lang="ko-KR" altLang="en-US" sz="1600" b="1" dirty="0" smtClean="0"/>
                        <a:t>정</a:t>
                      </a:r>
                      <a:r>
                        <a:rPr lang="en-US" altLang="ko-KR" sz="1600" b="1" dirty="0" smtClean="0"/>
                        <a:t>/</a:t>
                      </a:r>
                      <a:r>
                        <a:rPr lang="ko-KR" altLang="en-US" sz="1600" b="1" dirty="0" smtClean="0"/>
                        <a:t>포</a:t>
                      </a:r>
                      <a:r>
                        <a:rPr lang="en-US" altLang="ko-KR" sz="1600" b="1" dirty="0" smtClean="0"/>
                        <a:t>, 1</a:t>
                      </a:r>
                      <a:r>
                        <a:rPr lang="ko-KR" altLang="en-US" sz="1600" b="1" dirty="0" smtClean="0"/>
                        <a:t>일 </a:t>
                      </a:r>
                      <a:r>
                        <a:rPr lang="en-US" altLang="ko-KR" sz="1600" b="1" dirty="0" smtClean="0"/>
                        <a:t>2~3</a:t>
                      </a:r>
                      <a:r>
                        <a:rPr lang="ko-KR" altLang="en-US" sz="1600" b="1" dirty="0" smtClean="0"/>
                        <a:t>회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177"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0114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dirty="0" smtClean="0">
                          <a:solidFill>
                            <a:schemeClr val="bg1"/>
                          </a:solidFill>
                        </a:rPr>
                        <a:t>성상 </a:t>
                      </a:r>
                      <a:r>
                        <a:rPr lang="ko-KR" altLang="en-US" sz="1700" b="1" dirty="0" smtClean="0"/>
                        <a:t>상 </a:t>
                      </a:r>
                      <a:endParaRPr lang="ko-KR" altLang="en-US" sz="1700" b="1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057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0114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51718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02291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52863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03437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54009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04580" algn="l" defTabSz="901141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443757" y="4787626"/>
            <a:ext cx="8294687" cy="1863539"/>
            <a:chOff x="450064" y="4245272"/>
            <a:chExt cx="8294687" cy="2104324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450064" y="4245272"/>
              <a:ext cx="8294687" cy="2104324"/>
            </a:xfrm>
            <a:prstGeom prst="roundRect">
              <a:avLst>
                <a:gd name="adj" fmla="val 8218"/>
              </a:avLst>
            </a:prstGeom>
            <a:solidFill>
              <a:schemeClr val="accent2"/>
            </a:solidFill>
            <a:ln w="9525">
              <a:solidFill>
                <a:srgbClr val="005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 보험 약가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240337" y="4321437"/>
              <a:ext cx="3384000" cy="1963298"/>
            </a:xfrm>
            <a:prstGeom prst="roundRect">
              <a:avLst>
                <a:gd name="adj" fmla="val 8218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t"/>
            <a:lstStyle/>
            <a:p>
              <a:pPr marL="285750" marR="0" lvl="0" indent="-285750" algn="l" defTabSz="914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1783953" y="4321437"/>
              <a:ext cx="3384000" cy="1963297"/>
            </a:xfrm>
            <a:prstGeom prst="roundRect">
              <a:avLst>
                <a:gd name="adj" fmla="val 8218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t"/>
            <a:lstStyle/>
            <a:p>
              <a:pPr marL="285750" marR="0" lvl="0" indent="-285750" algn="l" defTabSz="914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pic>
          <p:nvPicPr>
            <p:cNvPr id="18" name="Picture 3" descr="C:\Users\admin\AppData\Local\Microsoft\Windows\Temporary Internet Files\Content.IE5\PXPYY7RK\카니틸산0.5g파우치[1]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5" t="10025" r="8216" b="9895"/>
            <a:stretch/>
          </p:blipFill>
          <p:spPr bwMode="auto">
            <a:xfrm>
              <a:off x="6408754" y="4772076"/>
              <a:ext cx="2085555" cy="1465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553" y="4746113"/>
              <a:ext cx="2560057" cy="153862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815122" y="4366964"/>
              <a:ext cx="2063385" cy="417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marR="0" lvl="0" indent="-285750" algn="l" defTabSz="914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정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(PTP):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606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70376" y="4366964"/>
              <a:ext cx="1874231" cy="417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marR="0" lvl="0" indent="-285750" algn="l" defTabSz="9141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산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포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):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397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889" y="3435961"/>
            <a:ext cx="590250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Acetyl L-Carnitine : Acetyl</a:t>
            </a:r>
            <a:r>
              <a:rPr lang="ko-KR" altLang="en-US" dirty="0"/>
              <a:t>기 </a:t>
            </a:r>
            <a:r>
              <a:rPr lang="en-US" altLang="ko-KR" dirty="0"/>
              <a:t>+ L-carnitine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2776"/>
            <a:ext cx="7886700" cy="3708196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66571" y="5733199"/>
            <a:ext cx="8496944" cy="504056"/>
          </a:xfrm>
          <a:prstGeom prst="rect">
            <a:avLst/>
          </a:prstGeom>
        </p:spPr>
        <p:txBody>
          <a:bodyPr>
            <a:noAutofit/>
          </a:bodyPr>
          <a:lstStyle>
            <a:lvl1pPr marL="108000" marR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800" kern="1200" spc="-100" baseline="0">
                <a:solidFill>
                  <a:schemeClr val="bg1">
                    <a:lumMod val="50000"/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marR="0" lvl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Jones LL, et al. </a:t>
            </a: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Prog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Lipid Res. 2010 Jan;49(1):61-75</a:t>
            </a:r>
          </a:p>
          <a:p>
            <a:pPr marL="108000" marR="0" lvl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Iliceto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S, et al. J Am </a:t>
            </a: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Coll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Cardiol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1995 Aug;26(2):380-7</a:t>
            </a:r>
          </a:p>
          <a:p>
            <a:pPr marL="108000" marR="0" lvl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Zhou X, et al. Asia Pac J </a:t>
            </a: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Clin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Nutr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2007;16(</a:t>
            </a: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Suppl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1):383-90</a:t>
            </a:r>
          </a:p>
          <a:p>
            <a:pPr marL="108000" marR="0" lvl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Ahmad S, et al. Kidney Int. 1990 Nov;38(5):912-8</a:t>
            </a:r>
          </a:p>
          <a:p>
            <a:pPr marL="108000" marR="0" lvl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Fernandez C, et al. </a:t>
            </a:r>
            <a:r>
              <a:rPr kumimoji="0" lang="en-US" altLang="ko-KR" sz="8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Clin</a:t>
            </a:r>
            <a:r>
              <a:rPr kumimoji="0" lang="en-US" altLang="ko-KR" sz="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Ter. 1992 Apr;140(4):353-77</a:t>
            </a:r>
            <a:endParaRPr kumimoji="0" lang="en-US" altLang="ko-KR" sz="800" b="0" i="0" u="none" strike="noStrike" kern="1200" cap="none" spc="-100" normalizeH="0" baseline="0" noProof="0" dirty="0">
              <a:ln>
                <a:noFill/>
              </a:ln>
              <a:solidFill>
                <a:schemeClr val="tx1">
                  <a:alpha val="99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76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고령화에 따른 치매 환자 증가</a:t>
            </a:r>
            <a:endParaRPr lang="ko-KR" altLang="en-US" dirty="0"/>
          </a:p>
        </p:txBody>
      </p:sp>
      <p:pic>
        <p:nvPicPr>
          <p:cNvPr id="6" name="Picture 2" descr="65세 이상 10명 중 1명은 치매… 2050년 치매환자 '300만명'-국민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1" y="2035249"/>
            <a:ext cx="4004753" cy="2676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8" name="Picture 6" descr="2019년 치매관리비용 16조3천억...1인당 2,073만원 - 디멘시아뉴스(DementiaNew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34" y="2035249"/>
            <a:ext cx="5715000" cy="3195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7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cognitive decline from a previous level of performance in one or more cognitive domains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Learning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and memory 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학습과 기억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Language 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언어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Executive function 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집행기능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Complex attention 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복합 집중력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Perceptual-motor 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지각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운동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Social cognition 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사회 인지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interfere with independence in everyday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activities</a:t>
            </a: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섬망이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아닐것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다른 질환으로 설명하기 어려운 경우</a:t>
            </a:r>
            <a:endParaRPr lang="ko-KR" altLang="en-US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주요신경인지장애</a:t>
            </a:r>
            <a:r>
              <a:rPr lang="en-US" altLang="ko-KR" sz="4000" dirty="0" smtClean="0"/>
              <a:t>(</a:t>
            </a:r>
            <a:r>
              <a:rPr lang="en-US" altLang="ko-KR" sz="4000" dirty="0" smtClean="0"/>
              <a:t>major neurocognitive </a:t>
            </a:r>
            <a:r>
              <a:rPr lang="en-US" altLang="ko-KR" sz="4000" dirty="0"/>
              <a:t>disorder</a:t>
            </a:r>
            <a:r>
              <a:rPr lang="en-US" altLang="ko-KR" sz="4000" dirty="0" smtClean="0"/>
              <a:t>)</a:t>
            </a:r>
            <a:br>
              <a:rPr lang="en-US" altLang="ko-KR" sz="4000" dirty="0" smtClean="0"/>
            </a:br>
            <a:r>
              <a:rPr lang="en-US" altLang="ko-KR" sz="3100" dirty="0"/>
              <a:t>DSM-5 </a:t>
            </a:r>
            <a:r>
              <a:rPr lang="en-US" altLang="ko-KR" sz="3100" dirty="0" smtClean="0"/>
              <a:t>criteria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8215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노화에 따른 변화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02" y="1104050"/>
            <a:ext cx="6991511" cy="5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감별진단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dirty="0"/>
              <a:t>Delirium (</a:t>
            </a:r>
            <a:r>
              <a:rPr lang="ko-KR" altLang="en-US" sz="1800" b="1" dirty="0" err="1"/>
              <a:t>섬망</a:t>
            </a:r>
            <a:r>
              <a:rPr lang="en-US" altLang="ko-KR" sz="1800" b="1" dirty="0"/>
              <a:t>)</a:t>
            </a:r>
          </a:p>
          <a:p>
            <a:pPr>
              <a:lnSpc>
                <a:spcPct val="170000"/>
              </a:lnSpc>
            </a:pPr>
            <a:endParaRPr lang="en-US" altLang="ko-KR" sz="1200" b="1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Benign senescent forgetfulness (</a:t>
            </a:r>
            <a:r>
              <a:rPr lang="ko-KR" altLang="en-US" sz="1800" b="1" dirty="0"/>
              <a:t>양성 건망증</a:t>
            </a:r>
            <a:r>
              <a:rPr lang="en-US" altLang="ko-KR" sz="1800" b="1" dirty="0"/>
              <a:t>)</a:t>
            </a:r>
          </a:p>
          <a:p>
            <a:pPr>
              <a:lnSpc>
                <a:spcPct val="170000"/>
              </a:lnSpc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rgbClr val="FF0000"/>
                </a:solidFill>
              </a:rPr>
              <a:t>Mild cognitive impairment (</a:t>
            </a:r>
            <a:r>
              <a:rPr lang="ko-KR" altLang="en-US" sz="1800" b="1" dirty="0">
                <a:solidFill>
                  <a:srgbClr val="FF0000"/>
                </a:solidFill>
              </a:rPr>
              <a:t>경도인지장애</a:t>
            </a:r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sz="1600" b="1" dirty="0" smtClean="0"/>
              <a:t>해마다 </a:t>
            </a:r>
            <a:r>
              <a:rPr lang="en-US" altLang="ko-KR" sz="1600" b="1" dirty="0"/>
              <a:t>10-15%</a:t>
            </a:r>
            <a:r>
              <a:rPr lang="ko-KR" altLang="en-US" sz="1600" b="1" dirty="0"/>
              <a:t>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치매로 진행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정상 노인에서는 단 </a:t>
            </a:r>
            <a:r>
              <a:rPr lang="en-US" altLang="ko-KR" sz="1600" b="1" dirty="0"/>
              <a:t>1-2%</a:t>
            </a:r>
            <a:r>
              <a:rPr lang="ko-KR" altLang="en-US" sz="1600" b="1" dirty="0"/>
              <a:t>만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치매로 진행</a:t>
            </a:r>
            <a:endParaRPr lang="en-US" altLang="ko-KR" sz="1600" b="1" dirty="0"/>
          </a:p>
          <a:p>
            <a:pPr lvl="1">
              <a:lnSpc>
                <a:spcPct val="170000"/>
              </a:lnSpc>
            </a:pPr>
            <a:r>
              <a:rPr lang="ko-KR" altLang="en-US" sz="1600" b="1" dirty="0"/>
              <a:t>나이에 비해 표준편차 </a:t>
            </a:r>
            <a:r>
              <a:rPr lang="en-US" altLang="ko-KR" sz="1600" b="1" dirty="0"/>
              <a:t>1.5 </a:t>
            </a:r>
            <a:r>
              <a:rPr lang="ko-KR" altLang="en-US" sz="1600" b="1" dirty="0"/>
              <a:t>이하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9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경도인지장애</a:t>
            </a:r>
            <a:r>
              <a:rPr lang="en-US" altLang="ko-KR" dirty="0"/>
              <a:t>(Mild cognitive impairment)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경도인지장애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1980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년대 초반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치매가 있지는 않지만 인지기능의 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저하가 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있는 사람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사실은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치매의 전구기에 해당한다는 것이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알려지면서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이들을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경도인지장애로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정의하기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시작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정의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(Petersen et al., 1999, Arch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Neurol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Memory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complaint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Abnormal memory for age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Normal activities of daily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living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Largely corresponds to CDR 0.5, GDS 3</a:t>
            </a:r>
          </a:p>
          <a:p>
            <a:pPr>
              <a:lnSpc>
                <a:spcPct val="150000"/>
              </a:lnSpc>
            </a:pPr>
            <a:r>
              <a:rPr lang="ko-KR" altLang="en-US" sz="2000" b="1" u="sng" dirty="0" smtClean="0"/>
              <a:t>매년 </a:t>
            </a:r>
            <a:r>
              <a:rPr lang="en-US" altLang="ko-KR" sz="2000" b="1" u="sng" dirty="0"/>
              <a:t>10-15%</a:t>
            </a:r>
            <a:r>
              <a:rPr lang="ko-KR" altLang="en-US" sz="2000" b="1" u="sng" dirty="0"/>
              <a:t>의 </a:t>
            </a:r>
            <a:r>
              <a:rPr lang="en-US" altLang="ko-KR" sz="2000" b="1" u="sng" dirty="0"/>
              <a:t>MCI </a:t>
            </a:r>
            <a:r>
              <a:rPr lang="ko-KR" altLang="en-US" sz="2000" b="1" u="sng" dirty="0"/>
              <a:t>환자가 치매</a:t>
            </a:r>
            <a:r>
              <a:rPr lang="ko-KR" altLang="en-US" sz="2000" dirty="0"/>
              <a:t>로 진행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정상 </a:t>
            </a:r>
            <a:r>
              <a:rPr lang="ko-KR" altLang="en-US" sz="2000" dirty="0" err="1"/>
              <a:t>노인군의</a:t>
            </a:r>
            <a:r>
              <a:rPr lang="ko-KR" altLang="en-US" sz="2000" dirty="0"/>
              <a:t> </a:t>
            </a:r>
            <a:r>
              <a:rPr lang="en-US" altLang="ko-KR" sz="2000" dirty="0"/>
              <a:t>1-2%</a:t>
            </a:r>
            <a:r>
              <a:rPr lang="ko-KR" altLang="en-US" sz="2000" dirty="0"/>
              <a:t>가 매년 치매로 진행하는 것에 비해 진행률이 확연하게 높음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MCI </a:t>
            </a:r>
            <a:r>
              <a:rPr lang="ko-KR" altLang="en-US" sz="2000" dirty="0"/>
              <a:t>환자의 약 </a:t>
            </a:r>
            <a:r>
              <a:rPr lang="en-US" altLang="ko-KR" sz="2000" b="1" u="sng" dirty="0"/>
              <a:t>80%</a:t>
            </a:r>
            <a:r>
              <a:rPr lang="ko-KR" altLang="en-US" sz="2000" b="1" u="sng" dirty="0"/>
              <a:t>가 </a:t>
            </a:r>
            <a:r>
              <a:rPr lang="en-US" altLang="ko-KR" sz="2000" b="1" u="sng" dirty="0"/>
              <a:t>10</a:t>
            </a:r>
            <a:r>
              <a:rPr lang="ko-KR" altLang="en-US" sz="2000" b="1" u="sng" dirty="0"/>
              <a:t>년 안에 치매 </a:t>
            </a:r>
            <a:r>
              <a:rPr lang="ko-KR" altLang="en-US" sz="2000" dirty="0"/>
              <a:t>증상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1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경도인지장애의 진단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93" y="0"/>
            <a:ext cx="4285633" cy="360772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5000" contras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52" y="0"/>
            <a:ext cx="6834548" cy="225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52" y="2502131"/>
            <a:ext cx="3645716" cy="4220513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02193" y="3769995"/>
            <a:ext cx="4104456" cy="321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Incidence density estimate of the annualized competing risk of transitioning from </a:t>
            </a:r>
            <a:r>
              <a:rPr lang="en-US" altLang="ko-KR" sz="1400" dirty="0" err="1" smtClean="0">
                <a:solidFill>
                  <a:srgbClr val="FFFF00"/>
                </a:solidFill>
              </a:rPr>
              <a:t>nonamnestic</a:t>
            </a:r>
            <a:r>
              <a:rPr lang="en-US" altLang="ko-KR" sz="1400" dirty="0" smtClean="0">
                <a:solidFill>
                  <a:srgbClr val="FFFF00"/>
                </a:solidFill>
              </a:rPr>
              <a:t> MCI to probable DLB was 20% </a:t>
            </a:r>
            <a:r>
              <a:rPr lang="en-US" altLang="ko-KR" sz="1400" dirty="0" smtClean="0"/>
              <a:t>(20 per 100 person-years, 95% confidence interval [CI] 15.3–27.5) compared with 1.6% to probable AD (1.6 per 100 person-years, 95% CI 0.61–4.3). </a:t>
            </a:r>
          </a:p>
          <a:p>
            <a:r>
              <a:rPr lang="en-US" altLang="ko-KR" sz="1400" dirty="0" smtClean="0"/>
              <a:t>In contrast, the annual relative competing risk of </a:t>
            </a:r>
            <a:r>
              <a:rPr lang="en-US" altLang="ko-KR" sz="1400" dirty="0" smtClean="0">
                <a:solidFill>
                  <a:srgbClr val="FFFF00"/>
                </a:solidFill>
              </a:rPr>
              <a:t>amnestic MCI</a:t>
            </a:r>
            <a:r>
              <a:rPr lang="en-US" altLang="ko-KR" sz="1400" dirty="0" smtClean="0"/>
              <a:t> to DLB was 1.5% (1.5 per 100 person-years, 95% CI 1.0–2.2) compared with </a:t>
            </a:r>
            <a:r>
              <a:rPr lang="en-US" altLang="ko-KR" sz="1400" dirty="0" smtClean="0">
                <a:solidFill>
                  <a:srgbClr val="FFFF00"/>
                </a:solidFill>
              </a:rPr>
              <a:t>17% to clinically probable AD</a:t>
            </a:r>
            <a:r>
              <a:rPr lang="en-US" altLang="ko-KR" sz="1400" dirty="0" smtClean="0"/>
              <a:t> (17 per 100 person-years, 95% CI 14.9–19.4).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424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5000" contras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7940"/>
            <a:ext cx="895698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026217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289</TotalTime>
  <Words>1112</Words>
  <Application>Microsoft Office PowerPoint</Application>
  <PresentationFormat>와이드스크린</PresentationFormat>
  <Paragraphs>187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Helvetica Neue</vt:lpstr>
      <vt:lpstr>HY견고딕</vt:lpstr>
      <vt:lpstr>굴림</vt:lpstr>
      <vt:lpstr>맑은 고딕</vt:lpstr>
      <vt:lpstr>Arial</vt:lpstr>
      <vt:lpstr>Arial Black</vt:lpstr>
      <vt:lpstr>Wingdings</vt:lpstr>
      <vt:lpstr>유일한 테마</vt:lpstr>
      <vt:lpstr>신경과 근골격계 질환</vt:lpstr>
      <vt:lpstr>대한민국 ‘고령 사회’</vt:lpstr>
      <vt:lpstr>고령화에 따른 치매 환자 증가</vt:lpstr>
      <vt:lpstr>주요신경인지장애(major neurocognitive disorder) DSM-5 criteria</vt:lpstr>
      <vt:lpstr>노화에 따른 변화 </vt:lpstr>
      <vt:lpstr>감별진단</vt:lpstr>
      <vt:lpstr>경도인지장애(Mild cognitive impairment)</vt:lpstr>
      <vt:lpstr>경도인지장애의 진단</vt:lpstr>
      <vt:lpstr>PowerPoint 프레젠테이션</vt:lpstr>
      <vt:lpstr>경도인지장애의 위험인자</vt:lpstr>
      <vt:lpstr>PowerPoint 프레젠테이션</vt:lpstr>
      <vt:lpstr>경도인지장애 치료 옵션</vt:lpstr>
      <vt:lpstr>빈도에 따른 치매 종류</vt:lpstr>
      <vt:lpstr>Alzheimer disease</vt:lpstr>
      <vt:lpstr>PowerPoint 프레젠테이션</vt:lpstr>
      <vt:lpstr>뇌졸중 후 인지기능 저하</vt:lpstr>
      <vt:lpstr>혈관성치매(Vascular dementia)</vt:lpstr>
      <vt:lpstr>치매 약제</vt:lpstr>
      <vt:lpstr>카니틸 vs 다른 약제와 비교</vt:lpstr>
      <vt:lpstr>뇌기능개선제</vt:lpstr>
      <vt:lpstr>카니틸 제품정보</vt:lpstr>
      <vt:lpstr>Acetyl L-Carnitine : Acetyl기 + L-carnitine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신경과 근골격계 질환</dc:title>
  <dc:creator>10</dc:creator>
  <cp:lastModifiedBy>EMCN</cp:lastModifiedBy>
  <cp:revision>28</cp:revision>
  <dcterms:created xsi:type="dcterms:W3CDTF">2021-05-18T05:21:55Z</dcterms:created>
  <dcterms:modified xsi:type="dcterms:W3CDTF">2021-06-04T06:49:28Z</dcterms:modified>
</cp:coreProperties>
</file>