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9" r:id="rId3"/>
    <p:sldId id="343" r:id="rId4"/>
    <p:sldId id="354" r:id="rId5"/>
    <p:sldId id="355" r:id="rId6"/>
    <p:sldId id="356" r:id="rId7"/>
    <p:sldId id="357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34" r:id="rId17"/>
    <p:sldId id="353" r:id="rId18"/>
    <p:sldId id="352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06" r:id="rId28"/>
  </p:sldIdLst>
  <p:sldSz cx="12192000" cy="6858000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669" autoAdjust="0"/>
  </p:normalViewPr>
  <p:slideViewPr>
    <p:cSldViewPr snapToGrid="0">
      <p:cViewPr varScale="1">
        <p:scale>
          <a:sx n="94" d="100"/>
          <a:sy n="94" d="100"/>
        </p:scale>
        <p:origin x="109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414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271" y="0"/>
            <a:ext cx="4302231" cy="3414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A142F-B1DC-4D01-B373-C62EF74E610C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219"/>
            <a:ext cx="4302231" cy="3414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271" y="6456219"/>
            <a:ext cx="4302231" cy="3414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360FD-86AB-43B5-9260-4E8D6BD3E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689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060A8-DCE6-47F3-9B02-C2C26B0B92BD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0484B-27A3-436C-B9FA-AB9E74CF6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26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0484B-27A3-436C-B9FA-AB9E74CF67C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78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fingolimod</a:t>
            </a:r>
            <a:r>
              <a:rPr lang="ko-KR" altLang="en-US" smtClean="0"/>
              <a:t>는 </a:t>
            </a:r>
            <a:r>
              <a:rPr lang="en-US" altLang="ko-KR" smtClean="0"/>
              <a:t>sphingosine</a:t>
            </a:r>
            <a:r>
              <a:rPr lang="en-US" altLang="ko-KR" baseline="0" smtClean="0"/>
              <a:t> 1 phosphate receptor S1PR1</a:t>
            </a:r>
            <a:r>
              <a:rPr lang="ko-KR" altLang="en-US" baseline="0" smtClean="0"/>
              <a:t>부터 </a:t>
            </a:r>
            <a:r>
              <a:rPr lang="en-US" altLang="ko-KR" baseline="0" smtClean="0"/>
              <a:t>5</a:t>
            </a:r>
            <a:r>
              <a:rPr lang="ko-KR" altLang="en-US" baseline="0" smtClean="0"/>
              <a:t>까지 중 </a:t>
            </a:r>
            <a:r>
              <a:rPr lang="en-US" altLang="ko-KR" baseline="0" smtClean="0"/>
              <a:t>4</a:t>
            </a:r>
            <a:r>
              <a:rPr lang="ko-KR" altLang="en-US" baseline="0" smtClean="0"/>
              <a:t>개에 </a:t>
            </a:r>
            <a:r>
              <a:rPr lang="en-US" altLang="ko-KR" baseline="0" smtClean="0"/>
              <a:t>binding</a:t>
            </a:r>
            <a:r>
              <a:rPr lang="ko-KR" altLang="en-US" baseline="0" smtClean="0"/>
              <a:t>하는데 그 중에서 </a:t>
            </a:r>
            <a:r>
              <a:rPr lang="en-US" altLang="ko-KR" baseline="0" smtClean="0"/>
              <a:t>lymphocyte</a:t>
            </a:r>
            <a:r>
              <a:rPr lang="ko-KR" altLang="en-US" baseline="0" smtClean="0"/>
              <a:t>에서는 </a:t>
            </a:r>
            <a:r>
              <a:rPr lang="en-US" altLang="ko-KR" baseline="0" smtClean="0"/>
              <a:t>S1PR1</a:t>
            </a:r>
            <a:r>
              <a:rPr lang="ko-KR" altLang="en-US" baseline="0" smtClean="0"/>
              <a:t>에 </a:t>
            </a:r>
            <a:r>
              <a:rPr lang="en-US" altLang="ko-KR" baseline="0" smtClean="0"/>
              <a:t>binding</a:t>
            </a:r>
            <a:r>
              <a:rPr lang="ko-KR" altLang="en-US" baseline="0" smtClean="0"/>
              <a:t>하여 </a:t>
            </a:r>
            <a:r>
              <a:rPr lang="en-US" altLang="ko-KR" baseline="0" smtClean="0"/>
              <a:t>lymph node</a:t>
            </a:r>
            <a:r>
              <a:rPr lang="ko-KR" altLang="en-US" baseline="0" smtClean="0"/>
              <a:t>에서 </a:t>
            </a:r>
            <a:r>
              <a:rPr lang="en-US" altLang="ko-KR" baseline="0" smtClean="0"/>
              <a:t>blood</a:t>
            </a:r>
            <a:r>
              <a:rPr lang="ko-KR" altLang="en-US" baseline="0" smtClean="0"/>
              <a:t>로 나가는 것을 막습니다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동시에 </a:t>
            </a:r>
            <a:r>
              <a:rPr lang="en-US" altLang="ko-KR" baseline="0" smtClean="0"/>
              <a:t>S1PR3</a:t>
            </a:r>
            <a:r>
              <a:rPr lang="ko-KR" altLang="en-US" baseline="0" smtClean="0"/>
              <a:t>에 </a:t>
            </a:r>
            <a:r>
              <a:rPr lang="en-US" altLang="ko-KR" baseline="0" smtClean="0"/>
              <a:t>binding</a:t>
            </a:r>
            <a:r>
              <a:rPr lang="ko-KR" altLang="en-US" baseline="0" smtClean="0"/>
              <a:t>하여 </a:t>
            </a:r>
            <a:r>
              <a:rPr lang="en-US" altLang="ko-KR" baseline="0" smtClean="0"/>
              <a:t>lymphocyte</a:t>
            </a:r>
            <a:r>
              <a:rPr lang="ko-KR" altLang="en-US" baseline="0" smtClean="0"/>
              <a:t>나 </a:t>
            </a:r>
            <a:r>
              <a:rPr lang="en-US" altLang="ko-KR" baseline="0" smtClean="0"/>
              <a:t>CNS cell</a:t>
            </a:r>
            <a:r>
              <a:rPr lang="ko-KR" altLang="en-US" baseline="0" smtClean="0"/>
              <a:t>에 작용하지만 동시에 </a:t>
            </a:r>
            <a:r>
              <a:rPr lang="en-US" altLang="ko-KR" baseline="0" smtClean="0"/>
              <a:t>artrioventricular block</a:t>
            </a:r>
            <a:r>
              <a:rPr lang="ko-KR" altLang="en-US" baseline="0" smtClean="0"/>
              <a:t>을 발생시키기도 합니다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이러한 점 때문에 </a:t>
            </a:r>
            <a:r>
              <a:rPr lang="en-US" altLang="ko-KR" baseline="0" smtClean="0"/>
              <a:t>S1PR1</a:t>
            </a:r>
            <a:r>
              <a:rPr lang="ko-KR" altLang="en-US" baseline="0" smtClean="0"/>
              <a:t>과 </a:t>
            </a:r>
            <a:r>
              <a:rPr lang="en-US" altLang="ko-KR" baseline="0" smtClean="0"/>
              <a:t>S1PR5</a:t>
            </a:r>
            <a:r>
              <a:rPr lang="ko-KR" altLang="en-US" baseline="0" smtClean="0"/>
              <a:t>에 더 </a:t>
            </a:r>
            <a:r>
              <a:rPr lang="en-US" altLang="ko-KR" baseline="0" smtClean="0"/>
              <a:t>selective</a:t>
            </a:r>
            <a:r>
              <a:rPr lang="ko-KR" altLang="en-US" baseline="0" smtClean="0"/>
              <a:t>하게 작용하는 약이 필요하며 또한 </a:t>
            </a:r>
            <a:r>
              <a:rPr lang="en-US" altLang="ko-KR" baseline="0" smtClean="0"/>
              <a:t>half life</a:t>
            </a:r>
            <a:r>
              <a:rPr lang="ko-KR" altLang="en-US" baseline="0" smtClean="0"/>
              <a:t>가 짧아서 약을 중단했을 때 </a:t>
            </a:r>
            <a:r>
              <a:rPr lang="en-US" altLang="ko-KR" baseline="0" smtClean="0"/>
              <a:t>lymphocyte</a:t>
            </a:r>
            <a:r>
              <a:rPr lang="ko-KR" altLang="en-US" baseline="0" smtClean="0"/>
              <a:t>가 더 빨리 재구성되게 할 수 있는 약이 필요합니다</a:t>
            </a:r>
            <a:r>
              <a:rPr lang="en-US" altLang="ko-KR" baseline="0" smtClean="0"/>
              <a:t>. phase 2 trial</a:t>
            </a:r>
            <a:r>
              <a:rPr lang="ko-KR" altLang="en-US" baseline="0" smtClean="0"/>
              <a:t>에서 </a:t>
            </a:r>
            <a:r>
              <a:rPr lang="en-US" altLang="ko-KR" baseline="0" smtClean="0"/>
              <a:t>5</a:t>
            </a:r>
            <a:r>
              <a:rPr lang="ko-KR" altLang="en-US" baseline="0" smtClean="0"/>
              <a:t>개의</a:t>
            </a:r>
            <a:r>
              <a:rPr lang="en-US" altLang="ko-KR" baseline="0" smtClean="0"/>
              <a:t> doses</a:t>
            </a:r>
            <a:r>
              <a:rPr lang="ko-KR" altLang="en-US" baseline="0" smtClean="0"/>
              <a:t>를 가지고 시험했고 제일 높은 용량 </a:t>
            </a:r>
            <a:r>
              <a:rPr lang="en-US" altLang="ko-KR" baseline="0" smtClean="0"/>
              <a:t>3</a:t>
            </a:r>
            <a:r>
              <a:rPr lang="ko-KR" altLang="en-US" baseline="0" smtClean="0"/>
              <a:t>개가 </a:t>
            </a:r>
            <a:r>
              <a:rPr lang="en-US" altLang="ko-KR" baseline="0" smtClean="0"/>
              <a:t>MRI</a:t>
            </a:r>
            <a:r>
              <a:rPr lang="ko-KR" altLang="en-US" baseline="0" smtClean="0"/>
              <a:t>에서의 </a:t>
            </a:r>
            <a:r>
              <a:rPr lang="en-US" altLang="ko-KR" baseline="0" smtClean="0"/>
              <a:t>combined unique active lesion</a:t>
            </a:r>
            <a:r>
              <a:rPr lang="ko-KR" altLang="en-US" baseline="0" smtClean="0"/>
              <a:t>의 감소인 </a:t>
            </a:r>
            <a:r>
              <a:rPr lang="en-US" altLang="ko-KR" baseline="0" smtClean="0"/>
              <a:t>primary end point</a:t>
            </a:r>
            <a:r>
              <a:rPr lang="ko-KR" altLang="en-US" baseline="0" smtClean="0"/>
              <a:t>에 도달했습니다</a:t>
            </a:r>
            <a:r>
              <a:rPr lang="en-US" altLang="ko-KR" baseline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0484B-27A3-436C-B9FA-AB9E74CF67C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515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0484B-27A3-436C-B9FA-AB9E74CF67C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720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0484B-27A3-436C-B9FA-AB9E74CF67C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943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0484B-27A3-436C-B9FA-AB9E74CF67C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554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0484B-27A3-436C-B9FA-AB9E74CF67C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468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0484B-27A3-436C-B9FA-AB9E74CF67C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439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 flip="none" rotWithShape="1">
          <a:gsLst>
            <a:gs pos="7000">
              <a:schemeClr val="bg1"/>
            </a:gs>
            <a:gs pos="24000">
              <a:schemeClr val="accent3">
                <a:lumMod val="58000"/>
                <a:alpha val="97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A27-F033-4297-B366-0E842255B4B5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5290-CAC7-4635-8939-096EF1D51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232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A27-F033-4297-B366-0E842255B4B5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5290-CAC7-4635-8939-096EF1D51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56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A27-F033-4297-B366-0E842255B4B5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5290-CAC7-4635-8939-096EF1D51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71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16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206500"/>
            <a:ext cx="12192000" cy="5651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24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A27-F033-4297-B366-0E842255B4B5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5290-CAC7-4635-8939-096EF1D51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6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A27-F033-4297-B366-0E842255B4B5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5290-CAC7-4635-8939-096EF1D51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705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A27-F033-4297-B366-0E842255B4B5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5290-CAC7-4635-8939-096EF1D51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11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A27-F033-4297-B366-0E842255B4B5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5290-CAC7-4635-8939-096EF1D51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94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A27-F033-4297-B366-0E842255B4B5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5290-CAC7-4635-8939-096EF1D51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57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A27-F033-4297-B366-0E842255B4B5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5290-CAC7-4635-8939-096EF1D51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7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A27-F033-4297-B366-0E842255B4B5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5290-CAC7-4635-8939-096EF1D51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81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chemeClr val="bg1"/>
            </a:gs>
            <a:gs pos="23000">
              <a:schemeClr val="accent3">
                <a:alpha val="76000"/>
                <a:lumMod val="58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4AA27-F033-4297-B366-0E842255B4B5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65290-CAC7-4635-8939-096EF1D51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720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5280" y="314009"/>
            <a:ext cx="11521440" cy="2053272"/>
          </a:xfrm>
        </p:spPr>
        <p:txBody>
          <a:bodyPr>
            <a:normAutofit/>
          </a:bodyPr>
          <a:lstStyle/>
          <a:p>
            <a:r>
              <a:rPr lang="ko-KR" altLang="en-US" smtClean="0"/>
              <a:t>랩미팅 임상저널 리뷰</a:t>
            </a:r>
            <a:r>
              <a:rPr lang="en-US" altLang="ko-KR"/>
              <a:t/>
            </a:r>
            <a:br>
              <a:rPr lang="en-US" altLang="ko-KR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5567680"/>
            <a:ext cx="9144000" cy="1178560"/>
          </a:xfrm>
        </p:spPr>
        <p:txBody>
          <a:bodyPr/>
          <a:lstStyle/>
          <a:p>
            <a:r>
              <a:rPr lang="en-US" altLang="ko-KR" dirty="0" smtClean="0"/>
              <a:t> 2020</a:t>
            </a:r>
            <a:r>
              <a:rPr lang="en-US" altLang="ko-KR" smtClean="0"/>
              <a:t>. </a:t>
            </a:r>
            <a:r>
              <a:rPr lang="en-US" altLang="ko-KR" smtClean="0"/>
              <a:t>12. 07</a:t>
            </a:r>
          </a:p>
          <a:p>
            <a:r>
              <a:rPr lang="en-US" altLang="ko-KR" smtClean="0"/>
              <a:t>F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유일한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62" y="1904318"/>
            <a:ext cx="10078876" cy="287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2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Tyrosine kinase inhibitor</a:t>
            </a:r>
            <a:br>
              <a:rPr lang="en-US" altLang="ko-KR" smtClean="0"/>
            </a:br>
            <a:r>
              <a:rPr lang="en-US" altLang="ko-KR" smtClean="0"/>
              <a:t>Evobrutinib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344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Laquinimod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758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917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99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988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678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" y="119172"/>
            <a:ext cx="10733873" cy="673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56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30" y="50939"/>
            <a:ext cx="9288950" cy="681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86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34" y="97079"/>
            <a:ext cx="11745957" cy="676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02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4" y="0"/>
            <a:ext cx="115422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7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6000"/>
          </a:xfrm>
        </p:spPr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selective sphingosine 1-phosphate (S1P) modulator</a:t>
            </a:r>
          </a:p>
          <a:p>
            <a:pPr lvl="1"/>
            <a:r>
              <a:rPr lang="en-US" altLang="ko-KR" smtClean="0"/>
              <a:t>siponimod</a:t>
            </a:r>
          </a:p>
          <a:p>
            <a:pPr lvl="1"/>
            <a:r>
              <a:rPr lang="en-US" altLang="ko-KR" smtClean="0"/>
              <a:t>ozanimod</a:t>
            </a:r>
          </a:p>
          <a:p>
            <a:pPr lvl="1"/>
            <a:r>
              <a:rPr lang="en-US" altLang="ko-KR" smtClean="0"/>
              <a:t>ponesimod</a:t>
            </a:r>
          </a:p>
          <a:p>
            <a:pPr lvl="1"/>
            <a:r>
              <a:rPr lang="en-US" altLang="ko-KR" smtClean="0"/>
              <a:t>amiselimod</a:t>
            </a:r>
          </a:p>
          <a:p>
            <a:pPr lvl="1"/>
            <a:r>
              <a:rPr lang="en-US" altLang="ko-KR" smtClean="0"/>
              <a:t>ceralifimod, CS-0777</a:t>
            </a:r>
          </a:p>
          <a:p>
            <a:r>
              <a:rPr lang="en-US" altLang="ko-KR" smtClean="0"/>
              <a:t>Monomethyl fumarate</a:t>
            </a:r>
          </a:p>
          <a:p>
            <a:r>
              <a:rPr lang="en-US" altLang="ko-KR" smtClean="0"/>
              <a:t>Mionocycline</a:t>
            </a:r>
          </a:p>
          <a:p>
            <a:r>
              <a:rPr lang="en-US" altLang="ko-KR" smtClean="0"/>
              <a:t>Tyrosine kinase inhibitor (Bruton's tyrosine kinase inhibitors)</a:t>
            </a:r>
          </a:p>
          <a:p>
            <a:pPr lvl="1"/>
            <a:r>
              <a:rPr lang="en-US" altLang="ko-KR" smtClean="0"/>
              <a:t>Evobrutinib</a:t>
            </a:r>
          </a:p>
          <a:p>
            <a:r>
              <a:rPr lang="en-US" altLang="ko-KR" smtClean="0"/>
              <a:t>Laquinimod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37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74" y="89506"/>
            <a:ext cx="10479806" cy="673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73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125754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7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0" y="0"/>
            <a:ext cx="8950960" cy="6857999"/>
            <a:chOff x="0" y="1"/>
            <a:chExt cx="8458351" cy="656613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"/>
              <a:ext cx="8458351" cy="60186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508001"/>
              <a:ext cx="8458351" cy="60581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3929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500"/>
            <a:ext cx="11719269" cy="490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30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0" y="1"/>
            <a:ext cx="8971280" cy="6857999"/>
            <a:chOff x="0" y="1"/>
            <a:chExt cx="8576926" cy="658106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"/>
              <a:ext cx="8576926" cy="700533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700534"/>
              <a:ext cx="8537401" cy="5880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7721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0" y="1016001"/>
            <a:ext cx="10861040" cy="4500879"/>
            <a:chOff x="0" y="1"/>
            <a:chExt cx="8980608" cy="266191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"/>
              <a:ext cx="8971280" cy="730012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730013"/>
              <a:ext cx="8980608" cy="19319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7417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664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9486900" cy="825500"/>
          </a:xfrm>
        </p:spPr>
        <p:txBody>
          <a:bodyPr/>
          <a:lstStyle/>
          <a:p>
            <a:r>
              <a:rPr lang="en-US" altLang="ko-KR" smtClean="0"/>
              <a:t>References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825500"/>
            <a:ext cx="12192000" cy="6032499"/>
          </a:xfrm>
        </p:spPr>
        <p:txBody>
          <a:bodyPr>
            <a:normAutofit fontScale="92500"/>
          </a:bodyPr>
          <a:lstStyle/>
          <a:p>
            <a:r>
              <a:rPr lang="en-US" altLang="ko-KR" sz="1100" dirty="0" smtClean="0"/>
              <a:t>1.	</a:t>
            </a:r>
            <a:r>
              <a:rPr lang="en-US" altLang="ko-KR" sz="1100" dirty="0" err="1" smtClean="0"/>
              <a:t>Amoiridis</a:t>
            </a:r>
            <a:r>
              <a:rPr lang="en-US" altLang="ko-KR" sz="1100" dirty="0" smtClean="0"/>
              <a:t> G, </a:t>
            </a:r>
            <a:r>
              <a:rPr lang="en-US" altLang="ko-KR" sz="1100" dirty="0" err="1" smtClean="0"/>
              <a:t>Vlachonikolis</a:t>
            </a:r>
            <a:r>
              <a:rPr lang="en-US" altLang="ko-KR" sz="1100" dirty="0" smtClean="0"/>
              <a:t> IG. Verification of the median-to-ulnar and ulnar-to-median nerve motor fiber anastomosis in the forearm: an electrophysiological study. </a:t>
            </a:r>
            <a:r>
              <a:rPr lang="en-US" altLang="ko-KR" sz="1100" dirty="0" err="1" smtClean="0"/>
              <a:t>Clin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Neurophysiol</a:t>
            </a:r>
            <a:r>
              <a:rPr lang="en-US" altLang="ko-KR" sz="1100" smtClean="0"/>
              <a:t>. 2003;114(1</a:t>
            </a:r>
            <a:r>
              <a:rPr lang="en-US" altLang="ko-KR" sz="1100" dirty="0" smtClean="0"/>
              <a:t>):94-8.</a:t>
            </a:r>
          </a:p>
          <a:p>
            <a:r>
              <a:rPr lang="en-US" altLang="ko-KR" sz="1100" dirty="0" smtClean="0"/>
              <a:t>2.	Baima J, </a:t>
            </a:r>
            <a:r>
              <a:rPr lang="en-US" altLang="ko-KR" sz="1100" dirty="0" err="1" smtClean="0"/>
              <a:t>Krivickas</a:t>
            </a:r>
            <a:r>
              <a:rPr lang="en-US" altLang="ko-KR" sz="1100" dirty="0" smtClean="0"/>
              <a:t> L. Evaluation and treatment of peroneal neuropathy. </a:t>
            </a:r>
            <a:r>
              <a:rPr lang="en-US" altLang="ko-KR" sz="1100" dirty="0" err="1" smtClean="0"/>
              <a:t>Curr</a:t>
            </a:r>
            <a:r>
              <a:rPr lang="en-US" altLang="ko-KR" sz="1100" dirty="0" smtClean="0"/>
              <a:t> Rev </a:t>
            </a:r>
            <a:r>
              <a:rPr lang="en-US" altLang="ko-KR" sz="1100" dirty="0" err="1" smtClean="0"/>
              <a:t>Musculoskelet</a:t>
            </a:r>
            <a:r>
              <a:rPr lang="en-US" altLang="ko-KR" sz="1100" dirty="0" smtClean="0"/>
              <a:t> Med. 2008;1(2):147-53.</a:t>
            </a:r>
          </a:p>
          <a:p>
            <a:r>
              <a:rPr lang="en-US" altLang="ko-KR" sz="1100" dirty="0" smtClean="0"/>
              <a:t>3.	</a:t>
            </a:r>
            <a:r>
              <a:rPr lang="en-US" altLang="ko-KR" sz="1100" dirty="0" err="1" smtClean="0"/>
              <a:t>Distad</a:t>
            </a:r>
            <a:r>
              <a:rPr lang="en-US" altLang="ko-KR" sz="1100" dirty="0" smtClean="0"/>
              <a:t> BJ, Weiss MD. Clinical and </a:t>
            </a:r>
            <a:r>
              <a:rPr lang="en-US" altLang="ko-KR" sz="1100" dirty="0" err="1" smtClean="0"/>
              <a:t>electrodiagnostic</a:t>
            </a:r>
            <a:r>
              <a:rPr lang="en-US" altLang="ko-KR" sz="1100" dirty="0" smtClean="0"/>
              <a:t> features of sciatic neuropathies. </a:t>
            </a:r>
            <a:r>
              <a:rPr lang="en-US" altLang="ko-KR" sz="1100" dirty="0" err="1" smtClean="0"/>
              <a:t>Phys</a:t>
            </a:r>
            <a:r>
              <a:rPr lang="en-US" altLang="ko-KR" sz="1100" dirty="0" smtClean="0"/>
              <a:t> Med </a:t>
            </a:r>
            <a:r>
              <a:rPr lang="en-US" altLang="ko-KR" sz="1100" dirty="0" err="1" smtClean="0"/>
              <a:t>Rehabil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Clin</a:t>
            </a:r>
            <a:r>
              <a:rPr lang="en-US" altLang="ko-KR" sz="1100" dirty="0" smtClean="0"/>
              <a:t> N Am. 2013;24(1):107-20.</a:t>
            </a:r>
          </a:p>
          <a:p>
            <a:r>
              <a:rPr lang="en-US" altLang="ko-KR" sz="1100" dirty="0" smtClean="0"/>
              <a:t>4.	Dong Q, Jacobson JA, Jamadar DA, </a:t>
            </a:r>
            <a:r>
              <a:rPr lang="en-US" altLang="ko-KR" sz="1100" dirty="0" err="1" smtClean="0"/>
              <a:t>Gandikota</a:t>
            </a:r>
            <a:r>
              <a:rPr lang="en-US" altLang="ko-KR" sz="1100" dirty="0" smtClean="0"/>
              <a:t> G, Brandon C, Morag Y, et al. Entrapment neuropathies in the upper and lower limbs: anatomy and MRI features. </a:t>
            </a:r>
            <a:r>
              <a:rPr lang="en-US" altLang="ko-KR" sz="1100" dirty="0" err="1" smtClean="0"/>
              <a:t>Radiol</a:t>
            </a:r>
            <a:r>
              <a:rPr lang="en-US" altLang="ko-KR" sz="1100" dirty="0" smtClean="0"/>
              <a:t> Res </a:t>
            </a:r>
            <a:r>
              <a:rPr lang="en-US" altLang="ko-KR" sz="1100" dirty="0" err="1" smtClean="0"/>
              <a:t>Pract</a:t>
            </a:r>
            <a:r>
              <a:rPr lang="en-US" altLang="ko-KR" sz="1100" smtClean="0"/>
              <a:t>. 2012;2012:230679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5.	Doughty CT, </a:t>
            </a:r>
            <a:r>
              <a:rPr lang="en-US" altLang="ko-KR" sz="1100" dirty="0" err="1" smtClean="0"/>
              <a:t>Bowley</a:t>
            </a:r>
            <a:r>
              <a:rPr lang="en-US" altLang="ko-KR" sz="1100" dirty="0" smtClean="0"/>
              <a:t> MP. Entrapment Neuropathies of the Upper Extremity. Med </a:t>
            </a:r>
            <a:r>
              <a:rPr lang="en-US" altLang="ko-KR" sz="1100" dirty="0" err="1" smtClean="0"/>
              <a:t>Clin</a:t>
            </a:r>
            <a:r>
              <a:rPr lang="en-US" altLang="ko-KR" sz="1100" dirty="0" smtClean="0"/>
              <a:t> North Am. 2019;103(2):357-70.</a:t>
            </a:r>
          </a:p>
          <a:p>
            <a:r>
              <a:rPr lang="en-US" altLang="ko-KR" sz="1100" dirty="0" smtClean="0"/>
              <a:t>6.	</a:t>
            </a:r>
            <a:r>
              <a:rPr lang="en-US" altLang="ko-KR" sz="1100" dirty="0" err="1" smtClean="0"/>
              <a:t>Dy</a:t>
            </a:r>
            <a:r>
              <a:rPr lang="en-US" altLang="ko-KR" sz="1100" dirty="0" smtClean="0"/>
              <a:t> CJ, Mackinnon SE. Ulnar neuropathy: evaluation and management. </a:t>
            </a:r>
            <a:r>
              <a:rPr lang="en-US" altLang="ko-KR" sz="1100" dirty="0" err="1" smtClean="0"/>
              <a:t>Curr</a:t>
            </a:r>
            <a:r>
              <a:rPr lang="en-US" altLang="ko-KR" sz="1100" dirty="0" smtClean="0"/>
              <a:t> Rev </a:t>
            </a:r>
            <a:r>
              <a:rPr lang="en-US" altLang="ko-KR" sz="1100" dirty="0" err="1" smtClean="0"/>
              <a:t>Musculoskelet</a:t>
            </a:r>
            <a:r>
              <a:rPr lang="en-US" altLang="ko-KR" sz="1100" dirty="0" smtClean="0"/>
              <a:t> Med. 2016;9(2):178-84.</a:t>
            </a:r>
          </a:p>
          <a:p>
            <a:r>
              <a:rPr lang="en-US" altLang="ko-KR" sz="1100" dirty="0" smtClean="0"/>
              <a:t>7.	Hobson-Webb LD, </a:t>
            </a:r>
            <a:r>
              <a:rPr lang="en-US" altLang="ko-KR" sz="1100" dirty="0" err="1" smtClean="0"/>
              <a:t>Juel</a:t>
            </a:r>
            <a:r>
              <a:rPr lang="en-US" altLang="ko-KR" sz="1100" dirty="0" smtClean="0"/>
              <a:t> VC. Common Entrapment Neuropathies. Continuum (</a:t>
            </a:r>
            <a:r>
              <a:rPr lang="en-US" altLang="ko-KR" sz="1100" dirty="0" err="1" smtClean="0"/>
              <a:t>Minneap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Minn</a:t>
            </a:r>
            <a:r>
              <a:rPr lang="en-US" altLang="ko-KR" sz="1100" dirty="0" smtClean="0"/>
              <a:t>). 2017;23(2, Selected Topics in Outpatient Neurology):487-511.</a:t>
            </a:r>
          </a:p>
          <a:p>
            <a:r>
              <a:rPr lang="en-US" altLang="ko-KR" sz="1100" dirty="0" smtClean="0"/>
              <a:t>8.	Hong S-W, Gong H-S. Median nerve neuropathy. Journal of the Korean Medical Association. 2017;60(12).</a:t>
            </a:r>
          </a:p>
          <a:p>
            <a:r>
              <a:rPr lang="en-US" altLang="ko-KR" sz="1100" dirty="0" smtClean="0"/>
              <a:t>9.	</a:t>
            </a:r>
            <a:r>
              <a:rPr lang="en-US" altLang="ko-KR" sz="1100" dirty="0" err="1" smtClean="0"/>
              <a:t>Iyer</a:t>
            </a:r>
            <a:r>
              <a:rPr lang="en-US" altLang="ko-KR" sz="1100" dirty="0" smtClean="0"/>
              <a:t> V, </a:t>
            </a:r>
            <a:r>
              <a:rPr lang="en-US" altLang="ko-KR" sz="1100" dirty="0" err="1" smtClean="0"/>
              <a:t>Fenichel</a:t>
            </a:r>
            <a:r>
              <a:rPr lang="en-US" altLang="ko-KR" sz="1100" dirty="0" smtClean="0"/>
              <a:t> GM. Normal median nerve proximal latency in carpal tunnel syndrome: a clue to coexisting Martin-Gruber anastomosis. Journal of neurology, neurosurgery, and psychiatry</a:t>
            </a:r>
            <a:r>
              <a:rPr lang="en-US" altLang="ko-KR" sz="1100" smtClean="0"/>
              <a:t>. 1976;39(5</a:t>
            </a:r>
            <a:r>
              <a:rPr lang="en-US" altLang="ko-KR" sz="1100" dirty="0" smtClean="0"/>
              <a:t>):449-52.</a:t>
            </a:r>
          </a:p>
          <a:p>
            <a:r>
              <a:rPr lang="en-US" altLang="ko-KR" sz="1100" dirty="0" smtClean="0"/>
              <a:t>10.	Jang HS, Lee YH. Radial nerve neuropathy. Journal of the Korean Medical Association. 2017;60(12).</a:t>
            </a:r>
          </a:p>
          <a:p>
            <a:r>
              <a:rPr lang="en-US" altLang="ko-KR" sz="1100" dirty="0" smtClean="0"/>
              <a:t>11.	LD H-W, VC J. Common Entrapment Neuropathies. Continuum (</a:t>
            </a:r>
            <a:r>
              <a:rPr lang="en-US" altLang="ko-KR" sz="1100" dirty="0" err="1" smtClean="0"/>
              <a:t>Minneap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Minn</a:t>
            </a:r>
            <a:r>
              <a:rPr lang="en-US" altLang="ko-KR" sz="1100" dirty="0" smtClean="0"/>
              <a:t>). 2017;23(2):487-511.</a:t>
            </a:r>
          </a:p>
          <a:p>
            <a:r>
              <a:rPr lang="en-US" altLang="ko-KR" sz="1100" dirty="0" smtClean="0"/>
              <a:t>12.	Miller TT, </a:t>
            </a:r>
            <a:r>
              <a:rPr lang="en-US" altLang="ko-KR" sz="1100" dirty="0" err="1" smtClean="0"/>
              <a:t>Reinus</a:t>
            </a:r>
            <a:r>
              <a:rPr lang="en-US" altLang="ko-KR" sz="1100" dirty="0" smtClean="0"/>
              <a:t> WR. Nerve entrapment syndromes of the elbow, forearm, and wrist. AJR Am J </a:t>
            </a:r>
            <a:r>
              <a:rPr lang="en-US" altLang="ko-KR" sz="1100" dirty="0" err="1" smtClean="0"/>
              <a:t>Roentgenol</a:t>
            </a:r>
            <a:r>
              <a:rPr lang="en-US" altLang="ko-KR" sz="1100" dirty="0" smtClean="0"/>
              <a:t>. 2010;195(3):585-94.</a:t>
            </a:r>
          </a:p>
          <a:p>
            <a:r>
              <a:rPr lang="en-US" altLang="ko-KR" sz="1100" dirty="0" smtClean="0"/>
              <a:t>13.	Robinson LR. How </a:t>
            </a:r>
            <a:r>
              <a:rPr lang="en-US" altLang="ko-KR" sz="1100" dirty="0" err="1" smtClean="0"/>
              <a:t>electrodiagnosis</a:t>
            </a:r>
            <a:r>
              <a:rPr lang="en-US" altLang="ko-KR" sz="1100" dirty="0" smtClean="0"/>
              <a:t> predicts clinical outcome of focal peripheral nerve lesions. Muscle Nerve. 2015;52(3):321-33.</a:t>
            </a:r>
          </a:p>
          <a:p>
            <a:r>
              <a:rPr lang="en-US" altLang="ko-KR" sz="1100" dirty="0" smtClean="0"/>
              <a:t>14.	Sanders RJ, Hammond SL, Rao NM. Thoracic outlet syndrome: a review. Neurologist. 2008;14(6):365-73.</a:t>
            </a:r>
          </a:p>
          <a:p>
            <a:r>
              <a:rPr lang="en-US" altLang="ko-KR" sz="1100" dirty="0" smtClean="0"/>
              <a:t>15.	</a:t>
            </a:r>
            <a:r>
              <a:rPr lang="en-US" altLang="ko-KR" sz="1100" dirty="0" err="1" smtClean="0"/>
              <a:t>Wahab</a:t>
            </a:r>
            <a:r>
              <a:rPr lang="en-US" altLang="ko-KR" sz="1100" dirty="0" smtClean="0"/>
              <a:t> KW, </a:t>
            </a:r>
            <a:r>
              <a:rPr lang="en-US" altLang="ko-KR" sz="1100" dirty="0" err="1" smtClean="0"/>
              <a:t>Sanya</a:t>
            </a:r>
            <a:r>
              <a:rPr lang="en-US" altLang="ko-KR" sz="1100" dirty="0" smtClean="0"/>
              <a:t> EO, Adebayo PB, </a:t>
            </a:r>
            <a:r>
              <a:rPr lang="en-US" altLang="ko-KR" sz="1100" dirty="0" err="1" smtClean="0"/>
              <a:t>Babalola</a:t>
            </a:r>
            <a:r>
              <a:rPr lang="en-US" altLang="ko-KR" sz="1100" dirty="0" smtClean="0"/>
              <a:t> MO, </a:t>
            </a:r>
            <a:r>
              <a:rPr lang="en-US" altLang="ko-KR" sz="1100" dirty="0" err="1" smtClean="0"/>
              <a:t>Ibraheem</a:t>
            </a:r>
            <a:r>
              <a:rPr lang="en-US" altLang="ko-KR" sz="1100" dirty="0" smtClean="0"/>
              <a:t> HG. Carpal Tunnel Syndrome and Other Entrapment Neuropathies. Oman Med J. 2017;32(6):449-54.</a:t>
            </a:r>
          </a:p>
          <a:p>
            <a:r>
              <a:rPr lang="en-US" altLang="ko-KR" sz="1100" dirty="0" smtClean="0"/>
              <a:t>16.	</a:t>
            </a:r>
            <a:r>
              <a:rPr lang="en-US" altLang="ko-KR" sz="1100" dirty="0" err="1" smtClean="0"/>
              <a:t>Wahba</a:t>
            </a:r>
            <a:r>
              <a:rPr lang="en-US" altLang="ko-KR" sz="1100" dirty="0" smtClean="0"/>
              <a:t> M. Carpal Tunnel Syndrome in a patient with </a:t>
            </a:r>
            <a:r>
              <a:rPr lang="en-US" altLang="ko-KR" sz="1100" dirty="0" err="1" smtClean="0"/>
              <a:t>RicheCannieu</a:t>
            </a:r>
            <a:r>
              <a:rPr lang="en-US" altLang="ko-KR" sz="1100" dirty="0" smtClean="0"/>
              <a:t> Anastomosis. Archives in Neurology &amp; Neuroscience. 2018;1(3).</a:t>
            </a:r>
          </a:p>
          <a:p>
            <a:r>
              <a:rPr lang="en-US" altLang="ko-KR" sz="1100" dirty="0" smtClean="0"/>
              <a:t>17.	Cheng CJ, Mackinnon-Patterson B, Beck JL, Mackinnon SE. Scratch Collapse Test for Evaluation of Carpal and Cubital Tunnel Syndrome. The Journal of Hand Surgery. 2008;33(9):1518-24.</a:t>
            </a:r>
          </a:p>
          <a:p>
            <a:r>
              <a:rPr lang="en-US" altLang="ko-KR" sz="1100" dirty="0" smtClean="0"/>
              <a:t>18.	Cartwright MS, Walker FO. Neuromuscular ultrasound in common entrapment neuropathies. Muscle Nerve. 2013;48(5):696-704.</a:t>
            </a:r>
          </a:p>
          <a:p>
            <a:r>
              <a:rPr lang="en-US" altLang="ko-KR" sz="1100" dirty="0" smtClean="0"/>
              <a:t>19.	</a:t>
            </a:r>
            <a:r>
              <a:rPr lang="en-US" altLang="ko-KR" sz="1100" dirty="0" err="1" smtClean="0"/>
              <a:t>Mallouhi</a:t>
            </a:r>
            <a:r>
              <a:rPr lang="en-US" altLang="ko-KR" sz="1100" dirty="0" smtClean="0"/>
              <a:t> A, </a:t>
            </a:r>
            <a:r>
              <a:rPr lang="en-US" altLang="ko-KR" sz="1100" dirty="0" err="1" smtClean="0"/>
              <a:t>Pültzl</a:t>
            </a:r>
            <a:r>
              <a:rPr lang="en-US" altLang="ko-KR" sz="1100" dirty="0" smtClean="0"/>
              <a:t> P, </a:t>
            </a:r>
            <a:r>
              <a:rPr lang="en-US" altLang="ko-KR" sz="1100" dirty="0" err="1" smtClean="0"/>
              <a:t>Trieb</a:t>
            </a:r>
            <a:r>
              <a:rPr lang="en-US" altLang="ko-KR" sz="1100" dirty="0" smtClean="0"/>
              <a:t> T, </a:t>
            </a:r>
            <a:r>
              <a:rPr lang="en-US" altLang="ko-KR" sz="1100" dirty="0" err="1" smtClean="0"/>
              <a:t>Piza</a:t>
            </a:r>
            <a:r>
              <a:rPr lang="en-US" altLang="ko-KR" sz="1100" dirty="0" smtClean="0"/>
              <a:t> H, </a:t>
            </a:r>
            <a:r>
              <a:rPr lang="en-US" altLang="ko-KR" sz="1100" dirty="0" err="1" smtClean="0"/>
              <a:t>Bodner</a:t>
            </a:r>
            <a:r>
              <a:rPr lang="en-US" altLang="ko-KR" sz="1100" dirty="0" smtClean="0"/>
              <a:t> G. Predictors of Carpal Tunnel Syndrome: Accuracy of Gray-Scale and Color Doppler Sonography. American Journal of </a:t>
            </a:r>
            <a:r>
              <a:rPr lang="en-US" altLang="ko-KR" sz="1100" dirty="0" err="1" smtClean="0"/>
              <a:t>Roentgenology</a:t>
            </a:r>
            <a:r>
              <a:rPr lang="en-US" altLang="ko-KR" sz="1100" smtClean="0"/>
              <a:t>. 2006;186(5</a:t>
            </a:r>
            <a:r>
              <a:rPr lang="en-US" altLang="ko-KR" sz="1100" dirty="0" smtClean="0"/>
              <a:t>):1240-5.</a:t>
            </a:r>
          </a:p>
          <a:p>
            <a:r>
              <a:rPr lang="en-US" altLang="ko-KR" sz="1100" dirty="0" smtClean="0"/>
              <a:t>20.	Campbell WW, Carroll C, Landau ME. Ulnar neuropathy at the elbow: Five new things. </a:t>
            </a:r>
            <a:r>
              <a:rPr lang="en-US" altLang="ko-KR" sz="1100" dirty="0" err="1" smtClean="0"/>
              <a:t>Neurol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Clin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Pract</a:t>
            </a:r>
            <a:r>
              <a:rPr lang="en-US" altLang="ko-KR" sz="1100" dirty="0" smtClean="0"/>
              <a:t>. 2015;5(1):</a:t>
            </a:r>
            <a:r>
              <a:rPr lang="en-US" altLang="ko-KR" sz="1100" smtClean="0"/>
              <a:t>35-41.</a:t>
            </a:r>
          </a:p>
          <a:p>
            <a:r>
              <a:rPr lang="en-US" altLang="ko-KR" sz="1100" smtClean="0"/>
              <a:t>21.	Ferrante MA, Ferrante ND. The thoracic outlet syndromes: Part 1. Overview of the thoracic outlet syndromes and review of true neurogenic thoracic outlet syndrome. Muscle Nerve. 2017;55(6):782-93.</a:t>
            </a:r>
          </a:p>
          <a:p>
            <a:r>
              <a:rPr lang="en-US" altLang="ko-KR" sz="1100" smtClean="0"/>
              <a:t>22.	Ferrante MA, Ferrante ND. The thoracic outlet syndromes: Part 2. The arterial, venous, neurovascular, and disputed thoracic outlet syndromes. Muscle Nerve. 2017;56(4):663-73.</a:t>
            </a:r>
          </a:p>
          <a:p>
            <a:endParaRPr lang="en-US" altLang="ko-KR" sz="1100" dirty="0" smtClean="0"/>
          </a:p>
          <a:p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410895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SIP modulator </a:t>
            </a:r>
            <a:br>
              <a:rPr lang="en-US" altLang="ko-KR" smtClean="0"/>
            </a:br>
            <a:r>
              <a:rPr lang="en-US" altLang="ko-KR" smtClean="0"/>
              <a:t>siponimod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fingolimod: bind to 4 of 5 S1P receptor (S1PR1-5). concurrence of AV block in first dose </a:t>
            </a:r>
          </a:p>
          <a:p>
            <a:r>
              <a:rPr lang="en-US" altLang="ko-KR" smtClean="0"/>
              <a:t>need for more selective S1P inhibitor (specifically S1PR1, S1PR5), shorter half-life</a:t>
            </a:r>
          </a:p>
          <a:p>
            <a:r>
              <a:rPr lang="en-US" altLang="ko-KR" smtClean="0"/>
              <a:t>bind S1PR1 and S1PR5 with high selectivity, dose not require phosphorylation, shorter half-life (30 hours)</a:t>
            </a:r>
          </a:p>
          <a:p>
            <a:r>
              <a:rPr lang="en-US" altLang="ko-KR" smtClean="0">
                <a:solidFill>
                  <a:srgbClr val="FFFF00"/>
                </a:solidFill>
              </a:rPr>
              <a:t>10mg, 2mg, 1.25mg</a:t>
            </a:r>
            <a:r>
              <a:rPr lang="en-US" altLang="ko-KR" smtClean="0"/>
              <a:t>, 0.5mg, 0.25mg  doses were assessed in phase 2. </a:t>
            </a:r>
          </a:p>
          <a:p>
            <a:r>
              <a:rPr lang="en-US" altLang="ko-KR" smtClean="0"/>
              <a:t>titration: </a:t>
            </a:r>
            <a:r>
              <a:rPr lang="en-US" altLang="ko-KR"/>
              <a:t>0.25mg on day </a:t>
            </a:r>
            <a:r>
              <a:rPr lang="en-US" altLang="ko-KR"/>
              <a:t>1 </a:t>
            </a:r>
            <a:r>
              <a:rPr lang="en-US" altLang="ko-KR" smtClean="0"/>
              <a:t>, risk of bradycardia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↓</a:t>
            </a:r>
            <a:r>
              <a:rPr lang="en-US" altLang="ko-KR" smtClean="0"/>
              <a:t>, AV block (-)</a:t>
            </a:r>
          </a:p>
          <a:p>
            <a:r>
              <a:rPr lang="en-US" altLang="ko-KR" smtClean="0"/>
              <a:t>SPMS: risk of disability progression at 3 and 6 months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↓</a:t>
            </a:r>
            <a:r>
              <a:rPr lang="en-US" altLang="ko-KR" smtClean="0"/>
              <a:t>, inflammatory MRI activity, brain volume loss</a:t>
            </a:r>
          </a:p>
          <a:p>
            <a:r>
              <a:rPr lang="en-US" altLang="ko-KR" smtClean="0"/>
              <a:t>approved by FDA at March 2019 for Tx of CIS, RMS, SPMS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06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SIP modulator </a:t>
            </a:r>
            <a:br>
              <a:rPr lang="en-US" altLang="ko-KR" smtClean="0"/>
            </a:br>
            <a:r>
              <a:rPr lang="en-US" altLang="ko-KR" smtClean="0"/>
              <a:t>Ozanimod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bind to S1PR1, S1PR5. doen't need phosphorylation</a:t>
            </a:r>
          </a:p>
          <a:p>
            <a:r>
              <a:rPr lang="en-US" altLang="ko-KR" smtClean="0"/>
              <a:t>half-life: 21 hours. effective half-life: 11 days (active metabolite CC112273)</a:t>
            </a:r>
          </a:p>
          <a:p>
            <a:r>
              <a:rPr lang="en-US" altLang="ko-KR" smtClean="0"/>
              <a:t>cumulative number of GE lesions at weeks 12-24.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02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SIP modulator </a:t>
            </a:r>
            <a:br>
              <a:rPr lang="en-US" altLang="ko-KR" smtClean="0"/>
            </a:br>
            <a:r>
              <a:rPr lang="en-US" altLang="ko-KR" smtClean="0"/>
              <a:t>Ponesimod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70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SIP modulator </a:t>
            </a:r>
            <a:br>
              <a:rPr lang="en-US" altLang="ko-KR" smtClean="0"/>
            </a:br>
            <a:r>
              <a:rPr lang="en-US" altLang="ko-KR" smtClean="0"/>
              <a:t>Amiselimod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27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SIP modulator </a:t>
            </a:r>
            <a:br>
              <a:rPr lang="en-US" altLang="ko-KR" smtClean="0"/>
            </a:br>
            <a:r>
              <a:rPr lang="en-US" altLang="ko-KR" smtClean="0"/>
              <a:t>Cerelifimod and CS-0777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18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Monomethy fumarate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52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Minocycline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194402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발표용">
      <a:dk1>
        <a:sysClr val="windowText" lastClr="000000"/>
      </a:dk1>
      <a:lt1>
        <a:sysClr val="window" lastClr="FFFFFF"/>
      </a:lt1>
      <a:dk2>
        <a:srgbClr val="003060"/>
      </a:dk2>
      <a:lt2>
        <a:srgbClr val="949494"/>
      </a:lt2>
      <a:accent1>
        <a:srgbClr val="0076BF"/>
      </a:accent1>
      <a:accent2>
        <a:srgbClr val="00B259"/>
      </a:accent2>
      <a:accent3>
        <a:srgbClr val="0C419A"/>
      </a:accent3>
      <a:accent4>
        <a:srgbClr val="80C341"/>
      </a:accent4>
      <a:accent5>
        <a:srgbClr val="FE834B"/>
      </a:accent5>
      <a:accent6>
        <a:srgbClr val="FFB300"/>
      </a:accent6>
      <a:hlink>
        <a:srgbClr val="2C479E"/>
      </a:hlink>
      <a:folHlink>
        <a:srgbClr val="7F7F7F"/>
      </a:folHlink>
    </a:clrScheme>
    <a:fontScheme name="발표용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53EE1049-A31F-4360-8060-28F52A6ABC05}" vid="{1F717247-2940-4404-A653-673F86C0BE2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34734</TotalTime>
  <Words>329</Words>
  <Application>Microsoft Office PowerPoint</Application>
  <PresentationFormat>와이드스크린</PresentationFormat>
  <Paragraphs>65</Paragraphs>
  <Slides>27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돋움</vt:lpstr>
      <vt:lpstr>맑은 고딕</vt:lpstr>
      <vt:lpstr>Arial</vt:lpstr>
      <vt:lpstr>Times New Roman</vt:lpstr>
      <vt:lpstr>테마1</vt:lpstr>
      <vt:lpstr>랩미팅 임상저널 리뷰 </vt:lpstr>
      <vt:lpstr>Contents</vt:lpstr>
      <vt:lpstr>SIP modulator  siponimod</vt:lpstr>
      <vt:lpstr>SIP modulator  Ozanimod</vt:lpstr>
      <vt:lpstr>SIP modulator  Ponesimod</vt:lpstr>
      <vt:lpstr>SIP modulator  Amiselimod</vt:lpstr>
      <vt:lpstr>SIP modulator  Cerelifimod and CS-0777</vt:lpstr>
      <vt:lpstr>Monomethy fumarate</vt:lpstr>
      <vt:lpstr>Minocycline</vt:lpstr>
      <vt:lpstr>Tyrosine kinase inhibitor Evobrutinib</vt:lpstr>
      <vt:lpstr>Laquinimod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Spine center conference</dc:title>
  <dc:creator>Windows 사용자</dc:creator>
  <cp:lastModifiedBy>Windows 사용자</cp:lastModifiedBy>
  <cp:revision>1100</cp:revision>
  <dcterms:created xsi:type="dcterms:W3CDTF">2020-03-03T08:08:08Z</dcterms:created>
  <dcterms:modified xsi:type="dcterms:W3CDTF">2020-10-14T06:28:46Z</dcterms:modified>
</cp:coreProperties>
</file>