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343" r:id="rId4"/>
    <p:sldId id="354" r:id="rId5"/>
    <p:sldId id="355" r:id="rId6"/>
    <p:sldId id="356" r:id="rId7"/>
    <p:sldId id="357" r:id="rId8"/>
    <p:sldId id="358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34" r:id="rId18"/>
    <p:sldId id="353" r:id="rId19"/>
    <p:sldId id="352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06" r:id="rId29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69" autoAdjust="0"/>
  </p:normalViewPr>
  <p:slideViewPr>
    <p:cSldViewPr snapToGrid="0">
      <p:cViewPr varScale="1">
        <p:scale>
          <a:sx n="94" d="100"/>
          <a:sy n="94" d="100"/>
        </p:scale>
        <p:origin x="109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A142F-B1DC-4D01-B373-C62EF74E610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271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360FD-86AB-43B5-9260-4E8D6BD3E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89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060A8-DCE6-47F3-9B02-C2C26B0B92BD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0484B-27A3-436C-B9FA-AB9E74CF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2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78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tyrosine</a:t>
            </a:r>
            <a:r>
              <a:rPr lang="en-US" altLang="ko-KR" baseline="0" smtClean="0"/>
              <a:t> kinase</a:t>
            </a:r>
            <a:r>
              <a:rPr lang="ko-KR" altLang="en-US" baseline="0" smtClean="0"/>
              <a:t>는 기존적인 세포의 증식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분화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성장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대사등의 과정을 조절합니다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또한 </a:t>
            </a:r>
            <a:r>
              <a:rPr lang="en-US" altLang="ko-KR" baseline="0" smtClean="0"/>
              <a:t>B, T cell receptor</a:t>
            </a:r>
            <a:r>
              <a:rPr lang="ko-KR" altLang="en-US" baseline="0" smtClean="0"/>
              <a:t>의 신호전달을 매개하고 다른 면역 세포의 활성화에 관여합니다</a:t>
            </a:r>
            <a:r>
              <a:rPr lang="en-US" altLang="ko-KR" baseline="0" smtClean="0"/>
              <a:t>. Bruton's tyrosine kinase inhibitor</a:t>
            </a:r>
            <a:r>
              <a:rPr lang="ko-KR" altLang="en-US" baseline="0" smtClean="0"/>
              <a:t>인 </a:t>
            </a:r>
            <a:r>
              <a:rPr lang="en-US" altLang="ko-KR" baseline="0" smtClean="0"/>
              <a:t>evobrutinib</a:t>
            </a:r>
            <a:r>
              <a:rPr lang="ko-KR" altLang="en-US" baseline="0" smtClean="0"/>
              <a:t>을 </a:t>
            </a:r>
            <a:r>
              <a:rPr lang="en-US" altLang="ko-KR" baseline="0" smtClean="0"/>
              <a:t>267</a:t>
            </a:r>
            <a:r>
              <a:rPr lang="ko-KR" altLang="en-US" baseline="0" smtClean="0"/>
              <a:t>명의 </a:t>
            </a:r>
            <a:r>
              <a:rPr lang="en-US" altLang="ko-KR" baseline="0" smtClean="0"/>
              <a:t>RMS</a:t>
            </a:r>
            <a:r>
              <a:rPr lang="ko-KR" altLang="en-US" baseline="0" smtClean="0"/>
              <a:t>환자를 대상으로 ㅜㅌ여하여 </a:t>
            </a:r>
            <a:r>
              <a:rPr lang="en-US" altLang="ko-KR" baseline="0" smtClean="0"/>
              <a:t>placebo</a:t>
            </a:r>
            <a:r>
              <a:rPr lang="ko-KR" altLang="en-US" baseline="0" smtClean="0"/>
              <a:t>와 그리고 </a:t>
            </a:r>
            <a:r>
              <a:rPr lang="en-US" altLang="ko-KR" baseline="0" smtClean="0"/>
              <a:t>open-label</a:t>
            </a:r>
            <a:r>
              <a:rPr lang="ko-KR" altLang="en-US" baseline="0" smtClean="0"/>
              <a:t>로 </a:t>
            </a:r>
            <a:r>
              <a:rPr lang="en-US" altLang="ko-KR" baseline="0" smtClean="0"/>
              <a:t>dimethyl fumarate</a:t>
            </a:r>
            <a:r>
              <a:rPr lang="ko-KR" altLang="en-US" baseline="0" smtClean="0"/>
              <a:t>와 비교하는 연구가 진행됐고 </a:t>
            </a:r>
            <a:r>
              <a:rPr lang="en-US" altLang="ko-KR" baseline="0" smtClean="0"/>
              <a:t>12</a:t>
            </a:r>
            <a:r>
              <a:rPr lang="ko-KR" altLang="en-US" baseline="0" smtClean="0"/>
              <a:t>주에서 </a:t>
            </a:r>
            <a:r>
              <a:rPr lang="en-US" altLang="ko-KR" baseline="0" smtClean="0"/>
              <a:t>24</a:t>
            </a:r>
            <a:r>
              <a:rPr lang="ko-KR" altLang="en-US" baseline="0" smtClean="0"/>
              <a:t>주째까지는 </a:t>
            </a:r>
            <a:r>
              <a:rPr lang="en-US" altLang="ko-KR" baseline="0" smtClean="0"/>
              <a:t>primary end point</a:t>
            </a:r>
            <a:r>
              <a:rPr lang="ko-KR" altLang="en-US" baseline="0" smtClean="0"/>
              <a:t>인 가돌리늄 조영증강 병변감소가 확인됐는데 </a:t>
            </a:r>
            <a:r>
              <a:rPr lang="en-US" altLang="ko-KR" baseline="0" smtClean="0"/>
              <a:t>test</a:t>
            </a:r>
            <a:r>
              <a:rPr lang="ko-KR" altLang="en-US" baseline="0" smtClean="0"/>
              <a:t>가 진행된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개 용량 중 </a:t>
            </a:r>
            <a:r>
              <a:rPr lang="en-US" altLang="ko-KR" baseline="0" smtClean="0"/>
              <a:t>75mg</a:t>
            </a:r>
            <a:r>
              <a:rPr lang="ko-KR" altLang="en-US" baseline="0" smtClean="0"/>
              <a:t>을 투여하는 군에서만 확인되었습니다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하지만 </a:t>
            </a:r>
            <a:r>
              <a:rPr lang="en-US" altLang="ko-KR" baseline="0" smtClean="0"/>
              <a:t>ARR</a:t>
            </a:r>
            <a:r>
              <a:rPr lang="ko-KR" altLang="en-US" baseline="0" smtClean="0"/>
              <a:t>이나 </a:t>
            </a:r>
            <a:r>
              <a:rPr lang="en-US" altLang="ko-KR" baseline="0" smtClean="0"/>
              <a:t>disability</a:t>
            </a:r>
            <a:r>
              <a:rPr lang="ko-KR" altLang="en-US" baseline="0" smtClean="0"/>
              <a:t>의 진행에는 효과가 없는것으로 나타났습니다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이러한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상에서의 긍정적 효과를 가지고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개의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상시험이 시작되었습니다</a:t>
            </a:r>
            <a:r>
              <a:rPr lang="en-US" altLang="ko-KR" baseline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47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RMS</a:t>
            </a:r>
            <a:r>
              <a:rPr lang="ko-KR" altLang="en-US" smtClean="0"/>
              <a:t>를 대상으로 한 </a:t>
            </a:r>
            <a:r>
              <a:rPr lang="en-US" altLang="ko-KR" smtClean="0"/>
              <a:t>3</a:t>
            </a:r>
            <a:r>
              <a:rPr lang="ko-KR" altLang="en-US" smtClean="0"/>
              <a:t>상 시험에서는 재발감소와 </a:t>
            </a:r>
            <a:r>
              <a:rPr lang="en-US" altLang="ko-KR" smtClean="0"/>
              <a:t>MRI inflammation</a:t>
            </a:r>
            <a:r>
              <a:rPr lang="ko-KR" altLang="en-US" smtClean="0"/>
              <a:t>의 측면에서 </a:t>
            </a:r>
            <a:r>
              <a:rPr lang="en-US" altLang="ko-KR" smtClean="0"/>
              <a:t>conflicting</a:t>
            </a:r>
            <a:r>
              <a:rPr lang="ko-KR" altLang="en-US" smtClean="0"/>
              <a:t>한 결과가 나왔습니다</a:t>
            </a:r>
            <a:r>
              <a:rPr lang="en-US" altLang="ko-KR" smtClean="0"/>
              <a:t>. </a:t>
            </a:r>
            <a:r>
              <a:rPr lang="ko-KR" altLang="en-US" smtClean="0"/>
              <a:t>그리고 다른 </a:t>
            </a:r>
            <a:r>
              <a:rPr lang="en-US" altLang="ko-KR" smtClean="0"/>
              <a:t>3</a:t>
            </a:r>
            <a:r>
              <a:rPr lang="ko-KR" altLang="en-US" smtClean="0"/>
              <a:t>상 시험인 </a:t>
            </a:r>
            <a:r>
              <a:rPr lang="en-US" altLang="ko-KR" smtClean="0"/>
              <a:t>concerto</a:t>
            </a:r>
            <a:r>
              <a:rPr lang="ko-KR" altLang="en-US" smtClean="0"/>
              <a:t>연구에서는 </a:t>
            </a:r>
            <a:r>
              <a:rPr lang="en-US" altLang="ko-KR" smtClean="0"/>
              <a:t>3</a:t>
            </a:r>
            <a:r>
              <a:rPr lang="ko-KR" altLang="en-US" smtClean="0"/>
              <a:t>개월째의 장애</a:t>
            </a:r>
            <a:r>
              <a:rPr lang="ko-KR" altLang="en-US" baseline="0" smtClean="0"/>
              <a:t> 진행을 감소시키는지를 평가했을때 기준을 만족하지 못했습니다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PPMS</a:t>
            </a:r>
            <a:r>
              <a:rPr lang="ko-KR" altLang="en-US" baseline="0" smtClean="0"/>
              <a:t>를 대상으로 한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개의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상시험에서는 </a:t>
            </a:r>
            <a:r>
              <a:rPr lang="en-US" altLang="ko-KR" baseline="0" smtClean="0"/>
              <a:t>brain volume loss</a:t>
            </a:r>
            <a:r>
              <a:rPr lang="ko-KR" altLang="en-US" baseline="0" smtClean="0"/>
              <a:t>감소의 </a:t>
            </a:r>
            <a:r>
              <a:rPr lang="en-US" altLang="ko-KR" baseline="0" smtClean="0"/>
              <a:t>primary endpoint</a:t>
            </a:r>
            <a:r>
              <a:rPr lang="ko-KR" altLang="en-US" baseline="0" smtClean="0"/>
              <a:t>를 만족하지 못했습니다</a:t>
            </a:r>
            <a:r>
              <a:rPr lang="en-US" altLang="ko-KR" baseline="0" smtClean="0"/>
              <a:t>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23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siponimod, amiselimod, ozanimod </a:t>
            </a:r>
            <a:r>
              <a:rPr lang="ko-KR" altLang="en-US" smtClean="0"/>
              <a:t>모두 </a:t>
            </a:r>
            <a:r>
              <a:rPr lang="en-US" altLang="ko-KR" smtClean="0"/>
              <a:t>selective</a:t>
            </a:r>
            <a:r>
              <a:rPr lang="ko-KR" altLang="en-US" smtClean="0"/>
              <a:t>한 </a:t>
            </a:r>
            <a:r>
              <a:rPr lang="en-US" altLang="ko-KR" smtClean="0"/>
              <a:t>S1PR modulator</a:t>
            </a:r>
            <a:r>
              <a:rPr lang="ko-KR" altLang="en-US" smtClean="0"/>
              <a:t>이므로 </a:t>
            </a:r>
            <a:r>
              <a:rPr lang="en-US" altLang="ko-KR" smtClean="0"/>
              <a:t>cardiac side effect</a:t>
            </a:r>
            <a:r>
              <a:rPr lang="ko-KR" altLang="en-US" smtClean="0"/>
              <a:t>가 덜 생기고 </a:t>
            </a:r>
            <a:r>
              <a:rPr lang="en-US" altLang="ko-KR" smtClean="0"/>
              <a:t>siponimod</a:t>
            </a:r>
            <a:r>
              <a:rPr lang="ko-KR" altLang="en-US" smtClean="0"/>
              <a:t>는 </a:t>
            </a:r>
            <a:r>
              <a:rPr lang="en-US" altLang="ko-KR" smtClean="0"/>
              <a:t>dose-titration</a:t>
            </a:r>
            <a:r>
              <a:rPr lang="en-US" altLang="ko-KR" baseline="0" smtClean="0"/>
              <a:t> regimen</a:t>
            </a:r>
            <a:r>
              <a:rPr lang="ko-KR" altLang="en-US" baseline="0" smtClean="0"/>
              <a:t>을 사용한다면 이전에 심장질환을 갖고있지 않았다면 처음 투여시에 </a:t>
            </a:r>
            <a:r>
              <a:rPr lang="en-US" altLang="ko-KR" baseline="0" smtClean="0"/>
              <a:t>monitoring</a:t>
            </a:r>
            <a:r>
              <a:rPr lang="ko-KR" altLang="en-US" baseline="0" smtClean="0"/>
              <a:t>이 필요없습니다</a:t>
            </a:r>
            <a:r>
              <a:rPr lang="en-US" altLang="ko-KR" baseline="0" smtClean="0"/>
              <a:t>. BTK inhibitor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MS</a:t>
            </a:r>
            <a:r>
              <a:rPr lang="ko-KR" altLang="en-US" baseline="0" smtClean="0"/>
              <a:t>치료에 새로운 기전을 제시하여 </a:t>
            </a:r>
            <a:r>
              <a:rPr lang="en-US" altLang="ko-KR" baseline="0" smtClean="0"/>
              <a:t>combination therapy</a:t>
            </a:r>
            <a:r>
              <a:rPr lang="ko-KR" altLang="en-US" baseline="0" smtClean="0"/>
              <a:t>로 사용될 수 있을 것이고 현재 </a:t>
            </a:r>
            <a:r>
              <a:rPr lang="en-US" altLang="ko-KR" baseline="0" smtClean="0"/>
              <a:t>ponesimod, dimethyl fumarate</a:t>
            </a:r>
            <a:r>
              <a:rPr lang="ko-KR" altLang="en-US" baseline="0" smtClean="0"/>
              <a:t>와의 병합요법에 대해 연구중에 있습니다</a:t>
            </a:r>
            <a:r>
              <a:rPr lang="en-US" altLang="ko-KR" baseline="0" smtClean="0"/>
              <a:t>. </a:t>
            </a:r>
          </a:p>
          <a:p>
            <a:r>
              <a:rPr lang="en-US" altLang="ko-KR" smtClean="0"/>
              <a:t>MS</a:t>
            </a:r>
            <a:r>
              <a:rPr lang="ko-KR" altLang="en-US" smtClean="0"/>
              <a:t>의 경구약제를 정하는데 있어서 이전에 갖고있던 질환</a:t>
            </a:r>
            <a:r>
              <a:rPr lang="en-US" altLang="ko-KR" smtClean="0"/>
              <a:t>, </a:t>
            </a:r>
            <a:r>
              <a:rPr lang="ko-KR" altLang="en-US" smtClean="0"/>
              <a:t>장애정도</a:t>
            </a:r>
            <a:r>
              <a:rPr lang="en-US" altLang="ko-KR" smtClean="0"/>
              <a:t>, </a:t>
            </a:r>
            <a:r>
              <a:rPr lang="ko-KR" altLang="en-US" smtClean="0"/>
              <a:t>이전에 어떤 </a:t>
            </a:r>
            <a:r>
              <a:rPr lang="en-US" altLang="ko-KR" smtClean="0"/>
              <a:t>DMT</a:t>
            </a:r>
            <a:r>
              <a:rPr lang="ko-KR" altLang="en-US" smtClean="0"/>
              <a:t>를 사용했는지</a:t>
            </a:r>
            <a:r>
              <a:rPr lang="en-US" altLang="ko-KR" smtClean="0"/>
              <a:t>, </a:t>
            </a:r>
            <a:r>
              <a:rPr lang="ko-KR" altLang="en-US" smtClean="0"/>
              <a:t>다른 동반질환</a:t>
            </a:r>
            <a:r>
              <a:rPr lang="en-US" altLang="ko-KR" smtClean="0"/>
              <a:t>, </a:t>
            </a:r>
            <a:r>
              <a:rPr lang="ko-KR" altLang="en-US" smtClean="0"/>
              <a:t>나이</a:t>
            </a:r>
            <a:r>
              <a:rPr lang="en-US" altLang="ko-KR" smtClean="0"/>
              <a:t>, </a:t>
            </a:r>
            <a:r>
              <a:rPr lang="ko-KR" altLang="en-US" smtClean="0"/>
              <a:t>임신가능성</a:t>
            </a:r>
            <a:r>
              <a:rPr lang="en-US" altLang="ko-KR" smtClean="0"/>
              <a:t>, </a:t>
            </a:r>
            <a:r>
              <a:rPr lang="ko-KR" altLang="en-US" smtClean="0"/>
              <a:t>림프구나 </a:t>
            </a:r>
            <a:r>
              <a:rPr lang="en-US" altLang="ko-KR" smtClean="0"/>
              <a:t>Ig</a:t>
            </a:r>
            <a:r>
              <a:rPr lang="ko-KR" altLang="en-US" smtClean="0"/>
              <a:t>결핍과 같은 면역이상여부가 치료에 영향을 미칩니다</a:t>
            </a:r>
            <a:r>
              <a:rPr lang="en-US" altLang="ko-KR" smtClean="0"/>
              <a:t>. </a:t>
            </a:r>
            <a:r>
              <a:rPr lang="ko-KR" altLang="en-US" smtClean="0"/>
              <a:t>아직까지는 어떤 치료법이 최고의 치료법인지 밝혀져 있지 않은데 현재 모집중인 </a:t>
            </a:r>
            <a:r>
              <a:rPr lang="en-US" altLang="ko-KR" smtClean="0"/>
              <a:t>DELIVER-MS trial</a:t>
            </a:r>
            <a:r>
              <a:rPr lang="ko-KR" altLang="en-US" smtClean="0"/>
              <a:t>이 처음부터 강한 효력의 약을 쓰는 경우와 단계를 올리는 </a:t>
            </a:r>
            <a:r>
              <a:rPr lang="en-US" altLang="ko-KR" smtClean="0"/>
              <a:t>escalating</a:t>
            </a:r>
            <a:r>
              <a:rPr lang="ko-KR" altLang="en-US" smtClean="0"/>
              <a:t>치료 중 어떤것이 나은지에 대해서 어느정도 해답을 줄 것입니다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79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3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fingolimod</a:t>
            </a:r>
            <a:r>
              <a:rPr lang="ko-KR" altLang="en-US" smtClean="0"/>
              <a:t>는 </a:t>
            </a:r>
            <a:r>
              <a:rPr lang="en-US" altLang="ko-KR" smtClean="0"/>
              <a:t>sphingosine</a:t>
            </a:r>
            <a:r>
              <a:rPr lang="en-US" altLang="ko-KR" baseline="0" smtClean="0"/>
              <a:t> 1 phosphate receptor S1PR1</a:t>
            </a:r>
            <a:r>
              <a:rPr lang="ko-KR" altLang="en-US" baseline="0" smtClean="0"/>
              <a:t>부터 </a:t>
            </a:r>
            <a:r>
              <a:rPr lang="en-US" altLang="ko-KR" baseline="0" smtClean="0"/>
              <a:t>5</a:t>
            </a:r>
            <a:r>
              <a:rPr lang="ko-KR" altLang="en-US" baseline="0" smtClean="0"/>
              <a:t>까지 중 </a:t>
            </a:r>
            <a:r>
              <a:rPr lang="en-US" altLang="ko-KR" baseline="0" smtClean="0"/>
              <a:t>4</a:t>
            </a:r>
            <a:r>
              <a:rPr lang="ko-KR" altLang="en-US" baseline="0" smtClean="0"/>
              <a:t>개에 </a:t>
            </a:r>
            <a:r>
              <a:rPr lang="en-US" altLang="ko-KR" baseline="0" smtClean="0"/>
              <a:t>binding</a:t>
            </a:r>
            <a:r>
              <a:rPr lang="ko-KR" altLang="en-US" baseline="0" smtClean="0"/>
              <a:t>하는데 그 중에서 </a:t>
            </a:r>
            <a:r>
              <a:rPr lang="en-US" altLang="ko-KR" baseline="0" smtClean="0"/>
              <a:t>lymphocyte</a:t>
            </a:r>
            <a:r>
              <a:rPr lang="ko-KR" altLang="en-US" baseline="0" smtClean="0"/>
              <a:t>에서는 </a:t>
            </a:r>
            <a:r>
              <a:rPr lang="en-US" altLang="ko-KR" baseline="0" smtClean="0"/>
              <a:t>S1PR1</a:t>
            </a:r>
            <a:r>
              <a:rPr lang="ko-KR" altLang="en-US" baseline="0" smtClean="0"/>
              <a:t>에 </a:t>
            </a:r>
            <a:r>
              <a:rPr lang="en-US" altLang="ko-KR" baseline="0" smtClean="0"/>
              <a:t>binding</a:t>
            </a:r>
            <a:r>
              <a:rPr lang="ko-KR" altLang="en-US" baseline="0" smtClean="0"/>
              <a:t>하여 </a:t>
            </a:r>
            <a:r>
              <a:rPr lang="en-US" altLang="ko-KR" baseline="0" smtClean="0"/>
              <a:t>lymph node</a:t>
            </a:r>
            <a:r>
              <a:rPr lang="ko-KR" altLang="en-US" baseline="0" smtClean="0"/>
              <a:t>에서 </a:t>
            </a:r>
            <a:r>
              <a:rPr lang="en-US" altLang="ko-KR" baseline="0" smtClean="0"/>
              <a:t>blood</a:t>
            </a:r>
            <a:r>
              <a:rPr lang="ko-KR" altLang="en-US" baseline="0" smtClean="0"/>
              <a:t>로 나가는 것을 막습니다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동시에 </a:t>
            </a:r>
            <a:r>
              <a:rPr lang="en-US" altLang="ko-KR" baseline="0" smtClean="0"/>
              <a:t>S1PR3</a:t>
            </a:r>
            <a:r>
              <a:rPr lang="ko-KR" altLang="en-US" baseline="0" smtClean="0"/>
              <a:t>에 </a:t>
            </a:r>
            <a:r>
              <a:rPr lang="en-US" altLang="ko-KR" baseline="0" smtClean="0"/>
              <a:t>binding</a:t>
            </a:r>
            <a:r>
              <a:rPr lang="ko-KR" altLang="en-US" baseline="0" smtClean="0"/>
              <a:t>하여 </a:t>
            </a:r>
            <a:r>
              <a:rPr lang="en-US" altLang="ko-KR" baseline="0" smtClean="0"/>
              <a:t>lymphocyte</a:t>
            </a:r>
            <a:r>
              <a:rPr lang="ko-KR" altLang="en-US" baseline="0" smtClean="0"/>
              <a:t>나 </a:t>
            </a:r>
            <a:r>
              <a:rPr lang="en-US" altLang="ko-KR" baseline="0" smtClean="0"/>
              <a:t>CNS cell</a:t>
            </a:r>
            <a:r>
              <a:rPr lang="ko-KR" altLang="en-US" baseline="0" smtClean="0"/>
              <a:t>에 작용하지만 동시에 </a:t>
            </a:r>
            <a:r>
              <a:rPr lang="en-US" altLang="ko-KR" baseline="0" smtClean="0"/>
              <a:t>artrioventricular block</a:t>
            </a:r>
            <a:r>
              <a:rPr lang="ko-KR" altLang="en-US" baseline="0" smtClean="0"/>
              <a:t>을 발생시키기도 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이러한 점 때문에 </a:t>
            </a:r>
            <a:r>
              <a:rPr lang="en-US" altLang="ko-KR" baseline="0" smtClean="0"/>
              <a:t>S1PR1</a:t>
            </a:r>
            <a:r>
              <a:rPr lang="ko-KR" altLang="en-US" baseline="0" smtClean="0"/>
              <a:t>과 </a:t>
            </a:r>
            <a:r>
              <a:rPr lang="en-US" altLang="ko-KR" baseline="0" smtClean="0"/>
              <a:t>S1PR5</a:t>
            </a:r>
            <a:r>
              <a:rPr lang="ko-KR" altLang="en-US" baseline="0" smtClean="0"/>
              <a:t>에 더 </a:t>
            </a:r>
            <a:r>
              <a:rPr lang="en-US" altLang="ko-KR" baseline="0" smtClean="0"/>
              <a:t>selective</a:t>
            </a:r>
            <a:r>
              <a:rPr lang="ko-KR" altLang="en-US" baseline="0" smtClean="0"/>
              <a:t>하게 작용하는 약이 필요하며 또한 </a:t>
            </a:r>
            <a:r>
              <a:rPr lang="en-US" altLang="ko-KR" baseline="0" smtClean="0"/>
              <a:t>half life</a:t>
            </a:r>
            <a:r>
              <a:rPr lang="ko-KR" altLang="en-US" baseline="0" smtClean="0"/>
              <a:t>가 짧아서 약을 중단했을 때 </a:t>
            </a:r>
            <a:r>
              <a:rPr lang="en-US" altLang="ko-KR" baseline="0" smtClean="0"/>
              <a:t>lymphocyte</a:t>
            </a:r>
            <a:r>
              <a:rPr lang="ko-KR" altLang="en-US" baseline="0" smtClean="0"/>
              <a:t>가 더 빨리 재구성되게 할 수 있는 약이 필요합니다</a:t>
            </a:r>
            <a:r>
              <a:rPr lang="en-US" altLang="ko-KR" baseline="0" smtClean="0"/>
              <a:t>. phase 2 trial</a:t>
            </a:r>
            <a:r>
              <a:rPr lang="ko-KR" altLang="en-US" baseline="0" smtClean="0"/>
              <a:t>에서 </a:t>
            </a:r>
            <a:r>
              <a:rPr lang="en-US" altLang="ko-KR" baseline="0" smtClean="0"/>
              <a:t>5</a:t>
            </a:r>
            <a:r>
              <a:rPr lang="ko-KR" altLang="en-US" baseline="0" smtClean="0"/>
              <a:t>개의</a:t>
            </a:r>
            <a:r>
              <a:rPr lang="en-US" altLang="ko-KR" baseline="0" smtClean="0"/>
              <a:t> doses</a:t>
            </a:r>
            <a:r>
              <a:rPr lang="ko-KR" altLang="en-US" baseline="0" smtClean="0"/>
              <a:t>를 가지고 시험했고 제일 높은 용량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개가 </a:t>
            </a:r>
            <a:r>
              <a:rPr lang="en-US" altLang="ko-KR" baseline="0" smtClean="0"/>
              <a:t>MRI</a:t>
            </a:r>
            <a:r>
              <a:rPr lang="ko-KR" altLang="en-US" baseline="0" smtClean="0"/>
              <a:t>에서의 </a:t>
            </a:r>
            <a:r>
              <a:rPr lang="en-US" altLang="ko-KR" baseline="0" smtClean="0"/>
              <a:t>combined unique active lesion</a:t>
            </a:r>
            <a:r>
              <a:rPr lang="ko-KR" altLang="en-US" baseline="0" smtClean="0"/>
              <a:t>의 감소인 </a:t>
            </a:r>
            <a:r>
              <a:rPr lang="en-US" altLang="ko-KR" baseline="0" smtClean="0"/>
              <a:t>primary end point</a:t>
            </a:r>
            <a:r>
              <a:rPr lang="ko-KR" altLang="en-US" baseline="0" smtClean="0"/>
              <a:t>에 도달했습니다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1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ozanimod</a:t>
            </a:r>
            <a:r>
              <a:rPr lang="ko-KR" altLang="en-US" baseline="0" smtClean="0"/>
              <a:t>또한 </a:t>
            </a:r>
            <a:r>
              <a:rPr lang="en-US" altLang="ko-KR" baseline="0" smtClean="0"/>
              <a:t>siponimod</a:t>
            </a:r>
            <a:r>
              <a:rPr lang="ko-KR" altLang="en-US" baseline="0" smtClean="0"/>
              <a:t>와 마찬가지로 </a:t>
            </a:r>
            <a:r>
              <a:rPr lang="en-US" altLang="ko-KR" baseline="0" smtClean="0"/>
              <a:t>S1P receptor 1</a:t>
            </a:r>
            <a:r>
              <a:rPr lang="ko-KR" altLang="en-US" baseline="0" smtClean="0"/>
              <a:t>과 </a:t>
            </a:r>
            <a:r>
              <a:rPr lang="en-US" altLang="ko-KR" baseline="0" smtClean="0"/>
              <a:t>5</a:t>
            </a:r>
            <a:r>
              <a:rPr lang="ko-KR" altLang="en-US" baseline="0" smtClean="0"/>
              <a:t>에 붙고 인산화가 필요없습니다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반감기는 약 </a:t>
            </a:r>
            <a:r>
              <a:rPr lang="en-US" altLang="ko-KR" baseline="0" smtClean="0"/>
              <a:t>21</a:t>
            </a:r>
            <a:r>
              <a:rPr lang="ko-KR" altLang="en-US" baseline="0" smtClean="0"/>
              <a:t>시간이지만 주된 활성화대사물인 </a:t>
            </a:r>
            <a:r>
              <a:rPr lang="en-US" altLang="ko-KR" baseline="0" smtClean="0"/>
              <a:t>CC112273</a:t>
            </a:r>
            <a:r>
              <a:rPr lang="ko-KR" altLang="en-US" baseline="0" smtClean="0"/>
              <a:t>때문에 실제로 작용하는 시간의 반감기는 </a:t>
            </a:r>
            <a:r>
              <a:rPr lang="en-US" altLang="ko-KR" baseline="0" smtClean="0"/>
              <a:t>11</a:t>
            </a:r>
            <a:r>
              <a:rPr lang="ko-KR" altLang="en-US" baseline="0" smtClean="0"/>
              <a:t>일입니다</a:t>
            </a:r>
            <a:r>
              <a:rPr lang="en-US" altLang="ko-KR" baseline="0" smtClean="0"/>
              <a:t>. RRMS</a:t>
            </a:r>
            <a:r>
              <a:rPr lang="ko-KR" altLang="en-US" baseline="0" smtClean="0"/>
              <a:t>에서는 </a:t>
            </a:r>
            <a:r>
              <a:rPr lang="en-US" altLang="ko-KR" baseline="0" smtClean="0"/>
              <a:t>ozanimod</a:t>
            </a:r>
            <a:r>
              <a:rPr lang="ko-KR" altLang="en-US" baseline="0" smtClean="0"/>
              <a:t>로 치료했을때 </a:t>
            </a:r>
            <a:r>
              <a:rPr lang="en-US" altLang="ko-KR" baseline="0" smtClean="0"/>
              <a:t>12</a:t>
            </a:r>
            <a:r>
              <a:rPr lang="ko-KR" altLang="en-US" baseline="0" smtClean="0"/>
              <a:t>주째와 </a:t>
            </a:r>
            <a:r>
              <a:rPr lang="en-US" altLang="ko-KR" baseline="0" smtClean="0"/>
              <a:t>24</a:t>
            </a:r>
            <a:r>
              <a:rPr lang="ko-KR" altLang="en-US" baseline="0" smtClean="0"/>
              <a:t>주째의 가돌리늄 조영증강 병변의 평균 숫자가 </a:t>
            </a:r>
            <a:r>
              <a:rPr lang="en-US" altLang="ko-KR" baseline="0" smtClean="0"/>
              <a:t>11.1</a:t>
            </a:r>
            <a:r>
              <a:rPr lang="ko-KR" altLang="en-US" baseline="0" smtClean="0"/>
              <a:t>에서 </a:t>
            </a:r>
            <a:r>
              <a:rPr lang="en-US" altLang="ko-KR" baseline="0" smtClean="0"/>
              <a:t>1.5</a:t>
            </a:r>
            <a:r>
              <a:rPr lang="ko-KR" altLang="en-US" baseline="0" smtClean="0"/>
              <a:t>로 감소한 효과가 확인됐습니다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처음 주입했을때 심장박동의 변화가 적었고 분당 </a:t>
            </a:r>
            <a:r>
              <a:rPr lang="en-US" altLang="ko-KR" baseline="0" smtClean="0"/>
              <a:t>45</a:t>
            </a:r>
            <a:r>
              <a:rPr lang="ko-KR" altLang="en-US" baseline="0" smtClean="0"/>
              <a:t>회이하로 떨어지지 않았으며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도이상의 </a:t>
            </a:r>
            <a:r>
              <a:rPr lang="en-US" altLang="ko-KR" baseline="0" smtClean="0"/>
              <a:t>AV block</a:t>
            </a:r>
            <a:r>
              <a:rPr lang="ko-KR" altLang="en-US" baseline="0" smtClean="0"/>
              <a:t>도 없었습니다</a:t>
            </a:r>
            <a:r>
              <a:rPr lang="en-US" altLang="ko-KR" baseline="0" smtClean="0"/>
              <a:t>. </a:t>
            </a:r>
          </a:p>
          <a:p>
            <a:r>
              <a:rPr lang="ko-KR" altLang="en-US" baseline="0" smtClean="0"/>
              <a:t>림프구의 변화는 </a:t>
            </a:r>
            <a:r>
              <a:rPr lang="en-US" altLang="ko-KR" baseline="0" smtClean="0"/>
              <a:t>0.5mg</a:t>
            </a:r>
            <a:r>
              <a:rPr lang="ko-KR" altLang="en-US" baseline="0" smtClean="0"/>
              <a:t>을 줬을때는 </a:t>
            </a:r>
            <a:r>
              <a:rPr lang="en-US" altLang="ko-KR" baseline="0" smtClean="0"/>
              <a:t>50%</a:t>
            </a:r>
            <a:r>
              <a:rPr lang="ko-KR" altLang="en-US" baseline="0" smtClean="0"/>
              <a:t>감소</a:t>
            </a:r>
            <a:r>
              <a:rPr lang="en-US" altLang="ko-KR" baseline="0" smtClean="0"/>
              <a:t>, 1mg</a:t>
            </a:r>
            <a:r>
              <a:rPr lang="ko-KR" altLang="en-US" baseline="0" smtClean="0"/>
              <a:t>을 줬을때는 </a:t>
            </a:r>
            <a:r>
              <a:rPr lang="en-US" altLang="ko-KR" baseline="0" smtClean="0"/>
              <a:t>59%</a:t>
            </a:r>
            <a:r>
              <a:rPr lang="ko-KR" altLang="en-US" baseline="0" smtClean="0"/>
              <a:t>감소였습니다</a:t>
            </a:r>
            <a:r>
              <a:rPr lang="en-US" altLang="ko-KR" baseline="0" smtClean="0"/>
              <a:t>. 1</a:t>
            </a:r>
            <a:r>
              <a:rPr lang="ko-KR" altLang="en-US" baseline="0" smtClean="0"/>
              <a:t>주일에 </a:t>
            </a:r>
            <a:r>
              <a:rPr lang="en-US" altLang="ko-KR" baseline="0" smtClean="0"/>
              <a:t>1</a:t>
            </a:r>
            <a:r>
              <a:rPr lang="ko-KR" altLang="en-US" baseline="0" smtClean="0"/>
              <a:t>번 </a:t>
            </a:r>
            <a:r>
              <a:rPr lang="en-US" altLang="ko-KR" baseline="0" smtClean="0"/>
              <a:t>interferon</a:t>
            </a:r>
            <a:r>
              <a:rPr lang="ko-KR" altLang="en-US" baseline="0" smtClean="0"/>
              <a:t>을 준 그룹과 비교했을때 </a:t>
            </a:r>
            <a:r>
              <a:rPr lang="en-US" altLang="ko-KR" baseline="0" smtClean="0"/>
              <a:t>annual relapse rate</a:t>
            </a:r>
            <a:r>
              <a:rPr lang="ko-KR" altLang="en-US" baseline="0" smtClean="0"/>
              <a:t>와 가돌리늄 조영병변</a:t>
            </a:r>
            <a:r>
              <a:rPr lang="en-US" altLang="ko-KR" baseline="0" smtClean="0"/>
              <a:t>, T2 high signal </a:t>
            </a:r>
            <a:r>
              <a:rPr lang="ko-KR" altLang="en-US" baseline="0" smtClean="0"/>
              <a:t>병변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뇌위축속도에서 모두 나은 결과를 보였습니다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 논문이 나올당시에는 아직 승인이 안됐는데 </a:t>
            </a:r>
            <a:r>
              <a:rPr lang="en-US" altLang="ko-KR" baseline="0" smtClean="0"/>
              <a:t>2020</a:t>
            </a:r>
            <a:r>
              <a:rPr lang="ko-KR" altLang="en-US" baseline="0" smtClean="0"/>
              <a:t>년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월에 </a:t>
            </a:r>
            <a:r>
              <a:rPr lang="en-US" altLang="ko-KR" baseline="0" smtClean="0"/>
              <a:t>relapsing MS</a:t>
            </a:r>
            <a:r>
              <a:rPr lang="ko-KR" altLang="en-US" baseline="0" smtClean="0"/>
              <a:t>에 </a:t>
            </a:r>
            <a:r>
              <a:rPr lang="en-US" altLang="ko-KR" baseline="0" smtClean="0"/>
              <a:t>FDA</a:t>
            </a:r>
            <a:r>
              <a:rPr lang="ko-KR" altLang="en-US" baseline="0" smtClean="0"/>
              <a:t>승인을 받았습니다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2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ponesimod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S1PR1</a:t>
            </a:r>
            <a:r>
              <a:rPr lang="ko-KR" altLang="en-US" baseline="0" smtClean="0"/>
              <a:t>에 강한 친화성을 보이며 반감기가 </a:t>
            </a:r>
            <a:r>
              <a:rPr lang="en-US" altLang="ko-KR" baseline="0" smtClean="0"/>
              <a:t>32</a:t>
            </a:r>
            <a:r>
              <a:rPr lang="ko-KR" altLang="en-US" baseline="0" smtClean="0"/>
              <a:t>시간이고 중단했을때 림프구숫자가 </a:t>
            </a:r>
            <a:r>
              <a:rPr lang="en-US" altLang="ko-KR" baseline="0" smtClean="0"/>
              <a:t>7</a:t>
            </a:r>
            <a:r>
              <a:rPr lang="ko-KR" altLang="en-US" baseline="0" smtClean="0"/>
              <a:t>일이내 정상화됩니다</a:t>
            </a:r>
            <a:r>
              <a:rPr lang="en-US" altLang="ko-KR" baseline="0" smtClean="0"/>
              <a:t>. relapsing MS</a:t>
            </a:r>
            <a:r>
              <a:rPr lang="ko-KR" altLang="en-US" baseline="0" smtClean="0"/>
              <a:t>를 대상으로 </a:t>
            </a:r>
            <a:r>
              <a:rPr lang="en-US" altLang="ko-KR" baseline="0" smtClean="0"/>
              <a:t>10,20,40mg</a:t>
            </a:r>
            <a:r>
              <a:rPr lang="ko-KR" altLang="en-US" baseline="0" smtClean="0"/>
              <a:t>을 투여했을때 </a:t>
            </a:r>
            <a:r>
              <a:rPr lang="en-US" altLang="ko-KR" baseline="0" smtClean="0"/>
              <a:t>primary end point</a:t>
            </a:r>
            <a:r>
              <a:rPr lang="ko-KR" altLang="en-US" baseline="0" smtClean="0"/>
              <a:t>인 가돌리늄조영증강병변의 감소가 있었습니다</a:t>
            </a:r>
            <a:r>
              <a:rPr lang="en-US" altLang="ko-KR" baseline="0" smtClean="0"/>
              <a:t>. </a:t>
            </a:r>
          </a:p>
          <a:p>
            <a:r>
              <a:rPr lang="ko-KR" altLang="en-US" baseline="0" smtClean="0"/>
              <a:t>용량의존적으로 호흡곤란이나 호흡기 증상을 보였고 이때문에 </a:t>
            </a:r>
            <a:r>
              <a:rPr lang="en-US" altLang="ko-KR" baseline="0" smtClean="0"/>
              <a:t>trial</a:t>
            </a:r>
            <a:r>
              <a:rPr lang="ko-KR" altLang="en-US" baseline="0" smtClean="0"/>
              <a:t>이 중단된 경우가 있었습니다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현재 </a:t>
            </a:r>
            <a:r>
              <a:rPr lang="en-US" altLang="ko-KR" baseline="0" smtClean="0"/>
              <a:t>relapsing MS</a:t>
            </a:r>
            <a:r>
              <a:rPr lang="ko-KR" altLang="en-US" baseline="0" smtClean="0"/>
              <a:t>를 대상으로 </a:t>
            </a:r>
            <a:r>
              <a:rPr lang="en-US" altLang="ko-KR" baseline="0" smtClean="0"/>
              <a:t>teriflunomide</a:t>
            </a:r>
            <a:r>
              <a:rPr lang="ko-KR" altLang="en-US" baseline="0" smtClean="0"/>
              <a:t>와 효과를 비교하는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상 임상시험이 진행중이고 </a:t>
            </a:r>
            <a:r>
              <a:rPr lang="en-US" altLang="ko-KR" baseline="0" smtClean="0"/>
              <a:t>dimethyl fumarate</a:t>
            </a:r>
            <a:r>
              <a:rPr lang="ko-KR" altLang="en-US" baseline="0" smtClean="0"/>
              <a:t>단독과 </a:t>
            </a:r>
            <a:r>
              <a:rPr lang="en-US" altLang="ko-KR" baseline="0" smtClean="0"/>
              <a:t>dimethyl fumarate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ponesimod</a:t>
            </a:r>
            <a:r>
              <a:rPr lang="ko-KR" altLang="en-US" baseline="0" smtClean="0"/>
              <a:t>를 같이 사용하는 </a:t>
            </a:r>
            <a:r>
              <a:rPr lang="en-US" altLang="ko-KR" baseline="0" smtClean="0"/>
              <a:t>combination therapy</a:t>
            </a:r>
            <a:r>
              <a:rPr lang="ko-KR" altLang="en-US" baseline="0" smtClean="0"/>
              <a:t>을 비교하는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상 임상시험의 치료효과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안전성에 대한 평가가 진행중입니다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4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0.2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0.4mg</a:t>
            </a:r>
            <a:r>
              <a:rPr lang="ko-KR" altLang="en-US" baseline="0" smtClean="0"/>
              <a:t>을 사용했을때 가돌리늄 조영증강 병변이 감소하는 </a:t>
            </a:r>
            <a:r>
              <a:rPr lang="en-US" altLang="ko-KR" baseline="0" smtClean="0"/>
              <a:t>primary endpoint</a:t>
            </a:r>
            <a:r>
              <a:rPr lang="ko-KR" altLang="en-US" baseline="0" smtClean="0"/>
              <a:t>에 도달했습니다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치료효과를 연장시켜서 평가했을때 용량의존적인 효과가 </a:t>
            </a:r>
            <a:r>
              <a:rPr lang="en-US" altLang="ko-KR" baseline="0" smtClean="0"/>
              <a:t>96</a:t>
            </a:r>
            <a:r>
              <a:rPr lang="ko-KR" altLang="en-US" baseline="0" smtClean="0"/>
              <a:t>주째까지 유지되는것이 확인됐습니다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심장과 관련된 </a:t>
            </a:r>
            <a:r>
              <a:rPr lang="en-US" altLang="ko-KR" baseline="0" smtClean="0"/>
              <a:t>adverse event</a:t>
            </a:r>
            <a:r>
              <a:rPr lang="ko-KR" altLang="en-US" baseline="0" smtClean="0"/>
              <a:t>는 없었습니다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따라서 이러한 점은 심장질환의 과거력이 있거나 위험인자가 있는 환자에게 우선적으로 고려할 수 있는 장점이 되겠습니다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5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primary endpoint</a:t>
            </a:r>
            <a:r>
              <a:rPr lang="ko-KR" altLang="en-US" baseline="0" smtClean="0"/>
              <a:t>인 가돌리늄 조영증강 병변을 </a:t>
            </a:r>
            <a:r>
              <a:rPr lang="en-US" altLang="ko-KR" baseline="0" smtClean="0"/>
              <a:t>26</a:t>
            </a:r>
            <a:r>
              <a:rPr lang="ko-KR" altLang="en-US" baseline="0" smtClean="0"/>
              <a:t>주째까지 </a:t>
            </a:r>
            <a:r>
              <a:rPr lang="en-US" altLang="ko-KR" baseline="0" smtClean="0"/>
              <a:t>77</a:t>
            </a:r>
            <a:r>
              <a:rPr lang="ko-KR" altLang="en-US" baseline="0" smtClean="0"/>
              <a:t>에서 </a:t>
            </a:r>
            <a:r>
              <a:rPr lang="en-US" altLang="ko-KR" baseline="0" smtClean="0"/>
              <a:t>92%</a:t>
            </a:r>
            <a:r>
              <a:rPr lang="ko-KR" altLang="en-US" baseline="0" smtClean="0"/>
              <a:t>정도까지 감소시켰습니다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6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fingolimod</a:t>
            </a:r>
            <a:r>
              <a:rPr lang="ko-KR" altLang="en-US" baseline="0" smtClean="0"/>
              <a:t>보다 </a:t>
            </a:r>
            <a:r>
              <a:rPr lang="en-US" altLang="ko-KR" baseline="0" smtClean="0"/>
              <a:t>S1PR1</a:t>
            </a:r>
            <a:r>
              <a:rPr lang="ko-KR" altLang="en-US" baseline="0" smtClean="0"/>
              <a:t>에 대한 선택적인 작용이 더 강화됐고 반감기는 </a:t>
            </a:r>
            <a:r>
              <a:rPr lang="en-US" altLang="ko-KR" baseline="0" smtClean="0"/>
              <a:t>8</a:t>
            </a:r>
            <a:r>
              <a:rPr lang="ko-KR" altLang="en-US" baseline="0" smtClean="0"/>
              <a:t>일로 비슷하지만 활성화된 대사물은 </a:t>
            </a:r>
            <a:r>
              <a:rPr lang="en-US" altLang="ko-KR" baseline="0" smtClean="0"/>
              <a:t>20</a:t>
            </a:r>
            <a:r>
              <a:rPr lang="ko-KR" altLang="en-US" baseline="0" smtClean="0"/>
              <a:t>배정도 더 많습니다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따라서 혈중에 오래 남아있게 되고 투약 간격을 더 길게 잡을 수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용량의존적으로 투약하고나서 </a:t>
            </a:r>
            <a:r>
              <a:rPr lang="en-US" altLang="ko-KR" baseline="0" smtClean="0"/>
              <a:t>12</a:t>
            </a:r>
            <a:r>
              <a:rPr lang="ko-KR" altLang="en-US" baseline="0" smtClean="0"/>
              <a:t>시간이내에 혈중 림프구를 감소시켰습니다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4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monomethyl fumarate</a:t>
            </a:r>
            <a:r>
              <a:rPr lang="ko-KR" altLang="en-US" smtClean="0"/>
              <a:t>는 </a:t>
            </a:r>
            <a:r>
              <a:rPr lang="en-US" altLang="ko-KR" smtClean="0"/>
              <a:t>dimethyl fumarate</a:t>
            </a:r>
            <a:r>
              <a:rPr lang="ko-KR" altLang="en-US" smtClean="0"/>
              <a:t>가 몇분내에 대사되서 생기는 활성화 대사물입니다</a:t>
            </a:r>
            <a:r>
              <a:rPr lang="en-US" altLang="ko-KR" smtClean="0"/>
              <a:t>. dimethyl fumarate</a:t>
            </a:r>
            <a:r>
              <a:rPr lang="ko-KR" altLang="en-US" smtClean="0"/>
              <a:t>의 소화기계통 관련된 부작용을 줄이기 위해 작은 분자인 </a:t>
            </a:r>
            <a:r>
              <a:rPr lang="en-US" altLang="ko-KR" smtClean="0"/>
              <a:t>diroximel fumarate</a:t>
            </a:r>
            <a:r>
              <a:rPr lang="ko-KR" altLang="en-US" smtClean="0"/>
              <a:t>이 개발중이고</a:t>
            </a:r>
            <a:endParaRPr lang="en-US" altLang="ko-KR" smtClean="0"/>
          </a:p>
          <a:p>
            <a:r>
              <a:rPr lang="en-US" altLang="ko-KR" smtClean="0"/>
              <a:t>dimethyl fumarate</a:t>
            </a:r>
            <a:r>
              <a:rPr lang="ko-KR" altLang="en-US" smtClean="0"/>
              <a:t>와 </a:t>
            </a:r>
            <a:r>
              <a:rPr lang="en-US" altLang="ko-KR" smtClean="0"/>
              <a:t>head-to-head</a:t>
            </a:r>
            <a:r>
              <a:rPr lang="ko-KR" altLang="en-US" smtClean="0"/>
              <a:t>로 </a:t>
            </a:r>
            <a:r>
              <a:rPr lang="en-US" altLang="ko-KR" smtClean="0"/>
              <a:t>GI </a:t>
            </a:r>
            <a:r>
              <a:rPr lang="ko-KR" altLang="en-US" smtClean="0"/>
              <a:t>이상반응과 관련해서 비교가 진행중입니다</a:t>
            </a:r>
            <a:r>
              <a:rPr lang="en-US" altLang="ko-KR" smtClean="0"/>
              <a:t>. </a:t>
            </a:r>
            <a:r>
              <a:rPr lang="ko-KR" altLang="en-US" smtClean="0"/>
              <a:t>만약 이러한 이상반응이 </a:t>
            </a:r>
            <a:r>
              <a:rPr lang="en-US" altLang="ko-KR" smtClean="0"/>
              <a:t>dimethyl</a:t>
            </a:r>
            <a:r>
              <a:rPr lang="en-US" altLang="ko-KR" baseline="0" smtClean="0"/>
              <a:t> fumarate</a:t>
            </a:r>
            <a:r>
              <a:rPr lang="ko-KR" altLang="en-US" baseline="0" smtClean="0"/>
              <a:t>보다 더 적다면 </a:t>
            </a:r>
            <a:r>
              <a:rPr lang="en-US" altLang="ko-KR" baseline="0" smtClean="0"/>
              <a:t>diroximel fumarate</a:t>
            </a:r>
            <a:r>
              <a:rPr lang="ko-KR" altLang="en-US" baseline="0" smtClean="0"/>
              <a:t>가 </a:t>
            </a:r>
            <a:r>
              <a:rPr lang="en-US" altLang="ko-KR" baseline="0" smtClean="0"/>
              <a:t>dimethyl fumarate</a:t>
            </a:r>
            <a:r>
              <a:rPr lang="ko-KR" altLang="en-US" baseline="0" smtClean="0"/>
              <a:t>의 좋은 대안이 될 수 있을 것입니다</a:t>
            </a:r>
            <a:r>
              <a:rPr lang="en-US" altLang="ko-KR" baseline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minocycline</a:t>
            </a:r>
            <a:r>
              <a:rPr lang="ko-KR" altLang="en-US" smtClean="0"/>
              <a:t>은 </a:t>
            </a:r>
            <a:r>
              <a:rPr lang="en-US" altLang="ko-KR" smtClean="0"/>
              <a:t>tetracyclic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타입의 항생제로 사용되던 물질인데 </a:t>
            </a:r>
            <a:r>
              <a:rPr lang="en-US" altLang="ko-KR" baseline="0" smtClean="0"/>
              <a:t>MMP</a:t>
            </a:r>
            <a:r>
              <a:rPr lang="ko-KR" altLang="en-US" baseline="0" smtClean="0"/>
              <a:t>의 활성을 낮춰주고 </a:t>
            </a:r>
            <a:r>
              <a:rPr lang="en-US" altLang="ko-KR" baseline="0" smtClean="0"/>
              <a:t>glutamate </a:t>
            </a:r>
            <a:r>
              <a:rPr lang="ko-KR" altLang="en-US" baseline="0" smtClean="0"/>
              <a:t>흥분성을 감소시키고 </a:t>
            </a:r>
            <a:r>
              <a:rPr lang="en-US" altLang="ko-KR" baseline="0" smtClean="0"/>
              <a:t>free oxygen radical</a:t>
            </a:r>
            <a:r>
              <a:rPr lang="ko-KR" altLang="en-US" baseline="0" smtClean="0"/>
              <a:t>의 방출을 감소시키는 작용기전을 갖습니다</a:t>
            </a:r>
            <a:r>
              <a:rPr lang="en-US" altLang="ko-KR" baseline="0" smtClean="0"/>
              <a:t>. </a:t>
            </a:r>
          </a:p>
          <a:p>
            <a:r>
              <a:rPr lang="en-US" altLang="ko-KR" baseline="0" smtClean="0"/>
              <a:t>glatiramer actate </a:t>
            </a:r>
            <a:r>
              <a:rPr lang="ko-KR" altLang="en-US" baseline="0" smtClean="0"/>
              <a:t>와 같이 투약하는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상 임상시험에서 가돌리늄 조영증강 병변과 </a:t>
            </a:r>
            <a:r>
              <a:rPr lang="en-US" altLang="ko-KR" baseline="0" smtClean="0"/>
              <a:t>T2 </a:t>
            </a:r>
            <a:r>
              <a:rPr lang="ko-KR" altLang="en-US" baseline="0" smtClean="0"/>
              <a:t>병변감소 그리고 </a:t>
            </a:r>
            <a:r>
              <a:rPr lang="en-US" altLang="ko-KR" baseline="0" smtClean="0"/>
              <a:t>9</a:t>
            </a:r>
            <a:r>
              <a:rPr lang="ko-KR" altLang="en-US" baseline="0" smtClean="0"/>
              <a:t>달째의 재발감소에 뚜렷한 감소효과가 없었습니다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또한 인터페론베타와 같이 투약하는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상 임상시험에서도 </a:t>
            </a:r>
            <a:endParaRPr lang="en-US" altLang="ko-KR" baseline="0" smtClean="0"/>
          </a:p>
          <a:p>
            <a:r>
              <a:rPr lang="en-US" altLang="ko-KR" baseline="0" smtClean="0"/>
              <a:t>primary endpoint</a:t>
            </a:r>
            <a:r>
              <a:rPr lang="ko-KR" altLang="en-US" baseline="0" smtClean="0"/>
              <a:t>인 첫 재발과 두번째 재발</a:t>
            </a:r>
            <a:r>
              <a:rPr lang="en-US" altLang="ko-KR" baseline="0" smtClean="0"/>
              <a:t>, MRI</a:t>
            </a:r>
            <a:r>
              <a:rPr lang="ko-KR" altLang="en-US" baseline="0" smtClean="0"/>
              <a:t>에서의 </a:t>
            </a:r>
            <a:r>
              <a:rPr lang="en-US" altLang="ko-KR" baseline="0" smtClean="0"/>
              <a:t>end point</a:t>
            </a:r>
            <a:r>
              <a:rPr lang="ko-KR" altLang="en-US" baseline="0" smtClean="0"/>
              <a:t>를 만족하지 못했습니다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게다가 </a:t>
            </a:r>
            <a:r>
              <a:rPr lang="en-US" altLang="ko-KR" baseline="0" smtClean="0"/>
              <a:t>adverse event</a:t>
            </a:r>
            <a:r>
              <a:rPr lang="ko-KR" altLang="en-US" baseline="0" smtClean="0"/>
              <a:t>때문에 </a:t>
            </a:r>
            <a:r>
              <a:rPr lang="en-US" altLang="ko-KR" baseline="0" smtClean="0"/>
              <a:t>drop out rate</a:t>
            </a:r>
            <a:r>
              <a:rPr lang="ko-KR" altLang="en-US" baseline="0" smtClean="0"/>
              <a:t>가 많았습니다</a:t>
            </a:r>
            <a:r>
              <a:rPr lang="en-US" altLang="ko-KR" baseline="0" smtClean="0"/>
              <a:t>. </a:t>
            </a:r>
          </a:p>
          <a:p>
            <a:r>
              <a:rPr lang="en-US" altLang="ko-KR" smtClean="0"/>
              <a:t>CIS</a:t>
            </a:r>
            <a:r>
              <a:rPr lang="ko-KR" altLang="en-US" smtClean="0"/>
              <a:t>환자를 대상으로 </a:t>
            </a:r>
            <a:r>
              <a:rPr lang="en-US" altLang="ko-KR" smtClean="0"/>
              <a:t>minocycline</a:t>
            </a:r>
            <a:r>
              <a:rPr lang="ko-KR" altLang="en-US" smtClean="0"/>
              <a:t>을 투여하면서 </a:t>
            </a:r>
            <a:r>
              <a:rPr lang="en-US" altLang="ko-KR" smtClean="0"/>
              <a:t>6</a:t>
            </a:r>
            <a:r>
              <a:rPr lang="ko-KR" altLang="en-US" smtClean="0"/>
              <a:t>개월째 </a:t>
            </a:r>
            <a:r>
              <a:rPr lang="en-US" altLang="ko-KR" smtClean="0"/>
              <a:t>MS</a:t>
            </a:r>
            <a:r>
              <a:rPr lang="ko-KR" altLang="en-US" smtClean="0"/>
              <a:t>로 </a:t>
            </a:r>
            <a:r>
              <a:rPr lang="en-US" altLang="ko-KR" smtClean="0"/>
              <a:t>conversion</a:t>
            </a:r>
            <a:r>
              <a:rPr lang="ko-KR" altLang="en-US" smtClean="0"/>
              <a:t>되는지를 본 </a:t>
            </a:r>
            <a:r>
              <a:rPr lang="en-US" altLang="ko-KR" smtClean="0"/>
              <a:t>3</a:t>
            </a:r>
            <a:r>
              <a:rPr lang="ko-KR" altLang="en-US" smtClean="0"/>
              <a:t>상연구에서는 가돌리늄 조영증강 병변의 감소</a:t>
            </a:r>
            <a:r>
              <a:rPr lang="en-US" altLang="ko-KR" smtClean="0"/>
              <a:t>, T2 </a:t>
            </a:r>
            <a:r>
              <a:rPr lang="ko-KR" altLang="en-US" smtClean="0"/>
              <a:t>병변부피의 감소</a:t>
            </a:r>
            <a:r>
              <a:rPr lang="en-US" altLang="ko-KR" smtClean="0"/>
              <a:t>, MS</a:t>
            </a:r>
            <a:r>
              <a:rPr lang="ko-KR" altLang="en-US" smtClean="0"/>
              <a:t>발생시 </a:t>
            </a:r>
            <a:r>
              <a:rPr lang="en-US" altLang="ko-KR" smtClean="0"/>
              <a:t>infratentorial </a:t>
            </a:r>
            <a:r>
              <a:rPr lang="ko-KR" altLang="en-US" smtClean="0"/>
              <a:t>증상발생빈도가 덜했고 </a:t>
            </a:r>
            <a:r>
              <a:rPr lang="en-US" altLang="ko-KR" smtClean="0"/>
              <a:t>MS conversion risk</a:t>
            </a:r>
            <a:r>
              <a:rPr lang="ko-KR" altLang="en-US" smtClean="0"/>
              <a:t>도 </a:t>
            </a:r>
            <a:r>
              <a:rPr lang="en-US" altLang="ko-KR" smtClean="0"/>
              <a:t>45%</a:t>
            </a:r>
            <a:r>
              <a:rPr lang="ko-KR" altLang="en-US" smtClean="0"/>
              <a:t>까지 감소하였습니다</a:t>
            </a:r>
            <a:r>
              <a:rPr lang="en-US" altLang="ko-KR" smtClean="0"/>
              <a:t>. secondary</a:t>
            </a:r>
            <a:r>
              <a:rPr lang="en-US" altLang="ko-KR" baseline="0" smtClean="0"/>
              <a:t> endpoint</a:t>
            </a:r>
            <a:r>
              <a:rPr lang="ko-KR" altLang="en-US" baseline="0" smtClean="0"/>
              <a:t>도 </a:t>
            </a:r>
            <a:r>
              <a:rPr lang="en-US" altLang="ko-KR" baseline="0" smtClean="0"/>
              <a:t>minocycline</a:t>
            </a:r>
            <a:r>
              <a:rPr lang="ko-KR" altLang="en-US" baseline="0" smtClean="0"/>
              <a:t>을 더 </a:t>
            </a:r>
            <a:r>
              <a:rPr lang="en-US" altLang="ko-KR" baseline="0" smtClean="0"/>
              <a:t>favor</a:t>
            </a:r>
            <a:r>
              <a:rPr lang="ko-KR" altLang="en-US" baseline="0" smtClean="0"/>
              <a:t>하는 것으로 결과가 나왔지만 </a:t>
            </a:r>
            <a:r>
              <a:rPr lang="en-US" altLang="ko-KR" baseline="0" smtClean="0"/>
              <a:t>24</a:t>
            </a:r>
            <a:r>
              <a:rPr lang="ko-KR" altLang="en-US" baseline="0" smtClean="0"/>
              <a:t>개월째에는 </a:t>
            </a:r>
            <a:r>
              <a:rPr lang="en-US" altLang="ko-KR" baseline="0" smtClean="0"/>
              <a:t>MS conversion</a:t>
            </a:r>
            <a:r>
              <a:rPr lang="ko-KR" altLang="en-US" baseline="0" smtClean="0"/>
              <a:t>이나 </a:t>
            </a:r>
            <a:r>
              <a:rPr lang="en-US" altLang="ko-KR" baseline="0" smtClean="0"/>
              <a:t>secondary MRI endpoint</a:t>
            </a:r>
            <a:r>
              <a:rPr lang="ko-KR" altLang="en-US" baseline="0" smtClean="0"/>
              <a:t>에 차이가 없었습니다</a:t>
            </a:r>
            <a:r>
              <a:rPr lang="en-US" altLang="ko-KR" baseline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2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5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1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4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0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1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4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7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7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20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5280" y="314009"/>
            <a:ext cx="11521440" cy="2053272"/>
          </a:xfrm>
        </p:spPr>
        <p:txBody>
          <a:bodyPr>
            <a:normAutofit/>
          </a:bodyPr>
          <a:lstStyle/>
          <a:p>
            <a:r>
              <a:rPr lang="ko-KR" altLang="en-US" smtClean="0"/>
              <a:t>랩미팅 임상저널 리뷰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567680"/>
            <a:ext cx="9144000" cy="1178560"/>
          </a:xfrm>
        </p:spPr>
        <p:txBody>
          <a:bodyPr/>
          <a:lstStyle/>
          <a:p>
            <a:r>
              <a:rPr lang="en-US" altLang="ko-KR" dirty="0" smtClean="0"/>
              <a:t> 2020</a:t>
            </a:r>
            <a:r>
              <a:rPr lang="en-US" altLang="ko-KR" smtClean="0"/>
              <a:t>. </a:t>
            </a:r>
            <a:r>
              <a:rPr lang="en-US" altLang="ko-KR" smtClean="0"/>
              <a:t>12. 07</a:t>
            </a:r>
          </a:p>
          <a:p>
            <a:r>
              <a:rPr lang="en-US" altLang="ko-KR" smtClean="0"/>
              <a:t>F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유일한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62" y="1904318"/>
            <a:ext cx="10078876" cy="2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Minocycline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Tetracyclic antibiotic. </a:t>
            </a:r>
          </a:p>
          <a:p>
            <a:r>
              <a:rPr lang="en-US" altLang="ko-KR" smtClean="0"/>
              <a:t>activity of MMP (matrix metalloproteinases), glutamate excitotoxicity, release of free oxygen radicals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endParaRPr lang="en-US" altLang="ko-KR" smtClean="0"/>
          </a:p>
          <a:p>
            <a:r>
              <a:rPr lang="en-US" altLang="ko-KR" smtClean="0">
                <a:solidFill>
                  <a:srgbClr val="FFFF00"/>
                </a:solidFill>
              </a:rPr>
              <a:t>RRMS phase 2 trial with glatiramer actate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FFFF00"/>
                </a:solidFill>
              </a:rPr>
              <a:t>no effect </a:t>
            </a:r>
            <a:r>
              <a:rPr lang="en-US" altLang="ko-KR" smtClean="0"/>
              <a:t>on GE lesion and T2 lesions or relapse at 9 months compared with placebo. </a:t>
            </a:r>
          </a:p>
          <a:p>
            <a:r>
              <a:rPr lang="en-US" altLang="ko-KR" smtClean="0"/>
              <a:t>RMS phase 2 trial with interferon beta: unmet primary end point. </a:t>
            </a:r>
          </a:p>
          <a:p>
            <a:r>
              <a:rPr lang="en-US" altLang="ko-KR" smtClean="0"/>
              <a:t>MS conversion from CIS phase 3 trial: baseline were not balanced, GE lesion, T2 lesion volume, infratentorial symptoms at onset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. conversion risk 45%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↓. </a:t>
            </a:r>
            <a:r>
              <a:rPr lang="en-US" altLang="ko-KR" smtClean="0">
                <a:ea typeface="맑은 고딕" panose="020B0503020000020004" pitchFamily="50" charset="-127"/>
              </a:rPr>
              <a:t>2ndary end point was favored to minocyclined. at 24 months, no difference in conversion, 2ndary MRI endpoint. </a:t>
            </a:r>
          </a:p>
          <a:p>
            <a:r>
              <a:rPr lang="en-US" altLang="ko-KR" smtClean="0">
                <a:ea typeface="맑은 고딕" panose="020B0503020000020004" pitchFamily="50" charset="-127"/>
              </a:rPr>
              <a:t>modest effect to RMS 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9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Tyrosine kinase inhibitor</a:t>
            </a:r>
            <a:br>
              <a:rPr lang="en-US" altLang="ko-KR" smtClean="0"/>
            </a:br>
            <a:r>
              <a:rPr lang="en-US" altLang="ko-KR" smtClean="0"/>
              <a:t>Evobrutinib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tyrosine kinase: regulate basic cellular process, mediate T and B cell receptor signalling, activation of other immune cells.  </a:t>
            </a:r>
          </a:p>
          <a:p>
            <a:r>
              <a:rPr lang="en-US" altLang="ko-KR" smtClean="0"/>
              <a:t>RMS phase 2 randomised, double-blind, placebo-controlled trial: GE lesion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↓.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4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Laquinimod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RMS phase 3 trial (ALLEGRO, BRAVO): conflicting result</a:t>
            </a:r>
          </a:p>
          <a:p>
            <a:r>
              <a:rPr lang="en-US" altLang="ko-KR" smtClean="0"/>
              <a:t>other phase 3 trial (CONCERTO): reduction of 3-month disability progression (-)</a:t>
            </a:r>
          </a:p>
          <a:p>
            <a:r>
              <a:rPr lang="en-US" altLang="ko-KR" smtClean="0"/>
              <a:t>PPMS phase 2 trial (ARPEGGIO, NCT02284568): reduced brain volume loss not met. </a:t>
            </a:r>
          </a:p>
          <a:p>
            <a:r>
              <a:rPr lang="en-US" altLang="ko-KR" smtClean="0"/>
              <a:t>will probably not continue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5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Conclusion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siponimod, ozanimod: could used as first line treatment.</a:t>
            </a:r>
          </a:p>
          <a:p>
            <a:r>
              <a:rPr lang="en-US" altLang="ko-KR" smtClean="0"/>
              <a:t>BTK(Bruton's tyrosine kinase) inhibitor: might lead to combination therapy.</a:t>
            </a:r>
          </a:p>
          <a:p>
            <a:r>
              <a:rPr lang="en-US" altLang="ko-KR" smtClean="0"/>
              <a:t>currently recruiting DELIVER-MS trial: high efficacy vs. escalating approach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1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8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7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19172"/>
            <a:ext cx="10733873" cy="67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5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0" y="50939"/>
            <a:ext cx="9288950" cy="68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8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34" y="97079"/>
            <a:ext cx="11745957" cy="676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6000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selective sphingosine 1-phosphate (S1P) modulator</a:t>
            </a:r>
          </a:p>
          <a:p>
            <a:pPr lvl="1"/>
            <a:r>
              <a:rPr lang="en-US" altLang="ko-KR" smtClean="0"/>
              <a:t>siponimod</a:t>
            </a:r>
          </a:p>
          <a:p>
            <a:pPr lvl="1"/>
            <a:r>
              <a:rPr lang="en-US" altLang="ko-KR" smtClean="0"/>
              <a:t>ozanimod</a:t>
            </a:r>
          </a:p>
          <a:p>
            <a:pPr lvl="1"/>
            <a:r>
              <a:rPr lang="en-US" altLang="ko-KR" smtClean="0"/>
              <a:t>ponesimod</a:t>
            </a:r>
          </a:p>
          <a:p>
            <a:pPr lvl="1"/>
            <a:r>
              <a:rPr lang="en-US" altLang="ko-KR" smtClean="0"/>
              <a:t>amiselimod</a:t>
            </a:r>
          </a:p>
          <a:p>
            <a:pPr lvl="1"/>
            <a:r>
              <a:rPr lang="en-US" altLang="ko-KR" smtClean="0"/>
              <a:t>ceralifimod, CS-0777</a:t>
            </a:r>
          </a:p>
          <a:p>
            <a:r>
              <a:rPr lang="en-US" altLang="ko-KR" smtClean="0"/>
              <a:t>Monomethyl fumarate</a:t>
            </a:r>
          </a:p>
          <a:p>
            <a:r>
              <a:rPr lang="en-US" altLang="ko-KR" smtClean="0"/>
              <a:t>Mionocycline</a:t>
            </a:r>
          </a:p>
          <a:p>
            <a:r>
              <a:rPr lang="en-US" altLang="ko-KR" smtClean="0"/>
              <a:t>Tyrosine kinase inhibitor (Bruton's tyrosine kinase inhibitors)</a:t>
            </a:r>
          </a:p>
          <a:p>
            <a:pPr lvl="1"/>
            <a:r>
              <a:rPr lang="en-US" altLang="ko-KR" smtClean="0"/>
              <a:t>Evobrutinib</a:t>
            </a:r>
          </a:p>
          <a:p>
            <a:r>
              <a:rPr lang="en-US" altLang="ko-KR" smtClean="0"/>
              <a:t>Laquinimod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3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4" y="0"/>
            <a:ext cx="11542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74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74" y="89506"/>
            <a:ext cx="10479806" cy="67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73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25754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7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8950960" cy="6857999"/>
            <a:chOff x="0" y="1"/>
            <a:chExt cx="8458351" cy="65661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458351" cy="60186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08001"/>
              <a:ext cx="8458351" cy="6058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92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11719269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30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1"/>
            <a:ext cx="8971280" cy="6857999"/>
            <a:chOff x="0" y="1"/>
            <a:chExt cx="8576926" cy="658106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576926" cy="70053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0534"/>
              <a:ext cx="8537401" cy="5880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721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1016001"/>
            <a:ext cx="10861040" cy="4500879"/>
            <a:chOff x="0" y="1"/>
            <a:chExt cx="8980608" cy="26619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971280" cy="73001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30013"/>
              <a:ext cx="8980608" cy="1931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41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64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486900" cy="825500"/>
          </a:xfrm>
        </p:spPr>
        <p:txBody>
          <a:bodyPr/>
          <a:lstStyle/>
          <a:p>
            <a:r>
              <a:rPr lang="en-US" altLang="ko-KR" smtClean="0"/>
              <a:t>References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25500"/>
            <a:ext cx="12192000" cy="6032499"/>
          </a:xfrm>
        </p:spPr>
        <p:txBody>
          <a:bodyPr>
            <a:normAutofit fontScale="92500"/>
          </a:bodyPr>
          <a:lstStyle/>
          <a:p>
            <a:r>
              <a:rPr lang="en-US" altLang="ko-KR" sz="1100" dirty="0" smtClean="0"/>
              <a:t>1.	</a:t>
            </a:r>
            <a:r>
              <a:rPr lang="en-US" altLang="ko-KR" sz="1100" dirty="0" err="1" smtClean="0"/>
              <a:t>Amoiridis</a:t>
            </a:r>
            <a:r>
              <a:rPr lang="en-US" altLang="ko-KR" sz="1100" dirty="0" smtClean="0"/>
              <a:t> G, </a:t>
            </a:r>
            <a:r>
              <a:rPr lang="en-US" altLang="ko-KR" sz="1100" dirty="0" err="1" smtClean="0"/>
              <a:t>Vlachonikolis</a:t>
            </a:r>
            <a:r>
              <a:rPr lang="en-US" altLang="ko-KR" sz="1100" dirty="0" smtClean="0"/>
              <a:t> IG. Verification of the median-to-ulnar and ulnar-to-median nerve motor fiber anastomosis in the forearm: an electrophysiological study.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Neurophysiol</a:t>
            </a:r>
            <a:r>
              <a:rPr lang="en-US" altLang="ko-KR" sz="1100" smtClean="0"/>
              <a:t>. 2003;114(1</a:t>
            </a:r>
            <a:r>
              <a:rPr lang="en-US" altLang="ko-KR" sz="1100" dirty="0" smtClean="0"/>
              <a:t>):94-8.</a:t>
            </a:r>
          </a:p>
          <a:p>
            <a:r>
              <a:rPr lang="en-US" altLang="ko-KR" sz="1100" dirty="0" smtClean="0"/>
              <a:t>2.	Baima J, </a:t>
            </a:r>
            <a:r>
              <a:rPr lang="en-US" altLang="ko-KR" sz="1100" dirty="0" err="1" smtClean="0"/>
              <a:t>Krivickas</a:t>
            </a:r>
            <a:r>
              <a:rPr lang="en-US" altLang="ko-KR" sz="1100" dirty="0" smtClean="0"/>
              <a:t> L. Evaluation and treatment of peroneal neuropathy. </a:t>
            </a:r>
            <a:r>
              <a:rPr lang="en-US" altLang="ko-KR" sz="1100" dirty="0" err="1" smtClean="0"/>
              <a:t>Curr</a:t>
            </a:r>
            <a:r>
              <a:rPr lang="en-US" altLang="ko-KR" sz="1100" dirty="0" smtClean="0"/>
              <a:t> Rev </a:t>
            </a:r>
            <a:r>
              <a:rPr lang="en-US" altLang="ko-KR" sz="1100" dirty="0" err="1" smtClean="0"/>
              <a:t>Musculoskelet</a:t>
            </a:r>
            <a:r>
              <a:rPr lang="en-US" altLang="ko-KR" sz="1100" dirty="0" smtClean="0"/>
              <a:t> Med. 2008;1(2):147-53.</a:t>
            </a:r>
          </a:p>
          <a:p>
            <a:r>
              <a:rPr lang="en-US" altLang="ko-KR" sz="1100" dirty="0" smtClean="0"/>
              <a:t>3.	</a:t>
            </a:r>
            <a:r>
              <a:rPr lang="en-US" altLang="ko-KR" sz="1100" dirty="0" err="1" smtClean="0"/>
              <a:t>Distad</a:t>
            </a:r>
            <a:r>
              <a:rPr lang="en-US" altLang="ko-KR" sz="1100" dirty="0" smtClean="0"/>
              <a:t> BJ, Weiss MD. Clinical and </a:t>
            </a:r>
            <a:r>
              <a:rPr lang="en-US" altLang="ko-KR" sz="1100" dirty="0" err="1" smtClean="0"/>
              <a:t>electrodiagnostic</a:t>
            </a:r>
            <a:r>
              <a:rPr lang="en-US" altLang="ko-KR" sz="1100" dirty="0" smtClean="0"/>
              <a:t> features of sciatic neuropathies. </a:t>
            </a:r>
            <a:r>
              <a:rPr lang="en-US" altLang="ko-KR" sz="1100" dirty="0" err="1" smtClean="0"/>
              <a:t>Phys</a:t>
            </a:r>
            <a:r>
              <a:rPr lang="en-US" altLang="ko-KR" sz="1100" dirty="0" smtClean="0"/>
              <a:t> Med </a:t>
            </a:r>
            <a:r>
              <a:rPr lang="en-US" altLang="ko-KR" sz="1100" dirty="0" err="1" smtClean="0"/>
              <a:t>Rehabil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N Am. 2013;24(1):107-20.</a:t>
            </a:r>
          </a:p>
          <a:p>
            <a:r>
              <a:rPr lang="en-US" altLang="ko-KR" sz="1100" dirty="0" smtClean="0"/>
              <a:t>4.	Dong Q, Jacobson JA, Jamadar DA, </a:t>
            </a:r>
            <a:r>
              <a:rPr lang="en-US" altLang="ko-KR" sz="1100" dirty="0" err="1" smtClean="0"/>
              <a:t>Gandikota</a:t>
            </a:r>
            <a:r>
              <a:rPr lang="en-US" altLang="ko-KR" sz="1100" dirty="0" smtClean="0"/>
              <a:t> G, Brandon C, Morag Y, et al. Entrapment neuropathies in the upper and lower limbs: anatomy and MRI features. </a:t>
            </a:r>
            <a:r>
              <a:rPr lang="en-US" altLang="ko-KR" sz="1100" dirty="0" err="1" smtClean="0"/>
              <a:t>Radiol</a:t>
            </a:r>
            <a:r>
              <a:rPr lang="en-US" altLang="ko-KR" sz="1100" dirty="0" smtClean="0"/>
              <a:t> Res </a:t>
            </a:r>
            <a:r>
              <a:rPr lang="en-US" altLang="ko-KR" sz="1100" dirty="0" err="1" smtClean="0"/>
              <a:t>Pract</a:t>
            </a:r>
            <a:r>
              <a:rPr lang="en-US" altLang="ko-KR" sz="1100" smtClean="0"/>
              <a:t>. 2012;2012:230679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5.	Doughty CT, </a:t>
            </a:r>
            <a:r>
              <a:rPr lang="en-US" altLang="ko-KR" sz="1100" dirty="0" err="1" smtClean="0"/>
              <a:t>Bowley</a:t>
            </a:r>
            <a:r>
              <a:rPr lang="en-US" altLang="ko-KR" sz="1100" dirty="0" smtClean="0"/>
              <a:t> MP. Entrapment Neuropathies of the Upper Extremity. Med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North Am. 2019;103(2):357-70.</a:t>
            </a:r>
          </a:p>
          <a:p>
            <a:r>
              <a:rPr lang="en-US" altLang="ko-KR" sz="1100" dirty="0" smtClean="0"/>
              <a:t>6.	</a:t>
            </a:r>
            <a:r>
              <a:rPr lang="en-US" altLang="ko-KR" sz="1100" dirty="0" err="1" smtClean="0"/>
              <a:t>Dy</a:t>
            </a:r>
            <a:r>
              <a:rPr lang="en-US" altLang="ko-KR" sz="1100" dirty="0" smtClean="0"/>
              <a:t> CJ, Mackinnon SE. Ulnar neuropathy: evaluation and management. </a:t>
            </a:r>
            <a:r>
              <a:rPr lang="en-US" altLang="ko-KR" sz="1100" dirty="0" err="1" smtClean="0"/>
              <a:t>Curr</a:t>
            </a:r>
            <a:r>
              <a:rPr lang="en-US" altLang="ko-KR" sz="1100" dirty="0" smtClean="0"/>
              <a:t> Rev </a:t>
            </a:r>
            <a:r>
              <a:rPr lang="en-US" altLang="ko-KR" sz="1100" dirty="0" err="1" smtClean="0"/>
              <a:t>Musculoskelet</a:t>
            </a:r>
            <a:r>
              <a:rPr lang="en-US" altLang="ko-KR" sz="1100" dirty="0" smtClean="0"/>
              <a:t> Med. 2016;9(2):178-84.</a:t>
            </a:r>
          </a:p>
          <a:p>
            <a:r>
              <a:rPr lang="en-US" altLang="ko-KR" sz="1100" dirty="0" smtClean="0"/>
              <a:t>7.	Hobson-Webb LD, </a:t>
            </a:r>
            <a:r>
              <a:rPr lang="en-US" altLang="ko-KR" sz="1100" dirty="0" err="1" smtClean="0"/>
              <a:t>Juel</a:t>
            </a:r>
            <a:r>
              <a:rPr lang="en-US" altLang="ko-KR" sz="1100" dirty="0" smtClean="0"/>
              <a:t> VC. Common Entrapment Neuropathies. Continuum (</a:t>
            </a:r>
            <a:r>
              <a:rPr lang="en-US" altLang="ko-KR" sz="1100" dirty="0" err="1" smtClean="0"/>
              <a:t>Minneap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Minn</a:t>
            </a:r>
            <a:r>
              <a:rPr lang="en-US" altLang="ko-KR" sz="1100" dirty="0" smtClean="0"/>
              <a:t>). 2017;23(2, Selected Topics in Outpatient Neurology):487-511.</a:t>
            </a:r>
          </a:p>
          <a:p>
            <a:r>
              <a:rPr lang="en-US" altLang="ko-KR" sz="1100" dirty="0" smtClean="0"/>
              <a:t>8.	Hong S-W, Gong H-S. Median nerve neuropathy. Journal of the Korean Medical Association. 2017;60(12).</a:t>
            </a:r>
          </a:p>
          <a:p>
            <a:r>
              <a:rPr lang="en-US" altLang="ko-KR" sz="1100" dirty="0" smtClean="0"/>
              <a:t>9.	</a:t>
            </a:r>
            <a:r>
              <a:rPr lang="en-US" altLang="ko-KR" sz="1100" dirty="0" err="1" smtClean="0"/>
              <a:t>Iyer</a:t>
            </a:r>
            <a:r>
              <a:rPr lang="en-US" altLang="ko-KR" sz="1100" dirty="0" smtClean="0"/>
              <a:t> V, </a:t>
            </a:r>
            <a:r>
              <a:rPr lang="en-US" altLang="ko-KR" sz="1100" dirty="0" err="1" smtClean="0"/>
              <a:t>Fenichel</a:t>
            </a:r>
            <a:r>
              <a:rPr lang="en-US" altLang="ko-KR" sz="1100" dirty="0" smtClean="0"/>
              <a:t> GM. Normal median nerve proximal latency in carpal tunnel syndrome: a clue to coexisting Martin-Gruber anastomosis. Journal of neurology, neurosurgery, and psychiatry</a:t>
            </a:r>
            <a:r>
              <a:rPr lang="en-US" altLang="ko-KR" sz="1100" smtClean="0"/>
              <a:t>. 1976;39(5</a:t>
            </a:r>
            <a:r>
              <a:rPr lang="en-US" altLang="ko-KR" sz="1100" dirty="0" smtClean="0"/>
              <a:t>):449-52.</a:t>
            </a:r>
          </a:p>
          <a:p>
            <a:r>
              <a:rPr lang="en-US" altLang="ko-KR" sz="1100" dirty="0" smtClean="0"/>
              <a:t>10.	Jang HS, Lee YH. Radial nerve neuropathy. Journal of the Korean Medical Association. 2017;60(12).</a:t>
            </a:r>
          </a:p>
          <a:p>
            <a:r>
              <a:rPr lang="en-US" altLang="ko-KR" sz="1100" dirty="0" smtClean="0"/>
              <a:t>11.	LD H-W, VC J. Common Entrapment Neuropathies. Continuum (</a:t>
            </a:r>
            <a:r>
              <a:rPr lang="en-US" altLang="ko-KR" sz="1100" dirty="0" err="1" smtClean="0"/>
              <a:t>Minneap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Minn</a:t>
            </a:r>
            <a:r>
              <a:rPr lang="en-US" altLang="ko-KR" sz="1100" dirty="0" smtClean="0"/>
              <a:t>). 2017;23(2):487-511.</a:t>
            </a:r>
          </a:p>
          <a:p>
            <a:r>
              <a:rPr lang="en-US" altLang="ko-KR" sz="1100" dirty="0" smtClean="0"/>
              <a:t>12.	Miller TT, </a:t>
            </a:r>
            <a:r>
              <a:rPr lang="en-US" altLang="ko-KR" sz="1100" dirty="0" err="1" smtClean="0"/>
              <a:t>Reinus</a:t>
            </a:r>
            <a:r>
              <a:rPr lang="en-US" altLang="ko-KR" sz="1100" dirty="0" smtClean="0"/>
              <a:t> WR. Nerve entrapment syndromes of the elbow, forearm, and wrist. AJR Am J </a:t>
            </a:r>
            <a:r>
              <a:rPr lang="en-US" altLang="ko-KR" sz="1100" dirty="0" err="1" smtClean="0"/>
              <a:t>Roentgenol</a:t>
            </a:r>
            <a:r>
              <a:rPr lang="en-US" altLang="ko-KR" sz="1100" dirty="0" smtClean="0"/>
              <a:t>. 2010;195(3):585-94.</a:t>
            </a:r>
          </a:p>
          <a:p>
            <a:r>
              <a:rPr lang="en-US" altLang="ko-KR" sz="1100" dirty="0" smtClean="0"/>
              <a:t>13.	Robinson LR. How </a:t>
            </a:r>
            <a:r>
              <a:rPr lang="en-US" altLang="ko-KR" sz="1100" dirty="0" err="1" smtClean="0"/>
              <a:t>electrodiagnosis</a:t>
            </a:r>
            <a:r>
              <a:rPr lang="en-US" altLang="ko-KR" sz="1100" dirty="0" smtClean="0"/>
              <a:t> predicts clinical outcome of focal peripheral nerve lesions. Muscle Nerve. 2015;52(3):321-33.</a:t>
            </a:r>
          </a:p>
          <a:p>
            <a:r>
              <a:rPr lang="en-US" altLang="ko-KR" sz="1100" dirty="0" smtClean="0"/>
              <a:t>14.	Sanders RJ, Hammond SL, Rao NM. Thoracic outlet syndrome: a review. Neurologist. 2008;14(6):365-73.</a:t>
            </a:r>
          </a:p>
          <a:p>
            <a:r>
              <a:rPr lang="en-US" altLang="ko-KR" sz="1100" dirty="0" smtClean="0"/>
              <a:t>15.	</a:t>
            </a:r>
            <a:r>
              <a:rPr lang="en-US" altLang="ko-KR" sz="1100" dirty="0" err="1" smtClean="0"/>
              <a:t>Wahab</a:t>
            </a:r>
            <a:r>
              <a:rPr lang="en-US" altLang="ko-KR" sz="1100" dirty="0" smtClean="0"/>
              <a:t> KW, </a:t>
            </a:r>
            <a:r>
              <a:rPr lang="en-US" altLang="ko-KR" sz="1100" dirty="0" err="1" smtClean="0"/>
              <a:t>Sanya</a:t>
            </a:r>
            <a:r>
              <a:rPr lang="en-US" altLang="ko-KR" sz="1100" dirty="0" smtClean="0"/>
              <a:t> EO, Adebayo PB, </a:t>
            </a:r>
            <a:r>
              <a:rPr lang="en-US" altLang="ko-KR" sz="1100" dirty="0" err="1" smtClean="0"/>
              <a:t>Babalola</a:t>
            </a:r>
            <a:r>
              <a:rPr lang="en-US" altLang="ko-KR" sz="1100" dirty="0" smtClean="0"/>
              <a:t> MO, </a:t>
            </a:r>
            <a:r>
              <a:rPr lang="en-US" altLang="ko-KR" sz="1100" dirty="0" err="1" smtClean="0"/>
              <a:t>Ibraheem</a:t>
            </a:r>
            <a:r>
              <a:rPr lang="en-US" altLang="ko-KR" sz="1100" dirty="0" smtClean="0"/>
              <a:t> HG. Carpal Tunnel Syndrome and Other Entrapment Neuropathies. Oman Med J. 2017;32(6):449-54.</a:t>
            </a:r>
          </a:p>
          <a:p>
            <a:r>
              <a:rPr lang="en-US" altLang="ko-KR" sz="1100" dirty="0" smtClean="0"/>
              <a:t>16.	</a:t>
            </a:r>
            <a:r>
              <a:rPr lang="en-US" altLang="ko-KR" sz="1100" dirty="0" err="1" smtClean="0"/>
              <a:t>Wahba</a:t>
            </a:r>
            <a:r>
              <a:rPr lang="en-US" altLang="ko-KR" sz="1100" dirty="0" smtClean="0"/>
              <a:t> M. Carpal Tunnel Syndrome in a patient with </a:t>
            </a:r>
            <a:r>
              <a:rPr lang="en-US" altLang="ko-KR" sz="1100" dirty="0" err="1" smtClean="0"/>
              <a:t>RicheCannieu</a:t>
            </a:r>
            <a:r>
              <a:rPr lang="en-US" altLang="ko-KR" sz="1100" dirty="0" smtClean="0"/>
              <a:t> Anastomosis. Archives in Neurology &amp; Neuroscience. 2018;1(3).</a:t>
            </a:r>
          </a:p>
          <a:p>
            <a:r>
              <a:rPr lang="en-US" altLang="ko-KR" sz="1100" dirty="0" smtClean="0"/>
              <a:t>17.	Cheng CJ, Mackinnon-Patterson B, Beck JL, Mackinnon SE. Scratch Collapse Test for Evaluation of Carpal and Cubital Tunnel Syndrome. The Journal of Hand Surgery. 2008;33(9):1518-24.</a:t>
            </a:r>
          </a:p>
          <a:p>
            <a:r>
              <a:rPr lang="en-US" altLang="ko-KR" sz="1100" dirty="0" smtClean="0"/>
              <a:t>18.	Cartwright MS, Walker FO. Neuromuscular ultrasound in common entrapment neuropathies. Muscle Nerve. 2013;48(5):696-704.</a:t>
            </a:r>
          </a:p>
          <a:p>
            <a:r>
              <a:rPr lang="en-US" altLang="ko-KR" sz="1100" dirty="0" smtClean="0"/>
              <a:t>19.	</a:t>
            </a:r>
            <a:r>
              <a:rPr lang="en-US" altLang="ko-KR" sz="1100" dirty="0" err="1" smtClean="0"/>
              <a:t>Mallouhi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Pültzl</a:t>
            </a:r>
            <a:r>
              <a:rPr lang="en-US" altLang="ko-KR" sz="1100" dirty="0" smtClean="0"/>
              <a:t> P, </a:t>
            </a:r>
            <a:r>
              <a:rPr lang="en-US" altLang="ko-KR" sz="1100" dirty="0" err="1" smtClean="0"/>
              <a:t>Trieb</a:t>
            </a:r>
            <a:r>
              <a:rPr lang="en-US" altLang="ko-KR" sz="1100" dirty="0" smtClean="0"/>
              <a:t> T, </a:t>
            </a:r>
            <a:r>
              <a:rPr lang="en-US" altLang="ko-KR" sz="1100" dirty="0" err="1" smtClean="0"/>
              <a:t>Piza</a:t>
            </a:r>
            <a:r>
              <a:rPr lang="en-US" altLang="ko-KR" sz="1100" dirty="0" smtClean="0"/>
              <a:t> H, </a:t>
            </a:r>
            <a:r>
              <a:rPr lang="en-US" altLang="ko-KR" sz="1100" dirty="0" err="1" smtClean="0"/>
              <a:t>Bodner</a:t>
            </a:r>
            <a:r>
              <a:rPr lang="en-US" altLang="ko-KR" sz="1100" dirty="0" smtClean="0"/>
              <a:t> G. Predictors of Carpal Tunnel Syndrome: Accuracy of Gray-Scale and Color Doppler Sonography. American Journal of </a:t>
            </a:r>
            <a:r>
              <a:rPr lang="en-US" altLang="ko-KR" sz="1100" dirty="0" err="1" smtClean="0"/>
              <a:t>Roentgenology</a:t>
            </a:r>
            <a:r>
              <a:rPr lang="en-US" altLang="ko-KR" sz="1100" smtClean="0"/>
              <a:t>. 2006;186(5</a:t>
            </a:r>
            <a:r>
              <a:rPr lang="en-US" altLang="ko-KR" sz="1100" dirty="0" smtClean="0"/>
              <a:t>):1240-5.</a:t>
            </a:r>
          </a:p>
          <a:p>
            <a:r>
              <a:rPr lang="en-US" altLang="ko-KR" sz="1100" dirty="0" smtClean="0"/>
              <a:t>20.	Campbell WW, Carroll C, Landau ME. Ulnar neuropathy at the elbow: Five new things. </a:t>
            </a:r>
            <a:r>
              <a:rPr lang="en-US" altLang="ko-KR" sz="1100" dirty="0" err="1" smtClean="0"/>
              <a:t>Neurol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Pract</a:t>
            </a:r>
            <a:r>
              <a:rPr lang="en-US" altLang="ko-KR" sz="1100" dirty="0" smtClean="0"/>
              <a:t>. 2015;5(1):</a:t>
            </a:r>
            <a:r>
              <a:rPr lang="en-US" altLang="ko-KR" sz="1100" smtClean="0"/>
              <a:t>35-41.</a:t>
            </a:r>
          </a:p>
          <a:p>
            <a:r>
              <a:rPr lang="en-US" altLang="ko-KR" sz="1100" smtClean="0"/>
              <a:t>21.	Ferrante MA, Ferrante ND. The thoracic outlet syndromes: Part 1. Overview of the thoracic outlet syndromes and review of true neurogenic thoracic outlet syndrome. Muscle Nerve. 2017;55(6):782-93.</a:t>
            </a:r>
          </a:p>
          <a:p>
            <a:r>
              <a:rPr lang="en-US" altLang="ko-KR" sz="1100" smtClean="0"/>
              <a:t>22.	Ferrante MA, Ferrante ND. The thoracic outlet syndromes: Part 2. The arterial, venous, neurovascular, and disputed thoracic outlet syndromes. Muscle Nerve. 2017;56(4):663-73.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1089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siponimod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fingolimod: bind to 4 of 5 S1P receptor (S1PR1-5). concurrence of AV block in first dose </a:t>
            </a:r>
          </a:p>
          <a:p>
            <a:r>
              <a:rPr lang="en-US" altLang="ko-KR" smtClean="0"/>
              <a:t>need for more selective S1P inhibitor (specifically S1PR1, S1PR5), shorter half-life</a:t>
            </a:r>
          </a:p>
          <a:p>
            <a:r>
              <a:rPr lang="en-US" altLang="ko-KR" smtClean="0"/>
              <a:t>bind S1PR1 and S1PR5 with high selectivity, dose not require phosphorylation, shorter half-life (30 hours)</a:t>
            </a:r>
          </a:p>
          <a:p>
            <a:r>
              <a:rPr lang="en-US" altLang="ko-KR" smtClean="0">
                <a:solidFill>
                  <a:srgbClr val="FFFF00"/>
                </a:solidFill>
              </a:rPr>
              <a:t>10mg, 2mg, 1.25mg</a:t>
            </a:r>
            <a:r>
              <a:rPr lang="en-US" altLang="ko-KR" smtClean="0"/>
              <a:t>, 0.5mg, 0.25mg  doses were assessed in phase 2. </a:t>
            </a:r>
          </a:p>
          <a:p>
            <a:r>
              <a:rPr lang="en-US" altLang="ko-KR" smtClean="0"/>
              <a:t>titration: </a:t>
            </a:r>
            <a:r>
              <a:rPr lang="en-US" altLang="ko-KR"/>
              <a:t>0.25mg on day </a:t>
            </a:r>
            <a:r>
              <a:rPr lang="en-US" altLang="ko-KR"/>
              <a:t>1 </a:t>
            </a:r>
            <a:r>
              <a:rPr lang="en-US" altLang="ko-KR" smtClean="0"/>
              <a:t>, risk of bradycardia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, AV block (-)</a:t>
            </a:r>
          </a:p>
          <a:p>
            <a:r>
              <a:rPr lang="en-US" altLang="ko-KR" smtClean="0"/>
              <a:t>SPMS: risk of disability progression at 3 and 6 months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, inflammatory MRI activity, brain volume loss</a:t>
            </a:r>
          </a:p>
          <a:p>
            <a:r>
              <a:rPr lang="en-US" altLang="ko-KR" smtClean="0"/>
              <a:t>approved by FDA at March 2019 for Tx of CIS, RMS, SPMS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Ozanimod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bind to S1PR1, S1PR5. doen't need phosphorylation</a:t>
            </a:r>
          </a:p>
          <a:p>
            <a:r>
              <a:rPr lang="en-US" altLang="ko-KR" smtClean="0"/>
              <a:t>half-life: 21 hours. effective half-life: 11 days (active metabolite CC112273)</a:t>
            </a:r>
          </a:p>
          <a:p>
            <a:r>
              <a:rPr lang="en-US" altLang="ko-KR" smtClean="0"/>
              <a:t>cumulative number of GE lesions at weeks 12-24.</a:t>
            </a:r>
          </a:p>
          <a:p>
            <a:r>
              <a:rPr lang="en-US" altLang="ko-KR" smtClean="0"/>
              <a:t>minor HR rate change at 1st dose. AV block more than 2nd degree (-)</a:t>
            </a:r>
          </a:p>
          <a:p>
            <a:r>
              <a:rPr lang="en-US" altLang="ko-KR" smtClean="0"/>
              <a:t>lymphocyte change: 50%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with 0.5mg, 59%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with 1mg</a:t>
            </a:r>
          </a:p>
          <a:p>
            <a:r>
              <a:rPr lang="en-US" altLang="ko-KR" smtClean="0"/>
              <a:t>ARR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, GE enhancing lesion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, T2 lesion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, brain volume loss rate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compared with weekly betaferon therapy.  </a:t>
            </a:r>
          </a:p>
          <a:p>
            <a:r>
              <a:rPr lang="en-US" altLang="ko-KR" smtClean="0"/>
              <a:t>FDA approved for RMS at March 25, 2020.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2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Ponesimod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high affinity for S1PR1</a:t>
            </a:r>
          </a:p>
          <a:p>
            <a:r>
              <a:rPr lang="en-US" altLang="ko-KR" smtClean="0"/>
              <a:t>half-life: 32 hours</a:t>
            </a:r>
          </a:p>
          <a:p>
            <a:r>
              <a:rPr lang="en-US" altLang="ko-KR" smtClean="0"/>
              <a:t>GE enhancing lesion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 with RMS.</a:t>
            </a:r>
          </a:p>
          <a:p>
            <a:r>
              <a:rPr lang="en-US" altLang="ko-KR" smtClean="0"/>
              <a:t>2% of participants: transient bradycardia, AV block </a:t>
            </a:r>
          </a:p>
          <a:p>
            <a:r>
              <a:rPr lang="en-US" altLang="ko-KR" smtClean="0"/>
              <a:t>dyspnea or respiratory AE in a dose-dependent manner.</a:t>
            </a:r>
          </a:p>
          <a:p>
            <a:r>
              <a:rPr lang="en-US" altLang="ko-KR" smtClean="0"/>
              <a:t>ongoing phase 3 trial compared with teriflunomide/ combination therapy vs. monotherapy with dimethyl fumarate  </a:t>
            </a:r>
          </a:p>
          <a:p>
            <a:r>
              <a:rPr lang="en-US" altLang="ko-KR" smtClean="0">
                <a:solidFill>
                  <a:srgbClr val="FFFF00"/>
                </a:solidFill>
              </a:rPr>
              <a:t>1st drug to be tested in combination with anouther oral compound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0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Amiselimod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binds to S1PR1, low affinity to S1PR2-5</a:t>
            </a:r>
          </a:p>
          <a:p>
            <a:r>
              <a:rPr lang="en-US" altLang="ko-KR" smtClean="0"/>
              <a:t>half-life: 17 days</a:t>
            </a:r>
          </a:p>
          <a:p>
            <a:r>
              <a:rPr lang="en-US" altLang="ko-KR" smtClean="0"/>
              <a:t>0.2mg, 0.4mg reached the primary endpoint</a:t>
            </a:r>
          </a:p>
          <a:p>
            <a:r>
              <a:rPr lang="en-US" altLang="ko-KR" smtClean="0"/>
              <a:t>dose dependent effect sustained at 96 weeks. </a:t>
            </a:r>
          </a:p>
          <a:p>
            <a:r>
              <a:rPr lang="en-US" altLang="ko-KR" smtClean="0">
                <a:solidFill>
                  <a:srgbClr val="FFFF00"/>
                </a:solidFill>
              </a:rPr>
              <a:t>cardiac AE (-)</a:t>
            </a:r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7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Cerelifimod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selective S1PR1 and S1PR5 modulator</a:t>
            </a:r>
          </a:p>
          <a:p>
            <a:r>
              <a:rPr lang="en-US" altLang="ko-KR" smtClean="0"/>
              <a:t>half-life: 85 hours </a:t>
            </a:r>
          </a:p>
          <a:p>
            <a:r>
              <a:rPr lang="en-US" altLang="ko-KR" smtClean="0"/>
              <a:t>GE enhancing lesion decrease during 26 weeks by 77-92%.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CS-0777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improved selectivity of S1PR1&gt; S1PR3 compared with fingolimod. </a:t>
            </a:r>
          </a:p>
          <a:p>
            <a:r>
              <a:rPr lang="en-US" altLang="ko-KR" smtClean="0"/>
              <a:t>half-life: 8 days.</a:t>
            </a:r>
          </a:p>
          <a:p>
            <a:r>
              <a:rPr lang="en-US" altLang="ko-KR" smtClean="0"/>
              <a:t>active metabolite: higher than fingolimod. (20:1 vs. 1:1)</a:t>
            </a:r>
          </a:p>
          <a:p>
            <a:r>
              <a:rPr lang="en-US" altLang="ko-KR" smtClean="0"/>
              <a:t>blood lymphocyte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 </a:t>
            </a:r>
            <a:r>
              <a:rPr lang="en-US" altLang="ko-KR" smtClean="0"/>
              <a:t>in a dose-dependent manner within 12 hours.</a:t>
            </a:r>
          </a:p>
          <a:p>
            <a:r>
              <a:rPr lang="en-US" altLang="ko-KR" smtClean="0"/>
              <a:t>optimal doseage, clinical efficacy: not defined.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2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Monomethyl fumarate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active metabolite of dimethyl fumarate</a:t>
            </a:r>
          </a:p>
          <a:p>
            <a:r>
              <a:rPr lang="en-US" altLang="ko-KR" smtClean="0"/>
              <a:t>diroximel fumarate: small molecule, developing aim of GI side effects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endParaRPr lang="en-US" altLang="ko-KR" smtClean="0"/>
          </a:p>
          <a:p>
            <a:r>
              <a:rPr lang="en-US" altLang="ko-KR" smtClean="0"/>
              <a:t>2nd trial: head-to-head comparing GI tolerability with dimethyl fumarate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267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53EE1049-A31F-4360-8060-28F52A6ABC05}" vid="{1F717247-2940-4404-A653-673F86C0BE2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37687</TotalTime>
  <Words>1599</Words>
  <Application>Microsoft Office PowerPoint</Application>
  <PresentationFormat>와이드스크린</PresentationFormat>
  <Paragraphs>133</Paragraphs>
  <Slides>28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돋움</vt:lpstr>
      <vt:lpstr>맑은 고딕</vt:lpstr>
      <vt:lpstr>Arial</vt:lpstr>
      <vt:lpstr>Times New Roman</vt:lpstr>
      <vt:lpstr>테마1</vt:lpstr>
      <vt:lpstr>랩미팅 임상저널 리뷰 </vt:lpstr>
      <vt:lpstr>Contents</vt:lpstr>
      <vt:lpstr>SIP modulator  siponimod</vt:lpstr>
      <vt:lpstr>SIP modulator  Ozanimod</vt:lpstr>
      <vt:lpstr>SIP modulator  Ponesimod</vt:lpstr>
      <vt:lpstr>SIP modulator  Amiselimod</vt:lpstr>
      <vt:lpstr>SIP modulator  Cerelifimod</vt:lpstr>
      <vt:lpstr>SIP modulator  CS-0777</vt:lpstr>
      <vt:lpstr>Monomethyl fumarate</vt:lpstr>
      <vt:lpstr>Minocycline</vt:lpstr>
      <vt:lpstr>Tyrosine kinase inhibitor Evobrutinib</vt:lpstr>
      <vt:lpstr>Laquinimod</vt:lpstr>
      <vt:lpstr>Conclusion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Spine center conference</dc:title>
  <dc:creator>Windows 사용자</dc:creator>
  <cp:lastModifiedBy>Windows 사용자</cp:lastModifiedBy>
  <cp:revision>1215</cp:revision>
  <dcterms:created xsi:type="dcterms:W3CDTF">2020-03-03T08:08:08Z</dcterms:created>
  <dcterms:modified xsi:type="dcterms:W3CDTF">2020-10-16T07:41:37Z</dcterms:modified>
</cp:coreProperties>
</file>