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334" r:id="rId4"/>
    <p:sldId id="353" r:id="rId5"/>
    <p:sldId id="352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06" r:id="rId24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69" autoAdjust="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A142F-B1DC-4D01-B373-C62EF74E610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60FD-86AB-43B5-9260-4E8D6BD3E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89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060A8-DCE6-47F3-9B02-C2C26B0B92BD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0484B-27A3-436C-B9FA-AB9E74CF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2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3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5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20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280" y="314009"/>
            <a:ext cx="11521440" cy="2053272"/>
          </a:xfrm>
        </p:spPr>
        <p:txBody>
          <a:bodyPr>
            <a:normAutofit/>
          </a:bodyPr>
          <a:lstStyle/>
          <a:p>
            <a:r>
              <a:rPr lang="ko-KR" altLang="en-US" smtClean="0"/>
              <a:t>랩미팅 임상저널 리뷰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567680"/>
            <a:ext cx="9144000" cy="1178560"/>
          </a:xfrm>
        </p:spPr>
        <p:txBody>
          <a:bodyPr/>
          <a:lstStyle/>
          <a:p>
            <a:r>
              <a:rPr lang="en-US" altLang="ko-KR" dirty="0" smtClean="0"/>
              <a:t> 2020</a:t>
            </a:r>
            <a:r>
              <a:rPr lang="en-US" altLang="ko-KR" smtClean="0"/>
              <a:t>. </a:t>
            </a:r>
            <a:r>
              <a:rPr lang="en-US" altLang="ko-KR" smtClean="0"/>
              <a:t>12. 07</a:t>
            </a:r>
          </a:p>
          <a:p>
            <a:r>
              <a:rPr lang="en-US" altLang="ko-KR" smtClean="0"/>
              <a:t>F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유일한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2" y="1904318"/>
            <a:ext cx="10078876" cy="2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11719269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"/>
            <a:ext cx="8971280" cy="6857999"/>
            <a:chOff x="0" y="1"/>
            <a:chExt cx="8576926" cy="65810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576926" cy="70053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0534"/>
              <a:ext cx="8537401" cy="5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72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016001"/>
            <a:ext cx="10861040" cy="4500879"/>
            <a:chOff x="0" y="1"/>
            <a:chExt cx="8980608" cy="26619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971280" cy="7300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30013"/>
              <a:ext cx="8980608" cy="1931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41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6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9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4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5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3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8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7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486900" cy="825500"/>
          </a:xfrm>
        </p:spPr>
        <p:txBody>
          <a:bodyPr/>
          <a:lstStyle/>
          <a:p>
            <a:r>
              <a:rPr lang="en-US" altLang="ko-KR" smtClean="0"/>
              <a:t>References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25500"/>
            <a:ext cx="12192000" cy="6032499"/>
          </a:xfrm>
        </p:spPr>
        <p:txBody>
          <a:bodyPr>
            <a:normAutofit fontScale="92500"/>
          </a:bodyPr>
          <a:lstStyle/>
          <a:p>
            <a:r>
              <a:rPr lang="en-US" altLang="ko-KR" sz="1100" dirty="0" smtClean="0"/>
              <a:t>1.	</a:t>
            </a:r>
            <a:r>
              <a:rPr lang="en-US" altLang="ko-KR" sz="1100" dirty="0" err="1" smtClean="0"/>
              <a:t>Amoiridis</a:t>
            </a:r>
            <a:r>
              <a:rPr lang="en-US" altLang="ko-KR" sz="1100" dirty="0" smtClean="0"/>
              <a:t> G, </a:t>
            </a:r>
            <a:r>
              <a:rPr lang="en-US" altLang="ko-KR" sz="1100" dirty="0" err="1" smtClean="0"/>
              <a:t>Vlachonikolis</a:t>
            </a:r>
            <a:r>
              <a:rPr lang="en-US" altLang="ko-KR" sz="1100" dirty="0" smtClean="0"/>
              <a:t> IG. Verification of the median-to-ulnar and ulnar-to-median nerve motor fiber anastomosis in the forearm: an electrophysiological study.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Neurophysiol</a:t>
            </a:r>
            <a:r>
              <a:rPr lang="en-US" altLang="ko-KR" sz="1100" smtClean="0"/>
              <a:t>. 2003;114(1</a:t>
            </a:r>
            <a:r>
              <a:rPr lang="en-US" altLang="ko-KR" sz="1100" dirty="0" smtClean="0"/>
              <a:t>):94-8.</a:t>
            </a:r>
          </a:p>
          <a:p>
            <a:r>
              <a:rPr lang="en-US" altLang="ko-KR" sz="1100" dirty="0" smtClean="0"/>
              <a:t>2.	Baima J, </a:t>
            </a:r>
            <a:r>
              <a:rPr lang="en-US" altLang="ko-KR" sz="1100" dirty="0" err="1" smtClean="0"/>
              <a:t>Krivickas</a:t>
            </a:r>
            <a:r>
              <a:rPr lang="en-US" altLang="ko-KR" sz="1100" dirty="0" smtClean="0"/>
              <a:t> L. Evaluation and treatment of peroneal neuropathy.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2008;1(2):147-53.</a:t>
            </a:r>
          </a:p>
          <a:p>
            <a:r>
              <a:rPr lang="en-US" altLang="ko-KR" sz="1100" dirty="0" smtClean="0"/>
              <a:t>3.	</a:t>
            </a:r>
            <a:r>
              <a:rPr lang="en-US" altLang="ko-KR" sz="1100" dirty="0" err="1" smtClean="0"/>
              <a:t>Distad</a:t>
            </a:r>
            <a:r>
              <a:rPr lang="en-US" altLang="ko-KR" sz="1100" dirty="0" smtClean="0"/>
              <a:t> BJ, Weiss MD. Clinical and </a:t>
            </a:r>
            <a:r>
              <a:rPr lang="en-US" altLang="ko-KR" sz="1100" dirty="0" err="1" smtClean="0"/>
              <a:t>electrodiagnostic</a:t>
            </a:r>
            <a:r>
              <a:rPr lang="en-US" altLang="ko-KR" sz="1100" dirty="0" smtClean="0"/>
              <a:t> features of sciatic neuropathies. </a:t>
            </a:r>
            <a:r>
              <a:rPr lang="en-US" altLang="ko-KR" sz="1100" dirty="0" err="1" smtClean="0"/>
              <a:t>Phys</a:t>
            </a:r>
            <a:r>
              <a:rPr lang="en-US" altLang="ko-KR" sz="1100" dirty="0" smtClean="0"/>
              <a:t> Med </a:t>
            </a:r>
            <a:r>
              <a:rPr lang="en-US" altLang="ko-KR" sz="1100" dirty="0" err="1" smtClean="0"/>
              <a:t>Rehabil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 Am. 2013;24(1):107-20.</a:t>
            </a:r>
          </a:p>
          <a:p>
            <a:r>
              <a:rPr lang="en-US" altLang="ko-KR" sz="1100" dirty="0" smtClean="0"/>
              <a:t>4.	Dong Q, Jacobson JA, Jamadar DA, </a:t>
            </a:r>
            <a:r>
              <a:rPr lang="en-US" altLang="ko-KR" sz="1100" dirty="0" err="1" smtClean="0"/>
              <a:t>Gandikota</a:t>
            </a:r>
            <a:r>
              <a:rPr lang="en-US" altLang="ko-KR" sz="1100" dirty="0" smtClean="0"/>
              <a:t> G, Brandon C, Morag Y, et al. Entrapment neuropathies in the upper and lower limbs: anatomy and MRI features. </a:t>
            </a:r>
            <a:r>
              <a:rPr lang="en-US" altLang="ko-KR" sz="1100" dirty="0" err="1" smtClean="0"/>
              <a:t>Radiol</a:t>
            </a:r>
            <a:r>
              <a:rPr lang="en-US" altLang="ko-KR" sz="1100" dirty="0" smtClean="0"/>
              <a:t> Res </a:t>
            </a:r>
            <a:r>
              <a:rPr lang="en-US" altLang="ko-KR" sz="1100" dirty="0" err="1" smtClean="0"/>
              <a:t>Pract</a:t>
            </a:r>
            <a:r>
              <a:rPr lang="en-US" altLang="ko-KR" sz="1100" smtClean="0"/>
              <a:t>. 2012;2012:230679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5.	Doughty CT, </a:t>
            </a:r>
            <a:r>
              <a:rPr lang="en-US" altLang="ko-KR" sz="1100" dirty="0" err="1" smtClean="0"/>
              <a:t>Bowley</a:t>
            </a:r>
            <a:r>
              <a:rPr lang="en-US" altLang="ko-KR" sz="1100" dirty="0" smtClean="0"/>
              <a:t> MP. Entrapment Neuropathies of the Upper Extremity. Med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North Am. 2019;103(2):357-70.</a:t>
            </a:r>
          </a:p>
          <a:p>
            <a:r>
              <a:rPr lang="en-US" altLang="ko-KR" sz="1100" dirty="0" smtClean="0"/>
              <a:t>6.	</a:t>
            </a:r>
            <a:r>
              <a:rPr lang="en-US" altLang="ko-KR" sz="1100" dirty="0" err="1" smtClean="0"/>
              <a:t>Dy</a:t>
            </a:r>
            <a:r>
              <a:rPr lang="en-US" altLang="ko-KR" sz="1100" dirty="0" smtClean="0"/>
              <a:t> CJ, Mackinnon SE. Ulnar neuropathy: evaluation and management.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2016;9(2):178-84.</a:t>
            </a:r>
          </a:p>
          <a:p>
            <a:r>
              <a:rPr lang="en-US" altLang="ko-KR" sz="1100" dirty="0" smtClean="0"/>
              <a:t>7.	Hobson-Webb LD, </a:t>
            </a:r>
            <a:r>
              <a:rPr lang="en-US" altLang="ko-KR" sz="1100" dirty="0" err="1" smtClean="0"/>
              <a:t>Juel</a:t>
            </a:r>
            <a:r>
              <a:rPr lang="en-US" altLang="ko-KR" sz="1100" dirty="0" smtClean="0"/>
              <a:t> VC.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2017;23(2, Selected Topics in Outpatient Neurology):487-511.</a:t>
            </a:r>
          </a:p>
          <a:p>
            <a:r>
              <a:rPr lang="en-US" altLang="ko-KR" sz="1100" dirty="0" smtClean="0"/>
              <a:t>8.	Hong S-W, Gong H-S. Median nerve neuropathy. Journal of the Korean Medical Association. 2017;60(12).</a:t>
            </a:r>
          </a:p>
          <a:p>
            <a:r>
              <a:rPr lang="en-US" altLang="ko-KR" sz="1100" dirty="0" smtClean="0"/>
              <a:t>9.	</a:t>
            </a:r>
            <a:r>
              <a:rPr lang="en-US" altLang="ko-KR" sz="1100" dirty="0" err="1" smtClean="0"/>
              <a:t>Iyer</a:t>
            </a:r>
            <a:r>
              <a:rPr lang="en-US" altLang="ko-KR" sz="1100" dirty="0" smtClean="0"/>
              <a:t> V, </a:t>
            </a:r>
            <a:r>
              <a:rPr lang="en-US" altLang="ko-KR" sz="1100" dirty="0" err="1" smtClean="0"/>
              <a:t>Fenichel</a:t>
            </a:r>
            <a:r>
              <a:rPr lang="en-US" altLang="ko-KR" sz="1100" dirty="0" smtClean="0"/>
              <a:t> GM. Normal median nerve proximal latency in carpal tunnel syndrome: a clue to coexisting Martin-Gruber anastomosis. Journal of neurology, neurosurgery, and psychiatry</a:t>
            </a:r>
            <a:r>
              <a:rPr lang="en-US" altLang="ko-KR" sz="1100" smtClean="0"/>
              <a:t>. 1976;39(5</a:t>
            </a:r>
            <a:r>
              <a:rPr lang="en-US" altLang="ko-KR" sz="1100" dirty="0" smtClean="0"/>
              <a:t>):449-52.</a:t>
            </a:r>
          </a:p>
          <a:p>
            <a:r>
              <a:rPr lang="en-US" altLang="ko-KR" sz="1100" dirty="0" smtClean="0"/>
              <a:t>10.	Jang HS, Lee YH. Radial nerve neuropathy. Journal of the Korean Medical Association. 2017;60(12).</a:t>
            </a:r>
          </a:p>
          <a:p>
            <a:r>
              <a:rPr lang="en-US" altLang="ko-KR" sz="1100" dirty="0" smtClean="0"/>
              <a:t>11.	LD H-W, VC J.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2017;23(2):487-511.</a:t>
            </a:r>
          </a:p>
          <a:p>
            <a:r>
              <a:rPr lang="en-US" altLang="ko-KR" sz="1100" dirty="0" smtClean="0"/>
              <a:t>12.	Miller TT, </a:t>
            </a:r>
            <a:r>
              <a:rPr lang="en-US" altLang="ko-KR" sz="1100" dirty="0" err="1" smtClean="0"/>
              <a:t>Reinus</a:t>
            </a:r>
            <a:r>
              <a:rPr lang="en-US" altLang="ko-KR" sz="1100" dirty="0" smtClean="0"/>
              <a:t> WR. Nerve entrapment syndromes of the elbow, forearm, and wrist. AJR Am J </a:t>
            </a:r>
            <a:r>
              <a:rPr lang="en-US" altLang="ko-KR" sz="1100" dirty="0" err="1" smtClean="0"/>
              <a:t>Roentgenol</a:t>
            </a:r>
            <a:r>
              <a:rPr lang="en-US" altLang="ko-KR" sz="1100" dirty="0" smtClean="0"/>
              <a:t>. 2010;195(3):585-94.</a:t>
            </a:r>
          </a:p>
          <a:p>
            <a:r>
              <a:rPr lang="en-US" altLang="ko-KR" sz="1100" dirty="0" smtClean="0"/>
              <a:t>13.	Robinson LR. How </a:t>
            </a:r>
            <a:r>
              <a:rPr lang="en-US" altLang="ko-KR" sz="1100" dirty="0" err="1" smtClean="0"/>
              <a:t>electrodiagnosis</a:t>
            </a:r>
            <a:r>
              <a:rPr lang="en-US" altLang="ko-KR" sz="1100" dirty="0" smtClean="0"/>
              <a:t> predicts clinical outcome of focal peripheral nerve lesions. Muscle Nerve. 2015;52(3):321-33.</a:t>
            </a:r>
          </a:p>
          <a:p>
            <a:r>
              <a:rPr lang="en-US" altLang="ko-KR" sz="1100" dirty="0" smtClean="0"/>
              <a:t>14.	Sanders RJ, Hammond SL, Rao NM. Thoracic outlet syndrome: a review. Neurologist. 2008;14(6):365-73.</a:t>
            </a:r>
          </a:p>
          <a:p>
            <a:r>
              <a:rPr lang="en-US" altLang="ko-KR" sz="1100" dirty="0" smtClean="0"/>
              <a:t>15.	</a:t>
            </a:r>
            <a:r>
              <a:rPr lang="en-US" altLang="ko-KR" sz="1100" dirty="0" err="1" smtClean="0"/>
              <a:t>Wahab</a:t>
            </a:r>
            <a:r>
              <a:rPr lang="en-US" altLang="ko-KR" sz="1100" dirty="0" smtClean="0"/>
              <a:t> KW, </a:t>
            </a:r>
            <a:r>
              <a:rPr lang="en-US" altLang="ko-KR" sz="1100" dirty="0" err="1" smtClean="0"/>
              <a:t>Sanya</a:t>
            </a:r>
            <a:r>
              <a:rPr lang="en-US" altLang="ko-KR" sz="1100" dirty="0" smtClean="0"/>
              <a:t> EO, Adebayo PB, </a:t>
            </a:r>
            <a:r>
              <a:rPr lang="en-US" altLang="ko-KR" sz="1100" dirty="0" err="1" smtClean="0"/>
              <a:t>Babalola</a:t>
            </a:r>
            <a:r>
              <a:rPr lang="en-US" altLang="ko-KR" sz="1100" dirty="0" smtClean="0"/>
              <a:t> MO, </a:t>
            </a:r>
            <a:r>
              <a:rPr lang="en-US" altLang="ko-KR" sz="1100" dirty="0" err="1" smtClean="0"/>
              <a:t>Ibraheem</a:t>
            </a:r>
            <a:r>
              <a:rPr lang="en-US" altLang="ko-KR" sz="1100" dirty="0" smtClean="0"/>
              <a:t> HG. Carpal Tunnel Syndrome and Other Entrapment Neuropathies. Oman Med J. 2017;32(6):449-54.</a:t>
            </a:r>
          </a:p>
          <a:p>
            <a:r>
              <a:rPr lang="en-US" altLang="ko-KR" sz="1100" dirty="0" smtClean="0"/>
              <a:t>16.	</a:t>
            </a:r>
            <a:r>
              <a:rPr lang="en-US" altLang="ko-KR" sz="1100" dirty="0" err="1" smtClean="0"/>
              <a:t>Wahba</a:t>
            </a:r>
            <a:r>
              <a:rPr lang="en-US" altLang="ko-KR" sz="1100" dirty="0" smtClean="0"/>
              <a:t> M. Carpal Tunnel Syndrome in a patient with </a:t>
            </a:r>
            <a:r>
              <a:rPr lang="en-US" altLang="ko-KR" sz="1100" dirty="0" err="1" smtClean="0"/>
              <a:t>RicheCannieu</a:t>
            </a:r>
            <a:r>
              <a:rPr lang="en-US" altLang="ko-KR" sz="1100" dirty="0" smtClean="0"/>
              <a:t> Anastomosis. Archives in Neurology &amp; Neuroscience. 2018;1(3).</a:t>
            </a:r>
          </a:p>
          <a:p>
            <a:r>
              <a:rPr lang="en-US" altLang="ko-KR" sz="1100" dirty="0" smtClean="0"/>
              <a:t>17.	Cheng CJ, Mackinnon-Patterson B, Beck JL, Mackinnon SE. Scratch Collapse Test for Evaluation of Carpal and Cubital Tunnel Syndrome. The Journal of Hand Surgery. 2008;33(9):1518-24.</a:t>
            </a:r>
          </a:p>
          <a:p>
            <a:r>
              <a:rPr lang="en-US" altLang="ko-KR" sz="1100" dirty="0" smtClean="0"/>
              <a:t>18.	Cartwright MS, Walker FO. Neuromuscular ultrasound in common entrapment neuropathies. Muscle Nerve. 2013;48(5):696-704.</a:t>
            </a:r>
          </a:p>
          <a:p>
            <a:r>
              <a:rPr lang="en-US" altLang="ko-KR" sz="1100" dirty="0" smtClean="0"/>
              <a:t>19.	</a:t>
            </a:r>
            <a:r>
              <a:rPr lang="en-US" altLang="ko-KR" sz="1100" dirty="0" err="1" smtClean="0"/>
              <a:t>Mallouhi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Pültzl</a:t>
            </a:r>
            <a:r>
              <a:rPr lang="en-US" altLang="ko-KR" sz="1100" dirty="0" smtClean="0"/>
              <a:t> P, </a:t>
            </a:r>
            <a:r>
              <a:rPr lang="en-US" altLang="ko-KR" sz="1100" dirty="0" err="1" smtClean="0"/>
              <a:t>Trieb</a:t>
            </a:r>
            <a:r>
              <a:rPr lang="en-US" altLang="ko-KR" sz="1100" dirty="0" smtClean="0"/>
              <a:t> T, </a:t>
            </a:r>
            <a:r>
              <a:rPr lang="en-US" altLang="ko-KR" sz="1100" dirty="0" err="1" smtClean="0"/>
              <a:t>Piza</a:t>
            </a:r>
            <a:r>
              <a:rPr lang="en-US" altLang="ko-KR" sz="1100" dirty="0" smtClean="0"/>
              <a:t> H, </a:t>
            </a:r>
            <a:r>
              <a:rPr lang="en-US" altLang="ko-KR" sz="1100" dirty="0" err="1" smtClean="0"/>
              <a:t>Bodner</a:t>
            </a:r>
            <a:r>
              <a:rPr lang="en-US" altLang="ko-KR" sz="1100" dirty="0" smtClean="0"/>
              <a:t> G. Predictors of Carpal Tunnel Syndrome: Accuracy of Gray-Scale and Color Doppler Sonography. American Journal of </a:t>
            </a:r>
            <a:r>
              <a:rPr lang="en-US" altLang="ko-KR" sz="1100" dirty="0" err="1" smtClean="0"/>
              <a:t>Roentgenology</a:t>
            </a:r>
            <a:r>
              <a:rPr lang="en-US" altLang="ko-KR" sz="1100" smtClean="0"/>
              <a:t>. 2006;186(5</a:t>
            </a:r>
            <a:r>
              <a:rPr lang="en-US" altLang="ko-KR" sz="1100" dirty="0" smtClean="0"/>
              <a:t>):1240-5.</a:t>
            </a:r>
          </a:p>
          <a:p>
            <a:r>
              <a:rPr lang="en-US" altLang="ko-KR" sz="1100" dirty="0" smtClean="0"/>
              <a:t>20.	Campbell WW, Carroll C, Landau ME. Ulnar neuropathy at the elbow: Five new things. </a:t>
            </a:r>
            <a:r>
              <a:rPr lang="en-US" altLang="ko-KR" sz="1100" dirty="0" err="1" smtClean="0"/>
              <a:t>Neurol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Pract</a:t>
            </a:r>
            <a:r>
              <a:rPr lang="en-US" altLang="ko-KR" sz="1100" dirty="0" smtClean="0"/>
              <a:t>. 2015;5(1):</a:t>
            </a:r>
            <a:r>
              <a:rPr lang="en-US" altLang="ko-KR" sz="1100" smtClean="0"/>
              <a:t>35-41.</a:t>
            </a:r>
          </a:p>
          <a:p>
            <a:r>
              <a:rPr lang="en-US" altLang="ko-KR" sz="1100" smtClean="0"/>
              <a:t>21.	Ferrante MA, Ferrante ND. The thoracic outlet syndromes: Part 1. Overview of the thoracic outlet syndromes and review of true neurogenic thoracic outlet syndrome. Muscle Nerve. 2017;55(6):782-93.</a:t>
            </a:r>
          </a:p>
          <a:p>
            <a:r>
              <a:rPr lang="en-US" altLang="ko-KR" sz="1100" smtClean="0"/>
              <a:t>22.	Ferrante MA, Ferrante ND. The thoracic outlet syndromes: Part 2. The arterial, venous, neurovascular, and disputed thoracic outlet syndromes. Muscle Nerve. 2017;56(4):663-73.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1089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9172"/>
            <a:ext cx="10733873" cy="67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0" y="50939"/>
            <a:ext cx="9288950" cy="68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8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4" y="97079"/>
            <a:ext cx="11745957" cy="67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4" y="0"/>
            <a:ext cx="1154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4" y="89506"/>
            <a:ext cx="10479806" cy="67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7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2575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8950960" cy="6857999"/>
            <a:chOff x="0" y="1"/>
            <a:chExt cx="8458351" cy="65661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458351" cy="6018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08001"/>
              <a:ext cx="8458351" cy="6058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92945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3EE1049-A31F-4360-8060-28F52A6ABC05}" vid="{1F717247-2940-4404-A653-673F86C0BE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33337</TotalTime>
  <Words>18</Words>
  <Application>Microsoft Office PowerPoint</Application>
  <PresentationFormat>와이드스크린</PresentationFormat>
  <Paragraphs>29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돋움</vt:lpstr>
      <vt:lpstr>맑은 고딕</vt:lpstr>
      <vt:lpstr>Arial</vt:lpstr>
      <vt:lpstr>Times New Roman</vt:lpstr>
      <vt:lpstr>테마1</vt:lpstr>
      <vt:lpstr>랩미팅 임상저널 리뷰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center conference</dc:title>
  <dc:creator>Windows 사용자</dc:creator>
  <cp:lastModifiedBy>Windows 사용자</cp:lastModifiedBy>
  <cp:revision>1063</cp:revision>
  <dcterms:created xsi:type="dcterms:W3CDTF">2020-03-03T08:08:08Z</dcterms:created>
  <dcterms:modified xsi:type="dcterms:W3CDTF">2020-10-13T07:12:15Z</dcterms:modified>
</cp:coreProperties>
</file>