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9" r:id="rId3"/>
    <p:sldId id="258"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66" r:id="rId20"/>
  </p:sldIdLst>
  <p:sldSz cx="12192000" cy="6858000"/>
  <p:notesSz cx="9928225" cy="679767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669" autoAdjust="0"/>
  </p:normalViewPr>
  <p:slideViewPr>
    <p:cSldViewPr snapToGrid="0">
      <p:cViewPr varScale="1">
        <p:scale>
          <a:sx n="97" d="100"/>
          <a:sy n="97" d="100"/>
        </p:scale>
        <p:origin x="105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302231" cy="34145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624271" y="0"/>
            <a:ext cx="4302231" cy="341458"/>
          </a:xfrm>
          <a:prstGeom prst="rect">
            <a:avLst/>
          </a:prstGeom>
        </p:spPr>
        <p:txBody>
          <a:bodyPr vert="horz" lIns="91440" tIns="45720" rIns="91440" bIns="45720" rtlCol="0"/>
          <a:lstStyle>
            <a:lvl1pPr algn="r">
              <a:defRPr sz="1200"/>
            </a:lvl1pPr>
          </a:lstStyle>
          <a:p>
            <a:fld id="{BF1A142F-B1DC-4D01-B373-C62EF74E610C}" type="datetimeFigureOut">
              <a:rPr lang="ko-KR" altLang="en-US" smtClean="0"/>
              <a:t>2021-02-14</a:t>
            </a:fld>
            <a:endParaRPr lang="ko-KR" altLang="en-US"/>
          </a:p>
        </p:txBody>
      </p:sp>
      <p:sp>
        <p:nvSpPr>
          <p:cNvPr id="4" name="바닥글 개체 틀 3"/>
          <p:cNvSpPr>
            <a:spLocks noGrp="1"/>
          </p:cNvSpPr>
          <p:nvPr>
            <p:ph type="ftr" sz="quarter" idx="2"/>
          </p:nvPr>
        </p:nvSpPr>
        <p:spPr>
          <a:xfrm>
            <a:off x="0" y="6456219"/>
            <a:ext cx="4302231" cy="34145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624271" y="6456219"/>
            <a:ext cx="4302231" cy="341457"/>
          </a:xfrm>
          <a:prstGeom prst="rect">
            <a:avLst/>
          </a:prstGeom>
        </p:spPr>
        <p:txBody>
          <a:bodyPr vert="horz" lIns="91440" tIns="45720" rIns="91440" bIns="45720" rtlCol="0" anchor="b"/>
          <a:lstStyle>
            <a:lvl1pPr algn="r">
              <a:defRPr sz="1200"/>
            </a:lvl1pPr>
          </a:lstStyle>
          <a:p>
            <a:fld id="{786360FD-86AB-43B5-9260-4E8D6BD3EC0E}" type="slidenum">
              <a:rPr lang="ko-KR" altLang="en-US" smtClean="0"/>
              <a:t>‹#›</a:t>
            </a:fld>
            <a:endParaRPr lang="ko-KR" altLang="en-US"/>
          </a:p>
        </p:txBody>
      </p:sp>
    </p:spTree>
    <p:extLst>
      <p:ext uri="{BB962C8B-B14F-4D97-AF65-F5344CB8AC3E}">
        <p14:creationId xmlns:p14="http://schemas.microsoft.com/office/powerpoint/2010/main" val="4010689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9B2060A8-DCE6-47F3-9B02-C2C26B0B92BD}" type="datetimeFigureOut">
              <a:rPr lang="ko-KR" altLang="en-US" smtClean="0"/>
              <a:t>2021-02-14</a:t>
            </a:fld>
            <a:endParaRPr lang="ko-KR" altLang="en-US"/>
          </a:p>
        </p:txBody>
      </p:sp>
      <p:sp>
        <p:nvSpPr>
          <p:cNvPr id="4" name="슬라이드 이미지 개체 틀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5300484B-27A3-436C-B9FA-AB9E74CF67CC}" type="slidenum">
              <a:rPr lang="ko-KR" altLang="en-US" smtClean="0"/>
              <a:t>‹#›</a:t>
            </a:fld>
            <a:endParaRPr lang="ko-KR" altLang="en-US"/>
          </a:p>
        </p:txBody>
      </p:sp>
    </p:spTree>
    <p:extLst>
      <p:ext uri="{BB962C8B-B14F-4D97-AF65-F5344CB8AC3E}">
        <p14:creationId xmlns:p14="http://schemas.microsoft.com/office/powerpoint/2010/main" val="417202672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300484B-27A3-436C-B9FA-AB9E74CF67CC}" type="slidenum">
              <a:rPr lang="ko-KR" altLang="en-US" smtClean="0"/>
              <a:t>1</a:t>
            </a:fld>
            <a:endParaRPr lang="ko-KR" altLang="en-US"/>
          </a:p>
        </p:txBody>
      </p:sp>
    </p:spTree>
    <p:extLst>
      <p:ext uri="{BB962C8B-B14F-4D97-AF65-F5344CB8AC3E}">
        <p14:creationId xmlns:p14="http://schemas.microsoft.com/office/powerpoint/2010/main" val="318417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300484B-27A3-436C-B9FA-AB9E74CF67CC}" type="slidenum">
              <a:rPr lang="ko-KR" altLang="en-US" smtClean="0"/>
              <a:t>3</a:t>
            </a:fld>
            <a:endParaRPr lang="ko-KR" altLang="en-US"/>
          </a:p>
        </p:txBody>
      </p:sp>
    </p:spTree>
    <p:extLst>
      <p:ext uri="{BB962C8B-B14F-4D97-AF65-F5344CB8AC3E}">
        <p14:creationId xmlns:p14="http://schemas.microsoft.com/office/powerpoint/2010/main" val="2810602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5300484B-27A3-436C-B9FA-AB9E74CF67CC}" type="slidenum">
              <a:rPr lang="ko-KR" altLang="en-US" smtClean="0"/>
              <a:t>19</a:t>
            </a:fld>
            <a:endParaRPr lang="ko-KR" altLang="en-US"/>
          </a:p>
        </p:txBody>
      </p:sp>
    </p:spTree>
    <p:extLst>
      <p:ext uri="{BB962C8B-B14F-4D97-AF65-F5344CB8AC3E}">
        <p14:creationId xmlns:p14="http://schemas.microsoft.com/office/powerpoint/2010/main" val="2381167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gradFill flip="none" rotWithShape="1">
          <a:gsLst>
            <a:gs pos="7000">
              <a:schemeClr val="bg1"/>
            </a:gs>
            <a:gs pos="24000">
              <a:schemeClr val="accent3">
                <a:lumMod val="58000"/>
                <a:alpha val="97000"/>
              </a:schemeClr>
            </a:gs>
            <a:gs pos="77000">
              <a:schemeClr val="accent3">
                <a:alpha val="98000"/>
                <a:lumMod val="65000"/>
              </a:schemeClr>
            </a:gs>
            <a:gs pos="97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DE4AA27-F033-4297-B366-0E842255B4B5}" type="datetimeFigureOut">
              <a:rPr lang="ko-KR" altLang="en-US" smtClean="0"/>
              <a:t>2021-02-14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165290-CAC7-4635-8939-096EF1D51532}" type="slidenum">
              <a:rPr lang="ko-KR" altLang="en-US" smtClean="0"/>
              <a:t>‹#›</a:t>
            </a:fld>
            <a:endParaRPr lang="ko-KR" altLang="en-US"/>
          </a:p>
        </p:txBody>
      </p:sp>
    </p:spTree>
    <p:extLst>
      <p:ext uri="{BB962C8B-B14F-4D97-AF65-F5344CB8AC3E}">
        <p14:creationId xmlns:p14="http://schemas.microsoft.com/office/powerpoint/2010/main" val="23802320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DE4AA27-F033-4297-B366-0E842255B4B5}" type="datetimeFigureOut">
              <a:rPr lang="ko-KR" altLang="en-US" smtClean="0"/>
              <a:t>2021-02-14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165290-CAC7-4635-8939-096EF1D51532}" type="slidenum">
              <a:rPr lang="ko-KR" altLang="en-US" smtClean="0"/>
              <a:t>‹#›</a:t>
            </a:fld>
            <a:endParaRPr lang="ko-KR" altLang="en-US"/>
          </a:p>
        </p:txBody>
      </p:sp>
    </p:spTree>
    <p:extLst>
      <p:ext uri="{BB962C8B-B14F-4D97-AF65-F5344CB8AC3E}">
        <p14:creationId xmlns:p14="http://schemas.microsoft.com/office/powerpoint/2010/main" val="143885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DE4AA27-F033-4297-B366-0E842255B4B5}" type="datetimeFigureOut">
              <a:rPr lang="ko-KR" altLang="en-US" smtClean="0"/>
              <a:t>2021-02-14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165290-CAC7-4635-8939-096EF1D51532}" type="slidenum">
              <a:rPr lang="ko-KR" altLang="en-US" smtClean="0"/>
              <a:t>‹#›</a:t>
            </a:fld>
            <a:endParaRPr lang="ko-KR" altLang="en-US"/>
          </a:p>
        </p:txBody>
      </p:sp>
    </p:spTree>
    <p:extLst>
      <p:ext uri="{BB962C8B-B14F-4D97-AF65-F5344CB8AC3E}">
        <p14:creationId xmlns:p14="http://schemas.microsoft.com/office/powerpoint/2010/main" val="237771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0" y="1"/>
            <a:ext cx="12192000" cy="1016000"/>
          </a:xfr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0" y="1206500"/>
            <a:ext cx="12192000" cy="56515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86624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DE4AA27-F033-4297-B366-0E842255B4B5}" type="datetimeFigureOut">
              <a:rPr lang="ko-KR" altLang="en-US" smtClean="0"/>
              <a:t>2021-02-14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F165290-CAC7-4635-8939-096EF1D51532}" type="slidenum">
              <a:rPr lang="ko-KR" altLang="en-US" smtClean="0"/>
              <a:t>‹#›</a:t>
            </a:fld>
            <a:endParaRPr lang="ko-KR" altLang="en-US"/>
          </a:p>
        </p:txBody>
      </p:sp>
    </p:spTree>
    <p:extLst>
      <p:ext uri="{BB962C8B-B14F-4D97-AF65-F5344CB8AC3E}">
        <p14:creationId xmlns:p14="http://schemas.microsoft.com/office/powerpoint/2010/main" val="307365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DE4AA27-F033-4297-B366-0E842255B4B5}" type="datetimeFigureOut">
              <a:rPr lang="ko-KR" altLang="en-US" smtClean="0"/>
              <a:t>2021-02-14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F165290-CAC7-4635-8939-096EF1D51532}" type="slidenum">
              <a:rPr lang="ko-KR" altLang="en-US" smtClean="0"/>
              <a:t>‹#›</a:t>
            </a:fld>
            <a:endParaRPr lang="ko-KR" altLang="en-US"/>
          </a:p>
        </p:txBody>
      </p:sp>
    </p:spTree>
    <p:extLst>
      <p:ext uri="{BB962C8B-B14F-4D97-AF65-F5344CB8AC3E}">
        <p14:creationId xmlns:p14="http://schemas.microsoft.com/office/powerpoint/2010/main" val="54970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DE4AA27-F033-4297-B366-0E842255B4B5}" type="datetimeFigureOut">
              <a:rPr lang="ko-KR" altLang="en-US" smtClean="0"/>
              <a:t>2021-02-14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F165290-CAC7-4635-8939-096EF1D51532}" type="slidenum">
              <a:rPr lang="ko-KR" altLang="en-US" smtClean="0"/>
              <a:t>‹#›</a:t>
            </a:fld>
            <a:endParaRPr lang="ko-KR" altLang="en-US"/>
          </a:p>
        </p:txBody>
      </p:sp>
    </p:spTree>
    <p:extLst>
      <p:ext uri="{BB962C8B-B14F-4D97-AF65-F5344CB8AC3E}">
        <p14:creationId xmlns:p14="http://schemas.microsoft.com/office/powerpoint/2010/main" val="304111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DE4AA27-F033-4297-B366-0E842255B4B5}" type="datetimeFigureOut">
              <a:rPr lang="ko-KR" altLang="en-US" smtClean="0"/>
              <a:t>2021-02-14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F165290-CAC7-4635-8939-096EF1D51532}" type="slidenum">
              <a:rPr lang="ko-KR" altLang="en-US" smtClean="0"/>
              <a:t>‹#›</a:t>
            </a:fld>
            <a:endParaRPr lang="ko-KR" altLang="en-US"/>
          </a:p>
        </p:txBody>
      </p:sp>
    </p:spTree>
    <p:extLst>
      <p:ext uri="{BB962C8B-B14F-4D97-AF65-F5344CB8AC3E}">
        <p14:creationId xmlns:p14="http://schemas.microsoft.com/office/powerpoint/2010/main" val="298994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DE4AA27-F033-4297-B366-0E842255B4B5}" type="datetimeFigureOut">
              <a:rPr lang="ko-KR" altLang="en-US" smtClean="0"/>
              <a:t>2021-02-14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F165290-CAC7-4635-8939-096EF1D51532}" type="slidenum">
              <a:rPr lang="ko-KR" altLang="en-US" smtClean="0"/>
              <a:t>‹#›</a:t>
            </a:fld>
            <a:endParaRPr lang="ko-KR" altLang="en-US"/>
          </a:p>
        </p:txBody>
      </p:sp>
    </p:spTree>
    <p:extLst>
      <p:ext uri="{BB962C8B-B14F-4D97-AF65-F5344CB8AC3E}">
        <p14:creationId xmlns:p14="http://schemas.microsoft.com/office/powerpoint/2010/main" val="183357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DE4AA27-F033-4297-B366-0E842255B4B5}" type="datetimeFigureOut">
              <a:rPr lang="ko-KR" altLang="en-US" smtClean="0"/>
              <a:t>2021-02-14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F165290-CAC7-4635-8939-096EF1D51532}" type="slidenum">
              <a:rPr lang="ko-KR" altLang="en-US" smtClean="0"/>
              <a:t>‹#›</a:t>
            </a:fld>
            <a:endParaRPr lang="ko-KR" altLang="en-US"/>
          </a:p>
        </p:txBody>
      </p:sp>
    </p:spTree>
    <p:extLst>
      <p:ext uri="{BB962C8B-B14F-4D97-AF65-F5344CB8AC3E}">
        <p14:creationId xmlns:p14="http://schemas.microsoft.com/office/powerpoint/2010/main" val="4128375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DE4AA27-F033-4297-B366-0E842255B4B5}" type="datetimeFigureOut">
              <a:rPr lang="ko-KR" altLang="en-US" smtClean="0"/>
              <a:t>2021-02-14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F165290-CAC7-4635-8939-096EF1D51532}" type="slidenum">
              <a:rPr lang="ko-KR" altLang="en-US" smtClean="0"/>
              <a:t>‹#›</a:t>
            </a:fld>
            <a:endParaRPr lang="ko-KR" altLang="en-US"/>
          </a:p>
        </p:txBody>
      </p:sp>
    </p:spTree>
    <p:extLst>
      <p:ext uri="{BB962C8B-B14F-4D97-AF65-F5344CB8AC3E}">
        <p14:creationId xmlns:p14="http://schemas.microsoft.com/office/powerpoint/2010/main" val="171181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
              <a:schemeClr val="bg1"/>
            </a:gs>
            <a:gs pos="23000">
              <a:schemeClr val="accent3">
                <a:alpha val="76000"/>
                <a:lumMod val="58000"/>
              </a:schemeClr>
            </a:gs>
            <a:gs pos="77000">
              <a:schemeClr val="accent3">
                <a:alpha val="98000"/>
                <a:lumMod val="65000"/>
              </a:schemeClr>
            </a:gs>
            <a:gs pos="97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4AA27-F033-4297-B366-0E842255B4B5}" type="datetimeFigureOut">
              <a:rPr lang="ko-KR" altLang="en-US" smtClean="0"/>
              <a:t>2021-02-14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65290-CAC7-4635-8939-096EF1D51532}" type="slidenum">
              <a:rPr lang="ko-KR" altLang="en-US" smtClean="0"/>
              <a:t>‹#›</a:t>
            </a:fld>
            <a:endParaRPr lang="ko-KR" altLang="en-US"/>
          </a:p>
        </p:txBody>
      </p:sp>
    </p:spTree>
    <p:extLst>
      <p:ext uri="{BB962C8B-B14F-4D97-AF65-F5344CB8AC3E}">
        <p14:creationId xmlns:p14="http://schemas.microsoft.com/office/powerpoint/2010/main" val="9187208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442452"/>
            <a:ext cx="9144000" cy="3568957"/>
          </a:xfrm>
        </p:spPr>
        <p:txBody>
          <a:bodyPr>
            <a:normAutofit fontScale="90000"/>
          </a:bodyPr>
          <a:lstStyle/>
          <a:p>
            <a:r>
              <a:rPr lang="ko-KR" altLang="en-US" dirty="0" smtClean="0"/>
              <a:t>임상연구결과 발표</a:t>
            </a:r>
            <a:r>
              <a:rPr lang="en-US" altLang="ko-KR" dirty="0"/>
              <a:t/>
            </a:r>
            <a:br>
              <a:rPr lang="en-US" altLang="ko-KR" dirty="0"/>
            </a:br>
            <a:r>
              <a:rPr lang="en-US" altLang="ko-KR" dirty="0" smtClean="0"/>
              <a:t>clinical </a:t>
            </a:r>
            <a:r>
              <a:rPr lang="en-US" altLang="ko-KR" dirty="0"/>
              <a:t>implication of intraoperative </a:t>
            </a:r>
            <a:r>
              <a:rPr lang="en-US" altLang="ko-KR" dirty="0" err="1"/>
              <a:t>cortico</a:t>
            </a:r>
            <a:r>
              <a:rPr lang="en-US" altLang="ko-KR" dirty="0"/>
              <a:t>-cortical evoked potential monitoring </a:t>
            </a:r>
            <a:endParaRPr lang="ko-KR" altLang="en-US" dirty="0"/>
          </a:p>
        </p:txBody>
      </p:sp>
      <p:sp>
        <p:nvSpPr>
          <p:cNvPr id="3" name="부제목 2"/>
          <p:cNvSpPr>
            <a:spLocks noGrp="1"/>
          </p:cNvSpPr>
          <p:nvPr>
            <p:ph type="subTitle" idx="1"/>
          </p:nvPr>
        </p:nvSpPr>
        <p:spPr>
          <a:xfrm>
            <a:off x="1524000" y="4809930"/>
            <a:ext cx="9144000" cy="1655762"/>
          </a:xfrm>
        </p:spPr>
        <p:txBody>
          <a:bodyPr/>
          <a:lstStyle/>
          <a:p>
            <a:r>
              <a:rPr lang="en-US" altLang="ko-KR" dirty="0" smtClean="0"/>
              <a:t> 2021. 02. 15</a:t>
            </a:r>
          </a:p>
          <a:p>
            <a:r>
              <a:rPr lang="en-US" altLang="ko-KR" dirty="0" smtClean="0"/>
              <a:t>F. </a:t>
            </a:r>
            <a:r>
              <a:rPr lang="ko-KR" altLang="en-US" dirty="0" smtClean="0"/>
              <a:t>유일한</a:t>
            </a:r>
            <a:endParaRPr lang="en-US" altLang="ko-KR" dirty="0"/>
          </a:p>
        </p:txBody>
      </p:sp>
    </p:spTree>
    <p:extLst>
      <p:ext uri="{BB962C8B-B14F-4D97-AF65-F5344CB8AC3E}">
        <p14:creationId xmlns:p14="http://schemas.microsoft.com/office/powerpoint/2010/main" val="2012522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4" name="그림 3"/>
          <p:cNvPicPr>
            <a:picLocks noChangeAspect="1"/>
          </p:cNvPicPr>
          <p:nvPr/>
        </p:nvPicPr>
        <p:blipFill>
          <a:blip r:embed="rId2"/>
          <a:stretch>
            <a:fillRect/>
          </a:stretch>
        </p:blipFill>
        <p:spPr>
          <a:xfrm>
            <a:off x="1666121" y="726614"/>
            <a:ext cx="6401693" cy="3305636"/>
          </a:xfrm>
          <a:prstGeom prst="rect">
            <a:avLst/>
          </a:prstGeom>
        </p:spPr>
      </p:pic>
      <p:pic>
        <p:nvPicPr>
          <p:cNvPr id="5" name="그림 4"/>
          <p:cNvPicPr>
            <a:picLocks noChangeAspect="1"/>
          </p:cNvPicPr>
          <p:nvPr/>
        </p:nvPicPr>
        <p:blipFill>
          <a:blip r:embed="rId3"/>
          <a:stretch>
            <a:fillRect/>
          </a:stretch>
        </p:blipFill>
        <p:spPr>
          <a:xfrm>
            <a:off x="1666120" y="4032249"/>
            <a:ext cx="6424129" cy="1955595"/>
          </a:xfrm>
          <a:prstGeom prst="rect">
            <a:avLst/>
          </a:prstGeom>
        </p:spPr>
      </p:pic>
    </p:spTree>
    <p:extLst>
      <p:ext uri="{BB962C8B-B14F-4D97-AF65-F5344CB8AC3E}">
        <p14:creationId xmlns:p14="http://schemas.microsoft.com/office/powerpoint/2010/main" val="231403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61725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363755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2141274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183931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325322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22881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4214889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489487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Direction of study </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smtClean="0"/>
              <a:t>Anti-inflammatory cytokine: TGF-</a:t>
            </a:r>
            <a:r>
              <a:rPr lang="el-GR" altLang="ko-KR" dirty="0" smtClean="0"/>
              <a:t>β</a:t>
            </a:r>
            <a:r>
              <a:rPr lang="en-US" altLang="ko-KR" dirty="0" smtClean="0"/>
              <a:t>, IL-4, IL-10, Th1 transcription factor Tbx21</a:t>
            </a:r>
          </a:p>
          <a:p>
            <a:r>
              <a:rPr lang="en-US" altLang="ko-KR" dirty="0" smtClean="0"/>
              <a:t>Pro-inflammatory cytokine: IFN-</a:t>
            </a:r>
            <a:r>
              <a:rPr lang="el-GR" altLang="ko-KR" dirty="0" smtClean="0"/>
              <a:t>γ</a:t>
            </a:r>
            <a:r>
              <a:rPr lang="en-US" altLang="ko-KR" dirty="0" smtClean="0"/>
              <a:t>.</a:t>
            </a:r>
          </a:p>
          <a:p>
            <a:r>
              <a:rPr lang="en-US" altLang="ko-KR" dirty="0" smtClean="0"/>
              <a:t>Correlation between CD25, FoxP3 and TGF-</a:t>
            </a:r>
            <a:r>
              <a:rPr lang="el-GR" altLang="ko-KR" dirty="0" smtClean="0"/>
              <a:t>β</a:t>
            </a:r>
            <a:r>
              <a:rPr lang="en-US" altLang="ko-KR" dirty="0"/>
              <a:t>, IL-4, IL-10, Th1 transcription factor </a:t>
            </a:r>
            <a:r>
              <a:rPr lang="en-US" altLang="ko-KR" dirty="0" smtClean="0"/>
              <a:t>Tbx21, </a:t>
            </a:r>
            <a:r>
              <a:rPr lang="en-US" altLang="ko-KR" dirty="0"/>
              <a:t>IFN-</a:t>
            </a:r>
            <a:r>
              <a:rPr lang="el-GR" altLang="ko-KR" dirty="0" smtClean="0"/>
              <a:t>γ</a:t>
            </a:r>
            <a:endParaRPr lang="en-US" altLang="ko-KR" dirty="0" smtClean="0"/>
          </a:p>
          <a:p>
            <a:r>
              <a:rPr lang="en-US" altLang="ko-KR" dirty="0" smtClean="0"/>
              <a:t>Microglia and astrocyte promotion in early stage (neuroprotective activity: anti-inflammatory and protect </a:t>
            </a:r>
            <a:r>
              <a:rPr lang="en-US" altLang="ko-KR" dirty="0" err="1" smtClean="0"/>
              <a:t>motoneurons</a:t>
            </a:r>
            <a:r>
              <a:rPr lang="en-US" altLang="ko-KR" dirty="0" smtClean="0"/>
              <a:t>), suppression in late stage (neurotoxic activity: accelerate </a:t>
            </a:r>
            <a:r>
              <a:rPr lang="en-US" altLang="ko-KR" dirty="0" err="1" smtClean="0"/>
              <a:t>motoneuron</a:t>
            </a:r>
            <a:r>
              <a:rPr lang="en-US" altLang="ko-KR" dirty="0" smtClean="0"/>
              <a:t> injury by misfolded proteins, pro-inflammatory glial cascade). Which molecules make this difference?, identification of glial-</a:t>
            </a:r>
            <a:r>
              <a:rPr lang="en-US" altLang="ko-KR" dirty="0" err="1" smtClean="0"/>
              <a:t>motoneuron</a:t>
            </a:r>
            <a:r>
              <a:rPr lang="en-US" altLang="ko-KR" dirty="0" smtClean="0"/>
              <a:t> </a:t>
            </a:r>
            <a:r>
              <a:rPr lang="en-US" altLang="ko-KR" dirty="0" err="1" smtClean="0"/>
              <a:t>signalling</a:t>
            </a:r>
            <a:r>
              <a:rPr lang="en-US" altLang="ko-KR" dirty="0" smtClean="0"/>
              <a:t> </a:t>
            </a:r>
          </a:p>
          <a:p>
            <a:r>
              <a:rPr lang="en-US" altLang="ko-KR" dirty="0" smtClean="0"/>
              <a:t>When study about microglia and astrocytes, PET-imaging for detecting activated state of them, correlate with disease state and their activity and conclude to their role in pathophysiology and progression. Need for another ligand that can differentiate anti-inflammatory from </a:t>
            </a:r>
            <a:r>
              <a:rPr lang="en-US" altLang="ko-KR" dirty="0" err="1" smtClean="0"/>
              <a:t>proinflammatory</a:t>
            </a:r>
            <a:r>
              <a:rPr lang="en-US" altLang="ko-KR" dirty="0" smtClean="0"/>
              <a:t> microglia and astrocytes, inflammatory phenotypes of peripheral macrophages and T lymphocytes.</a:t>
            </a:r>
            <a:endParaRPr lang="ko-KR" altLang="en-US" dirty="0"/>
          </a:p>
        </p:txBody>
      </p:sp>
    </p:spTree>
    <p:extLst>
      <p:ext uri="{BB962C8B-B14F-4D97-AF65-F5344CB8AC3E}">
        <p14:creationId xmlns:p14="http://schemas.microsoft.com/office/powerpoint/2010/main" val="338017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3" name="내용 개체 틀 2"/>
          <p:cNvSpPr>
            <a:spLocks noGrp="1"/>
          </p:cNvSpPr>
          <p:nvPr>
            <p:ph idx="1"/>
          </p:nvPr>
        </p:nvSpPr>
        <p:spPr/>
        <p:txBody>
          <a:bodyPr>
            <a:normAutofit/>
          </a:bodyPr>
          <a:lstStyle/>
          <a:p>
            <a:r>
              <a:rPr lang="en-US" altLang="ko-KR" dirty="0"/>
              <a:t>1</a:t>
            </a:r>
            <a:r>
              <a:rPr lang="en-US" altLang="ko-KR" dirty="0" smtClean="0"/>
              <a:t>. clinical implication of intraoperative </a:t>
            </a:r>
            <a:r>
              <a:rPr lang="en-US" altLang="ko-KR" dirty="0" err="1" smtClean="0"/>
              <a:t>cortico</a:t>
            </a:r>
            <a:r>
              <a:rPr lang="en-US" altLang="ko-KR" dirty="0" smtClean="0"/>
              <a:t>-cortical evoked potential monitoring </a:t>
            </a:r>
            <a:endParaRPr lang="ko-KR" altLang="en-US" dirty="0"/>
          </a:p>
        </p:txBody>
      </p:sp>
    </p:spTree>
    <p:extLst>
      <p:ext uri="{BB962C8B-B14F-4D97-AF65-F5344CB8AC3E}">
        <p14:creationId xmlns:p14="http://schemas.microsoft.com/office/powerpoint/2010/main" val="94237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5" name="그림 4"/>
          <p:cNvPicPr>
            <a:picLocks noChangeAspect="1"/>
          </p:cNvPicPr>
          <p:nvPr/>
        </p:nvPicPr>
        <p:blipFill>
          <a:blip r:embed="rId3"/>
          <a:stretch>
            <a:fillRect/>
          </a:stretch>
        </p:blipFill>
        <p:spPr>
          <a:xfrm>
            <a:off x="361392" y="2004266"/>
            <a:ext cx="11187629" cy="4258881"/>
          </a:xfrm>
          <a:prstGeom prst="rect">
            <a:avLst/>
          </a:prstGeom>
        </p:spPr>
      </p:pic>
    </p:spTree>
    <p:extLst>
      <p:ext uri="{BB962C8B-B14F-4D97-AF65-F5344CB8AC3E}">
        <p14:creationId xmlns:p14="http://schemas.microsoft.com/office/powerpoint/2010/main" val="298566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 name="내용 개체 틀 3"/>
          <p:cNvPicPr>
            <a:picLocks noGrp="1" noChangeAspect="1"/>
          </p:cNvPicPr>
          <p:nvPr>
            <p:ph idx="1"/>
          </p:nvPr>
        </p:nvPicPr>
        <p:blipFill>
          <a:blip r:embed="rId2"/>
          <a:stretch>
            <a:fillRect/>
          </a:stretch>
        </p:blipFill>
        <p:spPr>
          <a:xfrm>
            <a:off x="223743" y="1173316"/>
            <a:ext cx="11396735" cy="4627715"/>
          </a:xfrm>
          <a:prstGeom prst="rect">
            <a:avLst/>
          </a:prstGeom>
        </p:spPr>
      </p:pic>
    </p:spTree>
    <p:extLst>
      <p:ext uri="{BB962C8B-B14F-4D97-AF65-F5344CB8AC3E}">
        <p14:creationId xmlns:p14="http://schemas.microsoft.com/office/powerpoint/2010/main" val="196466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3464301" y="137652"/>
            <a:ext cx="4971641" cy="6720348"/>
          </a:xfrm>
          <a:prstGeom prst="rect">
            <a:avLst/>
          </a:prstGeom>
        </p:spPr>
      </p:pic>
    </p:spTree>
    <p:extLst>
      <p:ext uri="{BB962C8B-B14F-4D97-AF65-F5344CB8AC3E}">
        <p14:creationId xmlns:p14="http://schemas.microsoft.com/office/powerpoint/2010/main" val="94812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 name="내용 개체 틀 3"/>
          <p:cNvPicPr>
            <a:picLocks noGrp="1" noChangeAspect="1"/>
          </p:cNvPicPr>
          <p:nvPr>
            <p:ph idx="1"/>
          </p:nvPr>
        </p:nvPicPr>
        <p:blipFill>
          <a:blip r:embed="rId2"/>
          <a:stretch>
            <a:fillRect/>
          </a:stretch>
        </p:blipFill>
        <p:spPr>
          <a:xfrm>
            <a:off x="3142319" y="154448"/>
            <a:ext cx="4959461" cy="6678920"/>
          </a:xfrm>
          <a:prstGeom prst="rect">
            <a:avLst/>
          </a:prstGeom>
        </p:spPr>
      </p:pic>
    </p:spTree>
    <p:extLst>
      <p:ext uri="{BB962C8B-B14F-4D97-AF65-F5344CB8AC3E}">
        <p14:creationId xmlns:p14="http://schemas.microsoft.com/office/powerpoint/2010/main" val="158599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2180197" y="228663"/>
            <a:ext cx="7602900" cy="6430155"/>
          </a:xfrm>
          <a:prstGeom prst="rect">
            <a:avLst/>
          </a:prstGeom>
        </p:spPr>
      </p:pic>
    </p:spTree>
    <p:extLst>
      <p:ext uri="{BB962C8B-B14F-4D97-AF65-F5344CB8AC3E}">
        <p14:creationId xmlns:p14="http://schemas.microsoft.com/office/powerpoint/2010/main" val="2884405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4470825" y="2479250"/>
            <a:ext cx="3250350" cy="1899500"/>
          </a:xfrm>
          <a:prstGeom prst="rect">
            <a:avLst/>
          </a:prstGeom>
        </p:spPr>
      </p:pic>
    </p:spTree>
    <p:extLst>
      <p:ext uri="{BB962C8B-B14F-4D97-AF65-F5344CB8AC3E}">
        <p14:creationId xmlns:p14="http://schemas.microsoft.com/office/powerpoint/2010/main" val="224589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2793224" y="216300"/>
            <a:ext cx="6605551" cy="2227000"/>
          </a:xfrm>
          <a:prstGeom prst="rect">
            <a:avLst/>
          </a:prstGeom>
        </p:spPr>
      </p:pic>
      <p:pic>
        <p:nvPicPr>
          <p:cNvPr id="6" name="그림 5"/>
          <p:cNvPicPr>
            <a:picLocks noChangeAspect="1"/>
          </p:cNvPicPr>
          <p:nvPr/>
        </p:nvPicPr>
        <p:blipFill>
          <a:blip r:embed="rId3"/>
          <a:stretch>
            <a:fillRect/>
          </a:stretch>
        </p:blipFill>
        <p:spPr>
          <a:xfrm>
            <a:off x="4575674" y="2443300"/>
            <a:ext cx="3040650" cy="4414700"/>
          </a:xfrm>
          <a:prstGeom prst="rect">
            <a:avLst/>
          </a:prstGeom>
        </p:spPr>
      </p:pic>
    </p:spTree>
    <p:extLst>
      <p:ext uri="{BB962C8B-B14F-4D97-AF65-F5344CB8AC3E}">
        <p14:creationId xmlns:p14="http://schemas.microsoft.com/office/powerpoint/2010/main" val="410422320"/>
      </p:ext>
    </p:extLst>
  </p:cSld>
  <p:clrMapOvr>
    <a:masterClrMapping/>
  </p:clrMapOvr>
</p:sld>
</file>

<file path=ppt/theme/theme1.xml><?xml version="1.0" encoding="utf-8"?>
<a:theme xmlns:a="http://schemas.openxmlformats.org/drawingml/2006/main" name="테마1">
  <a:themeElements>
    <a:clrScheme name="발표용">
      <a:dk1>
        <a:sysClr val="windowText" lastClr="000000"/>
      </a:dk1>
      <a:lt1>
        <a:sysClr val="window" lastClr="FFFFFF"/>
      </a:lt1>
      <a:dk2>
        <a:srgbClr val="003060"/>
      </a:dk2>
      <a:lt2>
        <a:srgbClr val="949494"/>
      </a:lt2>
      <a:accent1>
        <a:srgbClr val="0076BF"/>
      </a:accent1>
      <a:accent2>
        <a:srgbClr val="00B259"/>
      </a:accent2>
      <a:accent3>
        <a:srgbClr val="0C419A"/>
      </a:accent3>
      <a:accent4>
        <a:srgbClr val="80C341"/>
      </a:accent4>
      <a:accent5>
        <a:srgbClr val="FE834B"/>
      </a:accent5>
      <a:accent6>
        <a:srgbClr val="FFB300"/>
      </a:accent6>
      <a:hlink>
        <a:srgbClr val="2C479E"/>
      </a:hlink>
      <a:folHlink>
        <a:srgbClr val="7F7F7F"/>
      </a:folHlink>
    </a:clrScheme>
    <a:fontScheme name="발표용">
      <a:majorFont>
        <a:latin typeface="Times New Roman"/>
        <a:ea typeface="돋움"/>
        <a:cs typeface=""/>
      </a:majorFont>
      <a:minorFont>
        <a:latin typeface="Times New Roman"/>
        <a:ea typeface="돋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테마1" id="{53EE1049-A31F-4360-8060-28F52A6ABC05}" vid="{1F717247-2940-4404-A653-673F86C0BE23}"/>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테마1</Template>
  <TotalTime>13313</TotalTime>
  <Words>168</Words>
  <Application>Microsoft Office PowerPoint</Application>
  <PresentationFormat>와이드스크린</PresentationFormat>
  <Paragraphs>14</Paragraphs>
  <Slides>19</Slides>
  <Notes>3</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19</vt:i4>
      </vt:variant>
    </vt:vector>
  </HeadingPairs>
  <TitlesOfParts>
    <vt:vector size="24" baseType="lpstr">
      <vt:lpstr>돋움</vt:lpstr>
      <vt:lpstr>맑은 고딕</vt:lpstr>
      <vt:lpstr>Arial</vt:lpstr>
      <vt:lpstr>Times New Roman</vt:lpstr>
      <vt:lpstr>테마1</vt:lpstr>
      <vt:lpstr>임상연구결과 발표 clinical implication of intraoperative cortico-cortical evoked potential monitoring </vt:lpstr>
      <vt:lpstr>Contents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Direction of study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Spine center conference</dc:title>
  <dc:creator>Windows 사용자</dc:creator>
  <cp:lastModifiedBy>s</cp:lastModifiedBy>
  <cp:revision>615</cp:revision>
  <dcterms:created xsi:type="dcterms:W3CDTF">2020-03-03T08:08:08Z</dcterms:created>
  <dcterms:modified xsi:type="dcterms:W3CDTF">2021-02-14T05:34:00Z</dcterms:modified>
</cp:coreProperties>
</file>