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8" r:id="rId3"/>
    <p:sldId id="257" r:id="rId4"/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1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2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35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7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1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2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0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10/3/21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94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10/3/21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413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5B4E44-7C76-2B47-8396-E44C97231E5F}"/>
              </a:ext>
            </a:extLst>
          </p:cNvPr>
          <p:cNvSpPr/>
          <p:nvPr/>
        </p:nvSpPr>
        <p:spPr>
          <a:xfrm>
            <a:off x="835367" y="1696279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0643A-AFF0-4943-BB66-35493C7CAEB0}"/>
              </a:ext>
            </a:extLst>
          </p:cNvPr>
          <p:cNvSpPr txBox="1"/>
          <p:nvPr/>
        </p:nvSpPr>
        <p:spPr>
          <a:xfrm>
            <a:off x="1178131" y="1784613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Raw data*</a:t>
            </a:r>
          </a:p>
          <a:p>
            <a:pPr algn="ctr"/>
            <a:r>
              <a:rPr kumimoji="1" lang="en-US" altLang="ko-Kore-KR" sz="1600" dirty="0"/>
              <a:t>(n=10,723)</a:t>
            </a:r>
            <a:endParaRPr kumimoji="1" lang="ko-Kore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256BA-CEE7-114A-B24A-24410BA8A0A7}"/>
              </a:ext>
            </a:extLst>
          </p:cNvPr>
          <p:cNvSpPr txBox="1"/>
          <p:nvPr/>
        </p:nvSpPr>
        <p:spPr>
          <a:xfrm>
            <a:off x="3045946" y="1325432"/>
            <a:ext cx="5357815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*excluded duplicate records, inconsistent values, and </a:t>
            </a:r>
          </a:p>
          <a:p>
            <a:r>
              <a:rPr kumimoji="1" lang="en-US" altLang="ko-Kore-KR" sz="1200" dirty="0" err="1"/>
              <a:t>errorneous</a:t>
            </a:r>
            <a:r>
              <a:rPr kumimoji="1" lang="en-US" altLang="ko-Kore-KR" sz="1200" dirty="0"/>
              <a:t> records (</a:t>
            </a:r>
            <a:r>
              <a:rPr kumimoji="1" lang="en-US" altLang="ko-Kore-KR" sz="1200" dirty="0" err="1"/>
              <a:t>feature_delta</a:t>
            </a:r>
            <a:r>
              <a:rPr kumimoji="1" lang="en-US" altLang="ko-Kore-KR" sz="1200" dirty="0"/>
              <a:t> &lt; 0)</a:t>
            </a:r>
          </a:p>
          <a:p>
            <a:r>
              <a:rPr kumimoji="1" lang="en-US" altLang="ko-Kore-KR" sz="1200" dirty="0"/>
              <a:t>**excluded </a:t>
            </a:r>
            <a:r>
              <a:rPr kumimoji="1" lang="en-US" altLang="ko-Kore-KR" sz="1200" dirty="0" err="1"/>
              <a:t>errorneous</a:t>
            </a:r>
            <a:r>
              <a:rPr kumimoji="1" lang="en-US" altLang="ko-Kore-KR" sz="1200" dirty="0"/>
              <a:t> records as well (both Q5a and Q5b filled-in)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EFC93-9237-9D4A-8393-C2D61847FD15}"/>
              </a:ext>
            </a:extLst>
          </p:cNvPr>
          <p:cNvSpPr txBox="1"/>
          <p:nvPr/>
        </p:nvSpPr>
        <p:spPr>
          <a:xfrm>
            <a:off x="3045946" y="2475681"/>
            <a:ext cx="5357821" cy="52322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either none (n=2,070) or incomplete (n=7) demographic data </a:t>
            </a:r>
          </a:p>
          <a:p>
            <a:r>
              <a:rPr kumimoji="1" lang="en-US" altLang="ko-Kore-KR" sz="1400" dirty="0"/>
              <a:t>(age, gender, race)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2E119-FE33-4E43-BA8E-159E6100F0B2}"/>
              </a:ext>
            </a:extLst>
          </p:cNvPr>
          <p:cNvSpPr txBox="1"/>
          <p:nvPr/>
        </p:nvSpPr>
        <p:spPr>
          <a:xfrm>
            <a:off x="995228" y="3100767"/>
            <a:ext cx="145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(I)</a:t>
            </a:r>
          </a:p>
          <a:p>
            <a:pPr algn="ctr"/>
            <a:r>
              <a:rPr kumimoji="1" lang="en-US" altLang="ko-Kore-KR" sz="1600" dirty="0"/>
              <a:t>(n=8,646)</a:t>
            </a:r>
            <a:endParaRPr kumimoji="1" lang="ko-Kore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3401D9-1BCC-BB43-A08A-4F0D5A221097}"/>
              </a:ext>
            </a:extLst>
          </p:cNvPr>
          <p:cNvSpPr txBox="1"/>
          <p:nvPr/>
        </p:nvSpPr>
        <p:spPr>
          <a:xfrm>
            <a:off x="980467" y="4435079"/>
            <a:ext cx="1509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(II)</a:t>
            </a:r>
          </a:p>
          <a:p>
            <a:pPr algn="ctr"/>
            <a:r>
              <a:rPr kumimoji="1" lang="en-US" altLang="ko-Kore-KR" sz="1600" dirty="0"/>
              <a:t>(n=4,442)</a:t>
            </a:r>
            <a:endParaRPr kumimoji="1" lang="ko-Kore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91518-C69A-DC40-BCB2-56B0977B3E96}"/>
              </a:ext>
            </a:extLst>
          </p:cNvPr>
          <p:cNvSpPr txBox="1"/>
          <p:nvPr/>
        </p:nvSpPr>
        <p:spPr>
          <a:xfrm>
            <a:off x="3045946" y="3695274"/>
            <a:ext cx="5357815" cy="95410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either none (n=1,419) or incomplete (n=2,770) ALSHX data </a:t>
            </a:r>
          </a:p>
          <a:p>
            <a:r>
              <a:rPr kumimoji="1" lang="en-US" altLang="ko-Kore-KR" sz="1400" dirty="0"/>
              <a:t>(</a:t>
            </a:r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, </a:t>
            </a:r>
            <a:r>
              <a:rPr kumimoji="1" lang="en-US" altLang="ko-Kore-KR" sz="1400" dirty="0" err="1"/>
              <a:t>onset_site</a:t>
            </a:r>
            <a:r>
              <a:rPr kumimoji="1" lang="en-US" altLang="ko-Kore-KR" sz="1400" dirty="0"/>
              <a:t>)</a:t>
            </a:r>
          </a:p>
          <a:p>
            <a:r>
              <a:rPr kumimoji="1" lang="en-US" altLang="ko-Kore-KR" sz="1400" dirty="0" err="1"/>
              <a:t>errorneous</a:t>
            </a:r>
            <a:r>
              <a:rPr kumimoji="1" lang="en-US" altLang="ko-Kore-KR" sz="1400" dirty="0"/>
              <a:t> values (n=15) (</a:t>
            </a:r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 &gt; 0,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 &gt; 0, </a:t>
            </a:r>
          </a:p>
          <a:p>
            <a:r>
              <a:rPr kumimoji="1" lang="en-US" altLang="ko-Kore-KR" sz="1400" dirty="0" err="1"/>
              <a:t>diag_delta</a:t>
            </a:r>
            <a:r>
              <a:rPr kumimoji="1" lang="en-US" altLang="ko-Kore-KR" sz="1400" dirty="0"/>
              <a:t> &lt; </a:t>
            </a:r>
            <a:r>
              <a:rPr kumimoji="1" lang="en-US" altLang="ko-Kore-KR" sz="1400" dirty="0" err="1"/>
              <a:t>onset_delta</a:t>
            </a:r>
            <a:r>
              <a:rPr kumimoji="1" lang="en-US" altLang="ko-Kore-KR" sz="1400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4B1CE6-0BFC-4F46-8D84-7324666C96A4}"/>
              </a:ext>
            </a:extLst>
          </p:cNvPr>
          <p:cNvSpPr txBox="1"/>
          <p:nvPr/>
        </p:nvSpPr>
        <p:spPr>
          <a:xfrm>
            <a:off x="3029946" y="5253890"/>
            <a:ext cx="5373816" cy="3077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either none or incomplete ALSFRS revised scores data (n=1,383)**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1FF97-B78B-8A47-AF79-972A8AAEFA81}"/>
              </a:ext>
            </a:extLst>
          </p:cNvPr>
          <p:cNvSpPr txBox="1"/>
          <p:nvPr/>
        </p:nvSpPr>
        <p:spPr>
          <a:xfrm>
            <a:off x="943930" y="5791163"/>
            <a:ext cx="1560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/>
              <a:t>Filtered data (III)</a:t>
            </a:r>
          </a:p>
          <a:p>
            <a:pPr algn="ctr"/>
            <a:r>
              <a:rPr kumimoji="1" lang="en-US" altLang="ko-Kore-KR" sz="1600" dirty="0"/>
              <a:t>(n=3,059)</a:t>
            </a:r>
            <a:endParaRPr kumimoji="1" lang="ko-Kore-KR" altLang="en-US" sz="16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C17E64-B69C-3F46-8F83-4C672AC6D7F8}"/>
              </a:ext>
            </a:extLst>
          </p:cNvPr>
          <p:cNvSpPr/>
          <p:nvPr/>
        </p:nvSpPr>
        <p:spPr>
          <a:xfrm>
            <a:off x="835367" y="2998953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3B9C10-ABA3-574D-A20F-915D151BA689}"/>
              </a:ext>
            </a:extLst>
          </p:cNvPr>
          <p:cNvSpPr/>
          <p:nvPr/>
        </p:nvSpPr>
        <p:spPr>
          <a:xfrm>
            <a:off x="834100" y="4346466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F9B5C0-986C-7046-AC5B-75267FFC905D}"/>
              </a:ext>
            </a:extLst>
          </p:cNvPr>
          <p:cNvSpPr/>
          <p:nvPr/>
        </p:nvSpPr>
        <p:spPr>
          <a:xfrm>
            <a:off x="844986" y="5693979"/>
            <a:ext cx="1755724" cy="783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D50DE2-FCF4-1044-A745-62CABD412B70}"/>
              </a:ext>
            </a:extLst>
          </p:cNvPr>
          <p:cNvCxnSpPr>
            <a:cxnSpLocks/>
          </p:cNvCxnSpPr>
          <p:nvPr/>
        </p:nvCxnSpPr>
        <p:spPr>
          <a:xfrm>
            <a:off x="1724115" y="2480050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BE1F200-7797-724C-9D05-AAD048FE880C}"/>
              </a:ext>
            </a:extLst>
          </p:cNvPr>
          <p:cNvCxnSpPr/>
          <p:nvPr/>
        </p:nvCxnSpPr>
        <p:spPr>
          <a:xfrm>
            <a:off x="1706516" y="3794905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49BB31D-5A90-2843-9351-68A226BC79E4}"/>
              </a:ext>
            </a:extLst>
          </p:cNvPr>
          <p:cNvCxnSpPr/>
          <p:nvPr/>
        </p:nvCxnSpPr>
        <p:spPr>
          <a:xfrm>
            <a:off x="1724115" y="5130237"/>
            <a:ext cx="0" cy="518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E34BF0-B617-2F44-ABC9-A03E1F3AF73F}"/>
              </a:ext>
            </a:extLst>
          </p:cNvPr>
          <p:cNvCxnSpPr>
            <a:cxnSpLocks/>
          </p:cNvCxnSpPr>
          <p:nvPr/>
        </p:nvCxnSpPr>
        <p:spPr>
          <a:xfrm flipV="1">
            <a:off x="1724115" y="2720944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4F1CC12-9CF4-0A4B-8B64-AB8EF464A2AE}"/>
              </a:ext>
            </a:extLst>
          </p:cNvPr>
          <p:cNvCxnSpPr>
            <a:cxnSpLocks/>
          </p:cNvCxnSpPr>
          <p:nvPr/>
        </p:nvCxnSpPr>
        <p:spPr>
          <a:xfrm flipV="1">
            <a:off x="1706516" y="4054356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0D611B6-9A94-DD44-B0C8-FC32A66BF816}"/>
              </a:ext>
            </a:extLst>
          </p:cNvPr>
          <p:cNvCxnSpPr>
            <a:cxnSpLocks/>
          </p:cNvCxnSpPr>
          <p:nvPr/>
        </p:nvCxnSpPr>
        <p:spPr>
          <a:xfrm flipV="1">
            <a:off x="1724115" y="5388879"/>
            <a:ext cx="1225913" cy="13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440CE7B4-6E34-E841-9D0C-1DDD72EB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910" y="89257"/>
            <a:ext cx="7319616" cy="909604"/>
          </a:xfrm>
        </p:spPr>
        <p:txBody>
          <a:bodyPr/>
          <a:lstStyle/>
          <a:p>
            <a:r>
              <a:rPr lang="en-US" altLang="ko-Kore-KR" dirty="0"/>
              <a:t>PRO-ACT data preprocessing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727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DABB5C60-65D1-2444-A802-6079AE72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60" y="1371600"/>
            <a:ext cx="318799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ore-KR" sz="3400"/>
              <a:t>Distribution of time and ALSFRS total scores across disease stages</a:t>
            </a:r>
            <a:endParaRPr lang="en-US" altLang="en-US" sz="3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37F32B-C3F4-B64E-915A-E72A03CD3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35" y="643467"/>
            <a:ext cx="3439900" cy="262466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86839" y="1031001"/>
            <a:ext cx="7341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126436F2-7ADF-2945-A233-D36921F47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70" y="3589866"/>
            <a:ext cx="3439900" cy="26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0C8E744-A318-764A-90FD-AC757F01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360" y="1371600"/>
            <a:ext cx="318799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ore-KR" sz="3400"/>
              <a:t>Distribution of ALSFRS total scores and disease stages at enrollment</a:t>
            </a:r>
            <a:endParaRPr lang="en-US" altLang="en-US" sz="34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819966-AE16-8D41-A5FF-DCDBEE5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35" y="643467"/>
            <a:ext cx="3439900" cy="262466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86839" y="1031001"/>
            <a:ext cx="73414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B19F78-F9C5-8746-AFC7-9F3F50E96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670" y="3589866"/>
            <a:ext cx="3439900" cy="26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E176CCAF-28A7-0D4D-8E08-B2898F0F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471" y="1371600"/>
            <a:ext cx="3712222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ore-KR"/>
              <a:t>ALSFRS decline &amp; disase stage progression</a:t>
            </a:r>
            <a:endParaRPr lang="en-US" alt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2950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04230A1A-6EE8-1444-B5A5-CC3FF338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309" y="475358"/>
            <a:ext cx="3346450" cy="25533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FA0DF64-F493-2D4A-9C43-DC167DBE9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693" y="3426209"/>
            <a:ext cx="4202752" cy="303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6779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191</Words>
  <Application>Microsoft Macintosh PowerPoint</Application>
  <PresentationFormat>화면 슬라이드 쇼(4:3)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</vt:lpstr>
      <vt:lpstr>Malgun Gothic Semilight</vt:lpstr>
      <vt:lpstr>Arial</vt:lpstr>
      <vt:lpstr>DashVTI</vt:lpstr>
      <vt:lpstr>PRO-ACT data preprocessing</vt:lpstr>
      <vt:lpstr>Distribution of time and ALSFRS total scores across disease stages</vt:lpstr>
      <vt:lpstr>Distribution of ALSFRS total scores and disease stages at enrollment</vt:lpstr>
      <vt:lpstr>ALSFRS decline &amp; disase stage progression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Hong Yoon Ho</dc:creator>
  <cp:lastModifiedBy>Hong Yoon Ho</cp:lastModifiedBy>
  <cp:revision>2</cp:revision>
  <dcterms:created xsi:type="dcterms:W3CDTF">2021-10-03T11:50:48Z</dcterms:created>
  <dcterms:modified xsi:type="dcterms:W3CDTF">2021-10-03T12:51:05Z</dcterms:modified>
</cp:coreProperties>
</file>