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2482" autoAdjust="0"/>
  </p:normalViewPr>
  <p:slideViewPr>
    <p:cSldViewPr snapToGrid="0">
      <p:cViewPr varScale="1">
        <p:scale>
          <a:sx n="83" d="100"/>
          <a:sy n="83" d="100"/>
        </p:scale>
        <p:origin x="15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2021/07/14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은 간단하고 질환의 중증도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치료방안을</a:t>
            </a:r>
            <a:r>
              <a:rPr lang="ko-KR" altLang="en-US" dirty="0" smtClean="0"/>
              <a:t> 반영하는 </a:t>
            </a:r>
            <a:r>
              <a:rPr lang="en-US" altLang="ko-KR" dirty="0" smtClean="0"/>
              <a:t>clinical milestone</a:t>
            </a:r>
            <a:r>
              <a:rPr lang="ko-KR" altLang="en-US" dirty="0" smtClean="0"/>
              <a:t>으로 정의됩니다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기능을 평가하는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중증도를</a:t>
            </a:r>
            <a:r>
              <a:rPr lang="ko-KR" altLang="en-US" dirty="0" smtClean="0"/>
              <a:t> 반영하지만 단순한 </a:t>
            </a:r>
            <a:r>
              <a:rPr lang="ko-KR" altLang="en-US" dirty="0" err="1" smtClean="0"/>
              <a:t>병기체계로</a:t>
            </a:r>
            <a:r>
              <a:rPr lang="ko-KR" altLang="en-US" dirty="0" smtClean="0"/>
              <a:t> 간주하기는 어렵습니다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기존의 다른 연구에서 </a:t>
            </a:r>
            <a:r>
              <a:rPr lang="en-US" altLang="ko-KR" dirty="0" smtClean="0"/>
              <a:t>clinical factor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phenotypic</a:t>
            </a:r>
            <a:r>
              <a:rPr lang="en-US" altLang="ko-KR" baseline="0" dirty="0" smtClean="0"/>
              <a:t> classification</a:t>
            </a:r>
            <a:r>
              <a:rPr lang="ko-KR" altLang="en-US" baseline="0" dirty="0" smtClean="0"/>
              <a:t>을 하고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prediction</a:t>
            </a:r>
            <a:r>
              <a:rPr lang="ko-KR" altLang="en-US" baseline="0" dirty="0" smtClean="0"/>
              <a:t>하는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이 있었으나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이 없어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위한 기준이 없는 한계가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환자의 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자원배분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분류를 위해서는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ALS</a:t>
            </a:r>
            <a:r>
              <a:rPr lang="ko-KR" altLang="en-US" dirty="0" smtClean="0"/>
              <a:t>환자의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자원의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 분류 및 임상시험 설계를 위한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에 대한 필요성이 대두되고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 이러한 필요성으로 </a:t>
            </a:r>
            <a:r>
              <a:rPr lang="en-US" altLang="ko-KR" dirty="0" smtClean="0"/>
              <a:t>King’s staging</a:t>
            </a:r>
            <a:r>
              <a:rPr lang="en-US" altLang="ko-KR" baseline="0" dirty="0" smtClean="0"/>
              <a:t> system, Milano-Torino staging system</a:t>
            </a:r>
            <a:r>
              <a:rPr lang="ko-KR" altLang="en-US" baseline="0" dirty="0" smtClean="0"/>
              <a:t>이 발표가 되어 사용되고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10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1993~2007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1471</a:t>
            </a:r>
            <a:r>
              <a:rPr lang="ko-KR" altLang="en-US" dirty="0" smtClean="0"/>
              <a:t>명</a:t>
            </a:r>
            <a:r>
              <a:rPr lang="ko-KR" altLang="en-US" baseline="0" dirty="0" smtClean="0"/>
              <a:t> 중 인지기능이상이 없는 </a:t>
            </a:r>
            <a:r>
              <a:rPr lang="en-US" altLang="ko-KR" baseline="0" dirty="0" smtClean="0"/>
              <a:t>1459</a:t>
            </a:r>
            <a:r>
              <a:rPr lang="ko-KR" altLang="en-US" baseline="0" dirty="0" smtClean="0"/>
              <a:t>명 대상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Bulbar onset 371(25%), limb onset 1088(75%), 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892(61%),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577 (39%), onset</a:t>
            </a:r>
            <a:r>
              <a:rPr lang="ko-KR" altLang="en-US" dirty="0" smtClean="0"/>
              <a:t>시점 평균나이 </a:t>
            </a:r>
            <a:r>
              <a:rPr lang="en-US" altLang="ko-KR" dirty="0" smtClean="0"/>
              <a:t>57</a:t>
            </a:r>
            <a:r>
              <a:rPr lang="ko-KR" altLang="en-US" dirty="0" smtClean="0"/>
              <a:t>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42.3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limb onset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bulbar</a:t>
            </a:r>
            <a:r>
              <a:rPr lang="en-US" altLang="ko-KR" baseline="0" dirty="0" smtClean="0"/>
              <a:t> onset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끝날때</a:t>
            </a:r>
            <a:r>
              <a:rPr lang="ko-KR" altLang="en-US" baseline="0" dirty="0" smtClean="0"/>
              <a:t> 사망한 환자가 </a:t>
            </a:r>
            <a:r>
              <a:rPr lang="en-US" altLang="ko-KR" baseline="0" dirty="0" smtClean="0"/>
              <a:t>1067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. (bulbar 295, limb 772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나머지 중 </a:t>
            </a:r>
            <a:r>
              <a:rPr lang="en-US" altLang="ko-KR" baseline="0" dirty="0" smtClean="0"/>
              <a:t>f/u loss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238</a:t>
            </a:r>
            <a:r>
              <a:rPr lang="ko-KR" altLang="en-US" baseline="0" dirty="0" smtClean="0"/>
              <a:t>명은 사망하지 않아 </a:t>
            </a:r>
            <a:r>
              <a:rPr lang="en-US" altLang="ko-KR" baseline="0" dirty="0" smtClean="0"/>
              <a:t>disease duration</a:t>
            </a:r>
            <a:r>
              <a:rPr lang="ko-KR" altLang="en-US" baseline="0" dirty="0" smtClean="0"/>
              <a:t>에 의한 비율을 구한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없음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사망한 환자의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나이 중앙값은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54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죽은 환자는 진단까지 지연된 기간의 중앙값이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Revised</a:t>
            </a:r>
            <a:r>
              <a:rPr lang="en-US" altLang="ko-KR" baseline="0" dirty="0" smtClean="0"/>
              <a:t> El Escorial-Airlie House criteria</a:t>
            </a:r>
            <a:r>
              <a:rPr lang="ko-KR" altLang="en-US" baseline="0" dirty="0" smtClean="0"/>
              <a:t>기준으로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기준에 맞는 환자</a:t>
            </a:r>
            <a:r>
              <a:rPr lang="en-US" altLang="ko-KR" baseline="0" dirty="0" smtClean="0"/>
              <a:t>, pure lower motor neuron syndrome, pure upper motor neuron syndrome</a:t>
            </a:r>
            <a:r>
              <a:rPr lang="ko-KR" altLang="en-US" baseline="0" dirty="0" smtClean="0"/>
              <a:t>환자를 포함하였고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시점에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환자는 제외하였습니다</a:t>
            </a:r>
            <a:r>
              <a:rPr lang="en-US" altLang="ko-KR" baseline="0" dirty="0" smtClean="0"/>
              <a:t>. (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주이상</a:t>
            </a:r>
            <a:r>
              <a:rPr lang="ko-KR" altLang="en-US" baseline="0" dirty="0" smtClean="0"/>
              <a:t> 사용한 환자도 기록했습니다</a:t>
            </a:r>
            <a:r>
              <a:rPr lang="en-US" altLang="ko-KR" baseline="0" dirty="0" smtClean="0"/>
              <a:t>.)</a:t>
            </a:r>
            <a:endParaRPr lang="en-US" altLang="ko-KR" dirty="0" smtClean="0"/>
          </a:p>
          <a:p>
            <a:r>
              <a:rPr lang="en-US" altLang="ko-KR" dirty="0" smtClean="0"/>
              <a:t> 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bulbar,</a:t>
            </a:r>
            <a:r>
              <a:rPr lang="en-US" altLang="ko-KR" baseline="0" dirty="0" smtClean="0"/>
              <a:t> upper limb, lower limb, diaphragm</a:t>
            </a:r>
            <a:r>
              <a:rPr lang="ko-KR" altLang="en-US" baseline="0" dirty="0" smtClean="0"/>
              <a:t>의 기능이상으로 인한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weakness,</a:t>
            </a:r>
            <a:r>
              <a:rPr lang="en-US" altLang="ko-KR" baseline="0" dirty="0" smtClean="0"/>
              <a:t> wasting, spasticity, dysarthria, dysphagia</a:t>
            </a:r>
            <a:r>
              <a:rPr lang="ko-KR" altLang="en-US" baseline="0" dirty="0" smtClean="0"/>
              <a:t>와 같은 증상이 발생하는 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진단된 시점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번째</a:t>
            </a:r>
            <a:r>
              <a:rPr lang="en-US" altLang="ko-KR" baseline="0" dirty="0" smtClean="0"/>
              <a:t>, 3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region</a:t>
            </a:r>
            <a:r>
              <a:rPr lang="ko-KR" altLang="en-US" baseline="0" dirty="0" smtClean="0"/>
              <a:t>이 기능장애를 보이는 시점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non </a:t>
            </a:r>
            <a:r>
              <a:rPr lang="en-US" altLang="ko-KR" baseline="0" dirty="0" err="1" smtClean="0"/>
              <a:t>invasivae</a:t>
            </a:r>
            <a:r>
              <a:rPr lang="en-US" altLang="ko-KR" baseline="0" dirty="0" smtClean="0"/>
              <a:t> ventilation</a:t>
            </a:r>
            <a:r>
              <a:rPr lang="ko-KR" altLang="en-US" baseline="0" dirty="0" smtClean="0"/>
              <a:t>이 필요한 시점으로 정했습니다</a:t>
            </a:r>
            <a:r>
              <a:rPr lang="en-US" altLang="ko-KR" baseline="0" dirty="0" smtClean="0"/>
              <a:t>. Milestone timing</a:t>
            </a:r>
            <a:r>
              <a:rPr lang="ko-KR" altLang="en-US" baseline="0" dirty="0" smtClean="0"/>
              <a:t>은 각 </a:t>
            </a:r>
            <a:r>
              <a:rPr lang="en-US" altLang="ko-KR" baseline="0" dirty="0" smtClean="0"/>
              <a:t>mile stone</a:t>
            </a:r>
            <a:r>
              <a:rPr lang="ko-KR" altLang="en-US" baseline="0" dirty="0" smtClean="0"/>
              <a:t>까지의 </a:t>
            </a:r>
            <a:r>
              <a:rPr lang="ko-KR" altLang="en-US" baseline="0" dirty="0" err="1" smtClean="0"/>
              <a:t>경과시간을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사망할때까지의</a:t>
            </a:r>
            <a:r>
              <a:rPr lang="ko-KR" altLang="en-US" baseline="0" dirty="0" smtClean="0"/>
              <a:t> 전체기간으로 나눈 비율로 표준화 하였고 진단은 </a:t>
            </a:r>
            <a:r>
              <a:rPr lang="en-US" altLang="ko-KR" baseline="0" dirty="0" smtClean="0"/>
              <a:t>35%</a:t>
            </a:r>
            <a:r>
              <a:rPr lang="ko-KR" altLang="en-US" baseline="0" dirty="0" smtClean="0"/>
              <a:t>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두번째 분절이 영향을 받은 시점은 </a:t>
            </a:r>
            <a:r>
              <a:rPr lang="en-US" altLang="ko-KR" baseline="0" dirty="0" smtClean="0"/>
              <a:t>38%, 3</a:t>
            </a:r>
            <a:r>
              <a:rPr lang="ko-KR" altLang="en-US" baseline="0" dirty="0" smtClean="0"/>
              <a:t>번째는 </a:t>
            </a:r>
            <a:r>
              <a:rPr lang="en-US" altLang="ko-KR" baseline="0" dirty="0" smtClean="0"/>
              <a:t>61%, gastrostomy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77%, NIV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80%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Stage 1</a:t>
            </a:r>
            <a:r>
              <a:rPr lang="ko-KR" altLang="en-US" dirty="0" smtClean="0"/>
              <a:t>은 첫번째 부위가 침범되어 </a:t>
            </a:r>
            <a:r>
              <a:rPr lang="en-US" altLang="ko-KR" dirty="0" smtClean="0"/>
              <a:t>weakness, muscle wasting, spasticity,</a:t>
            </a:r>
            <a:r>
              <a:rPr lang="en-US" altLang="ko-KR" baseline="0" dirty="0" smtClean="0"/>
              <a:t> dysarthria, dysphagia</a:t>
            </a:r>
            <a:r>
              <a:rPr lang="ko-KR" altLang="en-US" baseline="0" dirty="0" smtClean="0"/>
              <a:t>와 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증상이 시작한 상태</a:t>
            </a:r>
            <a:r>
              <a:rPr lang="en-US" altLang="ko-KR" dirty="0" smtClean="0"/>
              <a:t>, 2A</a:t>
            </a:r>
            <a:r>
              <a:rPr lang="ko-KR" altLang="en-US" dirty="0" smtClean="0"/>
              <a:t>는 진단</a:t>
            </a:r>
            <a:r>
              <a:rPr lang="en-US" altLang="ko-KR" dirty="0" smtClean="0"/>
              <a:t>, 2B</a:t>
            </a:r>
            <a:r>
              <a:rPr lang="ko-KR" altLang="en-US" dirty="0" smtClean="0"/>
              <a:t>는 두번째 부위의 침범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는 세번째</a:t>
            </a:r>
            <a:r>
              <a:rPr lang="ko-KR" altLang="en-US" baseline="0" dirty="0" smtClean="0"/>
              <a:t> 부위의 침범</a:t>
            </a:r>
            <a:r>
              <a:rPr lang="en-US" altLang="ko-KR" baseline="0" dirty="0" smtClean="0"/>
              <a:t>, 4A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경관영양이</a:t>
            </a:r>
            <a:r>
              <a:rPr lang="ko-KR" altLang="en-US" baseline="0" dirty="0" smtClean="0"/>
              <a:t> 필요한 상태</a:t>
            </a:r>
            <a:r>
              <a:rPr lang="en-US" altLang="ko-KR" baseline="0" dirty="0" smtClean="0"/>
              <a:t>, 4B</a:t>
            </a:r>
            <a:r>
              <a:rPr lang="ko-KR" altLang="en-US" baseline="0" dirty="0" smtClean="0"/>
              <a:t>는 비침습적 인공호흡기가 필요한 상태</a:t>
            </a:r>
            <a:r>
              <a:rPr lang="en-US" altLang="ko-KR" baseline="0" dirty="0" smtClean="0"/>
              <a:t>, 5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사망으로 나뉩니다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환자가 호소하는 증상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의사의 진찰을 통한 결과를 모두 반영하여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평가하고 </a:t>
            </a:r>
            <a:r>
              <a:rPr lang="en-US" altLang="ko-KR" baseline="0" dirty="0" smtClean="0"/>
              <a:t>upper motor neuron, lower motor neuron sign</a:t>
            </a:r>
            <a:r>
              <a:rPr lang="ko-KR" altLang="en-US" baseline="0" dirty="0" smtClean="0"/>
              <a:t>여부에 대한 판단이 </a:t>
            </a:r>
            <a:r>
              <a:rPr lang="ko-KR" altLang="en-US" baseline="0" dirty="0" err="1" smtClean="0"/>
              <a:t>필요없다는</a:t>
            </a:r>
            <a:r>
              <a:rPr lang="ko-KR" altLang="en-US" baseline="0" dirty="0" smtClean="0"/>
              <a:t> 장점이 있으며 </a:t>
            </a:r>
            <a:r>
              <a:rPr lang="en-US" altLang="ko-KR" baseline="0" dirty="0" smtClean="0"/>
              <a:t>King’s stage</a:t>
            </a:r>
            <a:r>
              <a:rPr lang="ko-KR" altLang="en-US" baseline="0" dirty="0" smtClean="0"/>
              <a:t>를 이용한 </a:t>
            </a:r>
            <a:r>
              <a:rPr lang="ko-KR" altLang="en-US" baseline="0" dirty="0" err="1" smtClean="0"/>
              <a:t>질병진행의</a:t>
            </a:r>
            <a:r>
              <a:rPr lang="ko-KR" altLang="en-US" baseline="0" dirty="0" smtClean="0"/>
              <a:t> 예측에서도 이전의 </a:t>
            </a:r>
            <a:r>
              <a:rPr lang="ko-KR" altLang="en-US" baseline="0" dirty="0" err="1" smtClean="0"/>
              <a:t>임상경과와</a:t>
            </a:r>
            <a:r>
              <a:rPr lang="ko-KR" altLang="en-US" baseline="0" dirty="0" smtClean="0"/>
              <a:t> 유사한 곡선형을 확인하였습니다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다만 기존의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이용한 연구이므로 새로운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활용해서 연구한다면 기존과 연령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표현형의 비율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유전적 배경에 따라서 결과가 달라질 수 있겠고 </a:t>
            </a:r>
            <a:r>
              <a:rPr lang="ko-KR" altLang="en-US" baseline="0" dirty="0" err="1" smtClean="0"/>
              <a:t>호흡증상이</a:t>
            </a:r>
            <a:r>
              <a:rPr lang="ko-KR" altLang="en-US" baseline="0" dirty="0" smtClean="0"/>
              <a:t> 최초로 발생하는 환자들은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이하의 단계를 거치지 않고 바로 </a:t>
            </a:r>
            <a:r>
              <a:rPr lang="en-US" altLang="ko-KR" baseline="0" dirty="0" smtClean="0"/>
              <a:t>stage 4B</a:t>
            </a:r>
            <a:r>
              <a:rPr lang="ko-KR" altLang="en-US" baseline="0" dirty="0" smtClean="0"/>
              <a:t>로 시작하는 경우가 </a:t>
            </a:r>
            <a:r>
              <a:rPr lang="ko-KR" altLang="en-US" baseline="0" dirty="0" err="1" smtClean="0"/>
              <a:t>있을수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가 중증으로 진행하면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약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정도에서 생기지만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에는 그런 부분은 반영이 안된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</a:t>
            </a:r>
            <a:r>
              <a:rPr lang="en-US" altLang="ko-KR" baseline="0" dirty="0" smtClean="0"/>
              <a:t>King system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따라서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에서는 의료기관의 진단</a:t>
            </a:r>
            <a:r>
              <a:rPr lang="en-US" altLang="ko-KR" baseline="0" dirty="0" smtClean="0"/>
              <a:t>, stage 2,3</a:t>
            </a:r>
            <a:r>
              <a:rPr lang="ko-KR" altLang="en-US" baseline="0" dirty="0" smtClean="0"/>
              <a:t>에서는 </a:t>
            </a:r>
            <a:r>
              <a:rPr lang="ko-KR" altLang="en-US" baseline="0" dirty="0" err="1" smtClean="0"/>
              <a:t>다학제팀에</a:t>
            </a:r>
            <a:r>
              <a:rPr lang="ko-KR" altLang="en-US" baseline="0" dirty="0" smtClean="0"/>
              <a:t> 의한 의료서비스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부터는 </a:t>
            </a:r>
            <a:r>
              <a:rPr lang="ko-KR" altLang="en-US" baseline="0" dirty="0" err="1" smtClean="0"/>
              <a:t>경관영양과</a:t>
            </a:r>
            <a:r>
              <a:rPr lang="ko-KR" altLang="en-US" baseline="0" dirty="0" smtClean="0"/>
              <a:t> 인공호흡기와 같은 </a:t>
            </a:r>
            <a:r>
              <a:rPr lang="ko-KR" altLang="en-US" baseline="0" dirty="0" err="1" smtClean="0"/>
              <a:t>중재치료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말기의 완화 의료와 돌봄에 대한 접근으로 </a:t>
            </a:r>
            <a:r>
              <a:rPr lang="ko-KR" altLang="en-US" baseline="0" dirty="0" err="1" smtClean="0"/>
              <a:t>나눌수</a:t>
            </a:r>
            <a:r>
              <a:rPr lang="ko-KR" altLang="en-US" baseline="0" dirty="0" smtClean="0"/>
              <a:t> 있고 이를 통해 더 체계적인 사회적 접근이 가능하다는 장점이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임상시험지표로서도 활용하고 있습니다</a:t>
            </a:r>
            <a:r>
              <a:rPr lang="en-US" altLang="ko-KR" baseline="0" dirty="0" smtClean="0"/>
              <a:t>. 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따라 상대적으로 예측 가능한 시점에 도달하는 모습을 보였지만 </a:t>
            </a:r>
            <a:r>
              <a:rPr lang="ko-KR" altLang="en-US" baseline="0" dirty="0" err="1" smtClean="0"/>
              <a:t>진단시점과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 분절에서 장애를 보이는 시점이 </a:t>
            </a:r>
            <a:r>
              <a:rPr lang="ko-KR" altLang="en-US" baseline="0" dirty="0" err="1" smtClean="0"/>
              <a:t>명확히는</a:t>
            </a:r>
            <a:r>
              <a:rPr lang="ko-KR" altLang="en-US" baseline="0" dirty="0" smtClean="0"/>
              <a:t> 구분되지 않았습니다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이전에 </a:t>
            </a:r>
            <a:r>
              <a:rPr lang="en-US" altLang="ko-KR" baseline="0" dirty="0" smtClean="0"/>
              <a:t>gastrostomy</a:t>
            </a:r>
            <a:r>
              <a:rPr lang="ko-KR" altLang="en-US" baseline="0" dirty="0" smtClean="0"/>
              <a:t>를 요하는 상태에 먼저 도달했고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요하는 상태에 먼저 도달했습니다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결과에 표나 그림으로 제시되지는 않았지만 진단까지의 시점을 전체 질병기간으로 나눈 표준화기간으로 </a:t>
            </a:r>
            <a:r>
              <a:rPr lang="ko-KR" altLang="en-US" dirty="0" err="1" smtClean="0"/>
              <a:t>비교했을때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limb onset </a:t>
            </a:r>
            <a:r>
              <a:rPr lang="ko-KR" altLang="en-US" dirty="0" smtClean="0"/>
              <a:t>의 경우에는 </a:t>
            </a:r>
            <a:r>
              <a:rPr lang="en-US" altLang="ko-KR" dirty="0" err="1" smtClean="0"/>
              <a:t>riluzole</a:t>
            </a:r>
            <a:r>
              <a:rPr lang="ko-KR" altLang="en-US" dirty="0" smtClean="0"/>
              <a:t>을 투약한 환자가 그렇지않은 환자에 비해 더 작은 </a:t>
            </a:r>
            <a:r>
              <a:rPr lang="en-US" altLang="ko-KR" dirty="0" smtClean="0"/>
              <a:t>0.29</a:t>
            </a:r>
            <a:r>
              <a:rPr lang="en-US" altLang="ko-KR" baseline="0" dirty="0" smtClean="0"/>
              <a:t> vs 0.39</a:t>
            </a:r>
            <a:r>
              <a:rPr lang="ko-KR" altLang="en-US" baseline="0" dirty="0" smtClean="0"/>
              <a:t>로 더 통계적으로 유의하게 더 작은 값을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의 경우에는 통계적으로 유의한 차이가 없었는데 </a:t>
            </a:r>
            <a:r>
              <a:rPr lang="en-US" altLang="ko-KR" baseline="0" dirty="0" smtClean="0"/>
              <a:t>sample size</a:t>
            </a:r>
            <a:r>
              <a:rPr lang="ko-KR" altLang="en-US" baseline="0" dirty="0" smtClean="0"/>
              <a:t>가 작아 통계적 </a:t>
            </a:r>
            <a:r>
              <a:rPr lang="en-US" altLang="ko-KR" baseline="0" dirty="0" smtClean="0"/>
              <a:t>power</a:t>
            </a:r>
            <a:r>
              <a:rPr lang="ko-KR" altLang="en-US" baseline="0" dirty="0" smtClean="0"/>
              <a:t>도 더 작았습니다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 여부가 진단시점이외의 다른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에는 영향을 미치지 않았습니다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가지고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마지막으로 기록된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으로부터 사망이나 </a:t>
            </a:r>
            <a:r>
              <a:rPr lang="en-US" altLang="ko-KR" baseline="0" dirty="0" smtClean="0"/>
              <a:t>censoring</a:t>
            </a:r>
            <a:r>
              <a:rPr lang="ko-KR" altLang="en-US" baseline="0" dirty="0" smtClean="0"/>
              <a:t>까지의 기간을 보면 파란색이 </a:t>
            </a:r>
            <a:r>
              <a:rPr lang="en-US" altLang="ko-KR" baseline="0" dirty="0" smtClean="0"/>
              <a:t>2A, </a:t>
            </a:r>
            <a:r>
              <a:rPr lang="ko-KR" altLang="en-US" baseline="0" dirty="0" smtClean="0"/>
              <a:t>녹색이 </a:t>
            </a:r>
            <a:r>
              <a:rPr lang="en-US" altLang="ko-KR" baseline="0" dirty="0" smtClean="0"/>
              <a:t>2B, </a:t>
            </a:r>
            <a:r>
              <a:rPr lang="ko-KR" altLang="en-US" baseline="0" dirty="0" smtClean="0"/>
              <a:t>회색이 </a:t>
            </a:r>
            <a:r>
              <a:rPr lang="en-US" altLang="ko-KR" baseline="0" dirty="0" smtClean="0"/>
              <a:t>3, </a:t>
            </a:r>
            <a:r>
              <a:rPr lang="ko-KR" altLang="en-US" baseline="0" dirty="0" smtClean="0"/>
              <a:t>검은색이 </a:t>
            </a:r>
            <a:r>
              <a:rPr lang="en-US" altLang="ko-KR" baseline="0" dirty="0" smtClean="0"/>
              <a:t>4A, </a:t>
            </a:r>
            <a:r>
              <a:rPr lang="ko-KR" altLang="en-US" baseline="0" dirty="0" smtClean="0"/>
              <a:t>보라색이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로 각각의 </a:t>
            </a:r>
            <a:r>
              <a:rPr lang="en-US" altLang="ko-KR" baseline="0" dirty="0" smtClean="0"/>
              <a:t>curve</a:t>
            </a:r>
            <a:r>
              <a:rPr lang="ko-KR" altLang="en-US" baseline="0" dirty="0" smtClean="0"/>
              <a:t>가 뚜렷하게 분리되어 생존기간의 차이를 보였다는 점에서 </a:t>
            </a:r>
            <a:r>
              <a:rPr lang="en-US" altLang="ko-KR" baseline="0" dirty="0" smtClean="0"/>
              <a:t>validity</a:t>
            </a:r>
            <a:r>
              <a:rPr lang="ko-KR" altLang="en-US" baseline="0" dirty="0" smtClean="0"/>
              <a:t>를 보인다고 볼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을 질병의 전체 기간으로 보면 두번째 분절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세번째 분절에 증상이 나타나는 기간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respiratory support</a:t>
            </a:r>
            <a:r>
              <a:rPr lang="ko-KR" altLang="en-US" baseline="0" dirty="0" smtClean="0"/>
              <a:t>가 필요한 시점이 각각 </a:t>
            </a:r>
            <a:r>
              <a:rPr lang="en-US" altLang="ko-KR" baseline="0" dirty="0" smtClean="0"/>
              <a:t>40, 60, 80%</a:t>
            </a:r>
            <a:r>
              <a:rPr lang="ko-KR" altLang="en-US" baseline="0" dirty="0" smtClean="0"/>
              <a:t>정도로 나타났습니다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정할때는</a:t>
            </a:r>
            <a:r>
              <a:rPr lang="ko-KR" altLang="en-US" baseline="0" dirty="0" smtClean="0"/>
              <a:t> 가장 높은 단계로 정해야 하는데 </a:t>
            </a:r>
            <a:endParaRPr lang="en-US" altLang="ko-KR" baseline="0" dirty="0" smtClean="0"/>
          </a:p>
          <a:p>
            <a:r>
              <a:rPr lang="ko-KR" altLang="en-US" baseline="0" dirty="0" smtClean="0"/>
              <a:t>예를 들면 첫 증상이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 요하는 호흡곤란으로 나타난다면 </a:t>
            </a:r>
            <a:r>
              <a:rPr lang="en-US" altLang="ko-KR" baseline="0" dirty="0" smtClean="0"/>
              <a:t>2A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가 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Stage 2</a:t>
            </a:r>
            <a:r>
              <a:rPr lang="ko-KR" altLang="en-US" dirty="0" smtClean="0"/>
              <a:t>를 나눈 것은 여러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들이 각각 </a:t>
            </a:r>
            <a:r>
              <a:rPr lang="ko-KR" altLang="en-US" dirty="0" err="1" smtClean="0"/>
              <a:t>진단시점이</a:t>
            </a:r>
            <a:r>
              <a:rPr lang="ko-KR" altLang="en-US" dirty="0" smtClean="0"/>
              <a:t> 다른데 두번째 분절에 증상이 발생한 시점은 비슷하므로 </a:t>
            </a:r>
            <a:r>
              <a:rPr lang="en-US" altLang="ko-KR" dirty="0" smtClean="0"/>
              <a:t>2A,</a:t>
            </a:r>
            <a:r>
              <a:rPr lang="en-US" altLang="ko-KR" baseline="0" dirty="0" smtClean="0"/>
              <a:t> 2B</a:t>
            </a:r>
            <a:r>
              <a:rPr lang="ko-KR" altLang="en-US" baseline="0" dirty="0" smtClean="0"/>
              <a:t>로 나눠서 보는게 의미가 있다고 보고있습니다</a:t>
            </a:r>
            <a:r>
              <a:rPr lang="en-US" altLang="ko-KR" baseline="0" dirty="0" smtClean="0"/>
              <a:t>.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가 필요한 시점이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에서 각각 어떤 단계에 먼저 도달하는지가 다르므로 </a:t>
            </a:r>
            <a:r>
              <a:rPr lang="en-US" altLang="ko-KR" baseline="0" dirty="0" smtClean="0"/>
              <a:t>stage 4,5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4A, 4B</a:t>
            </a:r>
            <a:r>
              <a:rPr lang="ko-KR" altLang="en-US" baseline="0" dirty="0" smtClean="0"/>
              <a:t>로 나눴다고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이부분은</a:t>
            </a:r>
            <a:r>
              <a:rPr lang="ko-KR" altLang="en-US" baseline="0" dirty="0" smtClean="0"/>
              <a:t> 다른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이라면 </a:t>
            </a:r>
            <a:r>
              <a:rPr lang="en-US" altLang="ko-KR" baseline="0" dirty="0" smtClean="0"/>
              <a:t>4, 5</a:t>
            </a:r>
            <a:r>
              <a:rPr lang="ko-KR" altLang="en-US" baseline="0" dirty="0" smtClean="0"/>
              <a:t>로 나누겠지만 여기서는 그렇지 않은 점이 보통의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과는 다른 점이라고 하겠습니다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와 다르게 </a:t>
            </a:r>
            <a:r>
              <a:rPr lang="en-US" altLang="ko-KR" baseline="0" dirty="0" smtClean="0"/>
              <a:t>upper motor neuron, lower motor neuron involve</a:t>
            </a:r>
            <a:r>
              <a:rPr lang="ko-KR" altLang="en-US" baseline="0" dirty="0" smtClean="0"/>
              <a:t>에 대한 판단이 필요 없고 </a:t>
            </a:r>
            <a:r>
              <a:rPr lang="en-US" altLang="ko-KR" baseline="0" dirty="0" smtClean="0"/>
              <a:t>weakness</a:t>
            </a:r>
            <a:r>
              <a:rPr lang="ko-KR" altLang="en-US" baseline="0" dirty="0" smtClean="0"/>
              <a:t>등으로만 판단하면 되므로 진료를 하는 신경과 의사나 환자들이 판단한 결과도 비슷하게 나온다는 점이 장점입니다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연구에서는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를 사용하지 않고 </a:t>
            </a:r>
            <a:r>
              <a:rPr lang="en-US" altLang="ko-KR" baseline="0" dirty="0" smtClean="0"/>
              <a:t>prevalent cohort</a:t>
            </a:r>
            <a:r>
              <a:rPr lang="ko-KR" altLang="en-US" baseline="0" dirty="0" smtClean="0"/>
              <a:t>를 사용해서 전반적으로 대상자가 더 어리고 </a:t>
            </a:r>
            <a:r>
              <a:rPr lang="ko-KR" altLang="en-US" baseline="0" dirty="0" err="1" smtClean="0"/>
              <a:t>오래살고</a:t>
            </a:r>
            <a:r>
              <a:rPr lang="ko-KR" altLang="en-US" baseline="0" dirty="0" smtClean="0"/>
              <a:t> 남자의 비율이 높으며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적은 경향을 보일 수 있다는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진단시점부터 사망까지의 기간을 가지고 나눈 </a:t>
            </a:r>
            <a:r>
              <a:rPr lang="en-US" altLang="ko-KR" baseline="0" dirty="0" smtClean="0"/>
              <a:t>standardized timing</a:t>
            </a:r>
            <a:r>
              <a:rPr lang="ko-KR" altLang="en-US" baseline="0" dirty="0" smtClean="0"/>
              <a:t>을 사용했는데 </a:t>
            </a:r>
            <a:r>
              <a:rPr lang="ko-KR" altLang="en-US" baseline="0" dirty="0" err="1" smtClean="0"/>
              <a:t>코호트별로</a:t>
            </a:r>
            <a:r>
              <a:rPr lang="ko-KR" altLang="en-US" baseline="0" dirty="0" smtClean="0"/>
              <a:t> 나이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성별의 비율</a:t>
            </a:r>
            <a:r>
              <a:rPr lang="en-US" altLang="ko-KR" baseline="0" dirty="0" smtClean="0"/>
              <a:t>, phenotype</a:t>
            </a:r>
            <a:r>
              <a:rPr lang="ko-KR" altLang="en-US" baseline="0" dirty="0" smtClean="0"/>
              <a:t>이 다른 경우에 결과가 다를 수 있으므로 다른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에서의 연구도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이 연구에서는 인지장애여부는 평가에 포함시키지않았다는 단점도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그런데 </a:t>
            </a:r>
            <a:r>
              <a:rPr lang="ko-KR" altLang="en-US" baseline="0" dirty="0" err="1" smtClean="0"/>
              <a:t>인지장애의</a:t>
            </a:r>
            <a:r>
              <a:rPr lang="ko-KR" altLang="en-US" baseline="0" dirty="0" smtClean="0"/>
              <a:t> 경우 고정된 시점에 생기지않아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 고려하기에 어려운 상태입니다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발생하면 바로 반영가능하게 </a:t>
            </a:r>
            <a:r>
              <a:rPr lang="en-US" altLang="ko-KR" baseline="0" dirty="0" smtClean="0"/>
              <a:t>flexible</a:t>
            </a:r>
            <a:r>
              <a:rPr lang="ko-KR" altLang="en-US" baseline="0" dirty="0" smtClean="0"/>
              <a:t>한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있으면 </a:t>
            </a:r>
            <a:r>
              <a:rPr lang="en-US" altLang="ko-KR" baseline="0" dirty="0" smtClean="0"/>
              <a:t>cognitive impairment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앞글자를</a:t>
            </a:r>
            <a:r>
              <a:rPr lang="ko-KR" altLang="en-US" baseline="0" dirty="0" smtClean="0"/>
              <a:t> 따서 </a:t>
            </a:r>
            <a:r>
              <a:rPr lang="en-US" altLang="ko-KR" baseline="0" dirty="0" smtClean="0"/>
              <a:t>stage </a:t>
            </a:r>
            <a:r>
              <a:rPr lang="ko-KR" altLang="en-US" baseline="0" dirty="0" err="1" smtClean="0"/>
              <a:t>숫자앞에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CI</a:t>
            </a:r>
            <a:r>
              <a:rPr lang="ko-KR" altLang="en-US" baseline="0" dirty="0" smtClean="0"/>
              <a:t>를 붙이는 방법이 있겠습니다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이용한 장점으로 전문가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기관의 인력과 자원을 배분하는데 도움이 됩니다</a:t>
            </a:r>
            <a:r>
              <a:rPr lang="en-US" altLang="ko-KR" baseline="0" dirty="0" smtClean="0"/>
              <a:t>. Stage 1</a:t>
            </a:r>
            <a:r>
              <a:rPr lang="ko-KR" altLang="en-US" baseline="0" dirty="0" smtClean="0"/>
              <a:t>은 의료기관의 진단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다학제팀의</a:t>
            </a:r>
            <a:r>
              <a:rPr lang="ko-KR" altLang="en-US" baseline="0" dirty="0" smtClean="0"/>
              <a:t> 관리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intervention</a:t>
            </a:r>
            <a:r>
              <a:rPr lang="ko-KR" altLang="en-US" baseline="0" dirty="0" smtClean="0"/>
              <a:t>과 말기의 </a:t>
            </a:r>
            <a:r>
              <a:rPr lang="ko-KR" altLang="en-US" baseline="0" dirty="0" err="1" smtClean="0"/>
              <a:t>완화치료를</a:t>
            </a:r>
            <a:r>
              <a:rPr lang="ko-KR" altLang="en-US" baseline="0" dirty="0" smtClean="0"/>
              <a:t> 하는 식으로 판단하는데 도움이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임상시험의 </a:t>
            </a:r>
            <a:r>
              <a:rPr lang="en-US" altLang="ko-KR" baseline="0" dirty="0" smtClean="0"/>
              <a:t>secondary endpoint</a:t>
            </a:r>
            <a:r>
              <a:rPr lang="ko-KR" altLang="en-US" baseline="0" dirty="0" smtClean="0"/>
              <a:t>로 사용될 수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JNNP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Chio</a:t>
            </a:r>
            <a:r>
              <a:rPr lang="ko-KR" altLang="en-US" dirty="0" smtClean="0"/>
              <a:t>등이 발표한 </a:t>
            </a:r>
            <a:r>
              <a:rPr lang="en-US" altLang="ko-KR" dirty="0" smtClean="0"/>
              <a:t>Milano-Torino staging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진행에 따라 삶의 질과 경제적 부담에 대해서도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차이를 반영할 수 있어야 한다는 생각을 바탕으로 하여 개발되었습니다</a:t>
            </a:r>
            <a:r>
              <a:rPr lang="en-US" altLang="ko-KR" dirty="0" smtClean="0"/>
              <a:t>. ALS</a:t>
            </a:r>
            <a:r>
              <a:rPr lang="ko-KR" altLang="en-US" dirty="0" smtClean="0"/>
              <a:t>진행의 주요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ALSFRS, ALSFRS-R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모두에 포함되고 자율성 상실을 수반하는 주요 지표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가지로 정의함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호흡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가지임</a:t>
            </a:r>
            <a:r>
              <a:rPr lang="en-US" altLang="ko-KR" baseline="0" dirty="0" smtClean="0"/>
              <a:t>. 4</a:t>
            </a:r>
            <a:r>
              <a:rPr lang="ko-KR" altLang="en-US" baseline="0" dirty="0" smtClean="0"/>
              <a:t>가지 영역 중 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자기관리는 </a:t>
            </a:r>
            <a:r>
              <a:rPr lang="en-US" altLang="ko-KR" baseline="0" dirty="0" smtClean="0"/>
              <a:t>ASLFRS-R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), 6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삼키기는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의사소통은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말하기</a:t>
            </a:r>
            <a:r>
              <a:rPr lang="en-US" altLang="ko-KR" baseline="0" dirty="0" smtClean="0"/>
              <a:t>), 4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쓰기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호흡은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호흡곤란</a:t>
            </a:r>
            <a:r>
              <a:rPr lang="en-US" altLang="ko-KR" baseline="0" dirty="0" smtClean="0"/>
              <a:t>), 12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호흡부전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결정함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영역에서 자율성을 상실한 경우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상실하지 않은 경우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해서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 영역의 세부항목 점수를 합한 값을 통해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결정함</a:t>
            </a:r>
            <a:r>
              <a:rPr lang="en-US" altLang="ko-KR" baseline="0" dirty="0" smtClean="0"/>
              <a:t>. Stage</a:t>
            </a:r>
            <a:r>
              <a:rPr lang="ko-KR" altLang="en-US" baseline="0" dirty="0" smtClean="0"/>
              <a:t>는 총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단계로 구분하는데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은 증상이 있으나 자율성 상실이 없는 상태이고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까지는 자율성을 상실한 영역의 개수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개부터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개까지로</a:t>
            </a:r>
            <a:r>
              <a:rPr lang="ko-KR" altLang="en-US" baseline="0" dirty="0" smtClean="0"/>
              <a:t> 매기며 </a:t>
            </a:r>
            <a:r>
              <a:rPr lang="en-US" altLang="ko-KR" baseline="0" dirty="0" smtClean="0"/>
              <a:t>stage 5</a:t>
            </a:r>
            <a:r>
              <a:rPr lang="ko-KR" altLang="en-US" baseline="0" dirty="0" smtClean="0"/>
              <a:t>는 사망으로 정의함</a:t>
            </a:r>
            <a:r>
              <a:rPr lang="en-US" altLang="ko-KR" baseline="0" dirty="0" smtClean="0"/>
              <a:t>. MITOS</a:t>
            </a:r>
            <a:r>
              <a:rPr lang="ko-KR" altLang="en-US" baseline="0" dirty="0" smtClean="0"/>
              <a:t>는 임상에서 널리 사용되고 있는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기반으로 만들어져서 추가적인 평가없이 결정할 수 있는 장점이 있고 전체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따른 환자의 분포와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 전이 확률이 진행하는 질병 상태와 일치하는 모습을 보임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초기연구에</a:t>
            </a:r>
            <a:r>
              <a:rPr lang="ko-KR" altLang="en-US" baseline="0" dirty="0" smtClean="0"/>
              <a:t> 등록되기 전 </a:t>
            </a:r>
            <a:r>
              <a:rPr lang="ko-KR" altLang="en-US" baseline="0" dirty="0" err="1" smtClean="0"/>
              <a:t>기능손상에</a:t>
            </a:r>
            <a:r>
              <a:rPr lang="ko-KR" altLang="en-US" baseline="0" dirty="0" smtClean="0"/>
              <a:t> 필요한 소요기간을 결정할 수 없고 일부 환자에서는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이전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로 역행하는 경우도 있어 질병의 진행을 잘 반영하지 못하는 한계점을 보이기도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bulbar onset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limb onset ALS</a:t>
            </a:r>
            <a:r>
              <a:rPr lang="ko-KR" altLang="en-US" baseline="0" dirty="0" smtClean="0"/>
              <a:t>에 비해 모집자 수가 부족했다는 점도 </a:t>
            </a:r>
            <a:r>
              <a:rPr lang="ko-KR" altLang="en-US" baseline="0" dirty="0" err="1" smtClean="0"/>
              <a:t>한계점임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ALS-plus syndrome </a:t>
            </a:r>
            <a:r>
              <a:rPr lang="ko-KR" altLang="en-US" baseline="0" dirty="0" smtClean="0"/>
              <a:t>등이 대상자에서 제외되어 인지기능 장애에 대한 반영이 잘 </a:t>
            </a:r>
            <a:r>
              <a:rPr lang="ko-KR" altLang="en-US" baseline="0" dirty="0" err="1" smtClean="0"/>
              <a:t>안되어있음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quality of care (QOC) study data</a:t>
            </a:r>
            <a:r>
              <a:rPr lang="ko-KR" altLang="en-US" baseline="0" dirty="0" smtClean="0"/>
              <a:t>를 사용함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이탈리아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ALS </a:t>
            </a:r>
            <a:r>
              <a:rPr lang="en-US" altLang="ko-KR" baseline="0" dirty="0" err="1" smtClean="0"/>
              <a:t>cente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년까지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세이상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80</a:t>
            </a:r>
            <a:r>
              <a:rPr lang="ko-KR" altLang="en-US" baseline="0" dirty="0" err="1" smtClean="0"/>
              <a:t>세이하</a:t>
            </a:r>
            <a:r>
              <a:rPr lang="ko-KR" altLang="en-US" baseline="0" dirty="0" smtClean="0"/>
              <a:t> 환자를 </a:t>
            </a:r>
            <a:r>
              <a:rPr lang="en-US" altLang="ko-KR" baseline="0" dirty="0" smtClean="0"/>
              <a:t>prospective</a:t>
            </a:r>
            <a:r>
              <a:rPr lang="ko-KR" altLang="en-US" baseline="0" dirty="0" smtClean="0"/>
              <a:t>하게 모아 연구함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Definite, probable</a:t>
            </a:r>
            <a:r>
              <a:rPr lang="ko-KR" altLang="en-US" baseline="0" dirty="0" smtClean="0"/>
              <a:t>거나 </a:t>
            </a:r>
            <a:r>
              <a:rPr lang="en-US" altLang="ko-KR" baseline="0" dirty="0" smtClean="0"/>
              <a:t>laboratory supported probable sporadic ALS</a:t>
            </a:r>
            <a:r>
              <a:rPr lang="ko-KR" altLang="en-US" baseline="0" dirty="0" smtClean="0"/>
              <a:t>환자를 대상으로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제외 기준은 진행중인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 참여중인 경우</a:t>
            </a:r>
            <a:r>
              <a:rPr lang="en-US" altLang="ko-KR" baseline="0" dirty="0" smtClean="0"/>
              <a:t>, familial ALS, ALS plus syndrome, ALS Frontotemporal </a:t>
            </a:r>
            <a:r>
              <a:rPr lang="en-US" altLang="ko-KR" baseline="0" dirty="0" err="1" smtClean="0"/>
              <a:t>degeneratio</a:t>
            </a:r>
            <a:r>
              <a:rPr lang="ko-KR" altLang="en-US" baseline="0" dirty="0" smtClean="0"/>
              <a:t>이 있거나 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허혈성</a:t>
            </a:r>
            <a:r>
              <a:rPr lang="ko-KR" altLang="en-US" baseline="0" dirty="0" smtClean="0"/>
              <a:t> 심장질환</a:t>
            </a:r>
            <a:r>
              <a:rPr lang="en-US" altLang="ko-KR" baseline="0" dirty="0" smtClean="0"/>
              <a:t>, COPD</a:t>
            </a:r>
            <a:r>
              <a:rPr lang="ko-KR" altLang="en-US" baseline="0" dirty="0" smtClean="0"/>
              <a:t>나 신장질환과 같은 심각한 내과적 질환이 있는 환자는 제외하였음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환자는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월까지 모집하여 </a:t>
            </a:r>
            <a:r>
              <a:rPr lang="ko-KR" altLang="en-US" baseline="0" dirty="0" err="1" smtClean="0"/>
              <a:t>등록시점</a:t>
            </a:r>
            <a:r>
              <a:rPr lang="en-US" altLang="ko-KR" baseline="0" dirty="0" smtClean="0"/>
              <a:t>. 4,8,12</a:t>
            </a:r>
            <a:r>
              <a:rPr lang="ko-KR" altLang="en-US" baseline="0" dirty="0" err="1" smtClean="0"/>
              <a:t>개월후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평가하였고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을 이용해서 기능적인 면을 평가하고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medical outcome study 36-Item Short-Form General Health Survey (SF-36)</a:t>
            </a:r>
            <a:r>
              <a:rPr lang="ko-KR" altLang="en-US" baseline="0" dirty="0" smtClean="0"/>
              <a:t>을 사용하여</a:t>
            </a:r>
            <a:r>
              <a:rPr lang="en-US" altLang="ko-KR" baseline="0" dirty="0" smtClean="0"/>
              <a:t> health-related QOL</a:t>
            </a:r>
            <a:r>
              <a:rPr lang="ko-KR" altLang="en-US" baseline="0" dirty="0" smtClean="0"/>
              <a:t>을 평가하였음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전반적인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schedule for the Evaluation of Individual QOL-Direct Weighting (SEIQOL-DW)</a:t>
            </a:r>
            <a:r>
              <a:rPr lang="ko-KR" altLang="en-US" baseline="0" dirty="0" smtClean="0"/>
              <a:t>를 사용하여 개인별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을 평가함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 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의료비를 조사했고 참가자들은 매일 의료시설 이용내역을 기록하도록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의료비용은 입원비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종합 병원이나 개인병원 방문하는데 드는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진단하는데 드는 검사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약값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재활치료비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심리치료비용</a:t>
            </a:r>
            <a:r>
              <a:rPr lang="en-US" altLang="ko-KR" baseline="0" dirty="0" smtClean="0"/>
              <a:t>, general practitioner </a:t>
            </a:r>
            <a:r>
              <a:rPr lang="ko-KR" altLang="en-US" baseline="0" dirty="0" err="1" smtClean="0"/>
              <a:t>방문비용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거동이나 의사소통에 필요한 비용을 직접 비용으로 해서 조사했고 </a:t>
            </a:r>
            <a:r>
              <a:rPr lang="ko-KR" altLang="en-US" baseline="0" dirty="0" err="1" smtClean="0"/>
              <a:t>간접비용은</a:t>
            </a:r>
            <a:r>
              <a:rPr lang="ko-KR" altLang="en-US" baseline="0" dirty="0" smtClean="0"/>
              <a:t> 조사하지 않음</a:t>
            </a:r>
            <a:r>
              <a:rPr lang="en-US" altLang="ko-KR" baseline="0" dirty="0" smtClean="0"/>
              <a:t>. Stage </a:t>
            </a:r>
            <a:r>
              <a:rPr lang="ko-KR" altLang="en-US" baseline="0" dirty="0" smtClean="0"/>
              <a:t>진행은 </a:t>
            </a:r>
            <a:r>
              <a:rPr lang="en-US" altLang="ko-KR" baseline="0" dirty="0" smtClean="0"/>
              <a:t>QOC study data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second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interventional clinical trial of lithium carbonate in ALS(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이용함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study: 2008.5~2009.4</a:t>
            </a:r>
            <a:r>
              <a:rPr lang="ko-KR" altLang="en-US" baseline="0" dirty="0" smtClean="0"/>
              <a:t>까지 </a:t>
            </a:r>
            <a:r>
              <a:rPr lang="en-US" altLang="ko-KR" baseline="0" dirty="0" err="1" smtClean="0"/>
              <a:t>lihium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carbonat</a:t>
            </a:r>
            <a:r>
              <a:rPr lang="ko-KR" altLang="en-US" baseline="0" dirty="0" smtClean="0"/>
              <a:t>의 치료효과를 </a:t>
            </a:r>
            <a:r>
              <a:rPr lang="ko-KR" altLang="en-US" baseline="0" dirty="0" err="1" smtClean="0"/>
              <a:t>보기위해</a:t>
            </a:r>
            <a:r>
              <a:rPr lang="ko-KR" altLang="en-US" baseline="0" dirty="0" smtClean="0"/>
              <a:t> 이탈리아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명을 </a:t>
            </a:r>
            <a:r>
              <a:rPr lang="en-US" altLang="ko-KR" baseline="0" dirty="0" smtClean="0"/>
              <a:t>87,84</a:t>
            </a:r>
            <a:r>
              <a:rPr lang="ko-KR" altLang="en-US" baseline="0" dirty="0" smtClean="0"/>
              <a:t>명으로 나눠 </a:t>
            </a:r>
            <a:r>
              <a:rPr lang="en-US" altLang="ko-KR" baseline="0" dirty="0" smtClean="0"/>
              <a:t>therapeutic lithium, </a:t>
            </a:r>
            <a:r>
              <a:rPr lang="en-US" altLang="ko-KR" baseline="0" dirty="0" err="1" smtClean="0"/>
              <a:t>subtherapeutic</a:t>
            </a:r>
            <a:r>
              <a:rPr lang="en-US" altLang="ko-KR" baseline="0" dirty="0" smtClean="0"/>
              <a:t> lithium</a:t>
            </a:r>
            <a:r>
              <a:rPr lang="ko-KR" altLang="en-US" baseline="0" dirty="0" smtClean="0"/>
              <a:t>의 효과를 비교한 연구로 </a:t>
            </a:r>
            <a:r>
              <a:rPr lang="en-US" altLang="ko-KR" baseline="0" dirty="0" smtClean="0"/>
              <a:t>ALS </a:t>
            </a:r>
            <a:r>
              <a:rPr lang="ko-KR" altLang="en-US" baseline="0" dirty="0" err="1" smtClean="0"/>
              <a:t>증상발생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36</a:t>
            </a:r>
            <a:r>
              <a:rPr lang="ko-KR" altLang="en-US" baseline="0" dirty="0" smtClean="0"/>
              <a:t>개월이나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swallowing, respiratory capacity 3</a:t>
            </a:r>
            <a:r>
              <a:rPr lang="ko-KR" altLang="en-US" baseline="0" dirty="0" smtClean="0"/>
              <a:t>이상 </a:t>
            </a:r>
            <a:r>
              <a:rPr lang="en-US" altLang="ko-KR" baseline="0" dirty="0" smtClean="0"/>
              <a:t>cutting food and walking 2</a:t>
            </a:r>
            <a:r>
              <a:rPr lang="ko-KR" altLang="en-US" baseline="0" dirty="0" err="1" smtClean="0"/>
              <a:t>점이상인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mild to moderate</a:t>
            </a:r>
            <a:r>
              <a:rPr lang="ko-KR" altLang="en-US" baseline="0" dirty="0" smtClean="0"/>
              <a:t>환자를 대상으로 하였던 연구임</a:t>
            </a:r>
            <a:r>
              <a:rPr lang="en-US" altLang="ko-KR" baseline="0" dirty="0" smtClean="0"/>
              <a:t>. Randomization</a:t>
            </a:r>
            <a:r>
              <a:rPr lang="ko-KR" altLang="en-US" baseline="0" dirty="0" smtClean="0"/>
              <a:t>시점과 </a:t>
            </a:r>
            <a:r>
              <a:rPr lang="en-US" altLang="ko-KR" baseline="0" dirty="0" smtClean="0"/>
              <a:t>1,3,6,9,12,15</a:t>
            </a:r>
            <a:r>
              <a:rPr lang="ko-KR" altLang="en-US" baseline="0" dirty="0" err="1" smtClean="0"/>
              <a:t>개월째에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을 체크한 연구임</a:t>
            </a:r>
            <a:r>
              <a:rPr lang="en-US" altLang="ko-KR" baseline="0" dirty="0" smtClean="0"/>
              <a:t>. Lithium</a:t>
            </a:r>
            <a:r>
              <a:rPr lang="ko-KR" altLang="en-US" baseline="0" dirty="0" smtClean="0"/>
              <a:t>의 효과 부족과 부작용으로 </a:t>
            </a:r>
            <a:r>
              <a:rPr lang="ko-KR" altLang="en-US" baseline="0" dirty="0" err="1" smtClean="0"/>
              <a:t>조기종료되었음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에 포함된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key </a:t>
            </a:r>
            <a:r>
              <a:rPr lang="en-US" altLang="ko-KR" baseline="0" dirty="0" err="1" smtClean="0"/>
              <a:t>domai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독립기능을</a:t>
            </a:r>
            <a:r>
              <a:rPr lang="ko-KR" altLang="en-US" baseline="0" dirty="0" smtClean="0"/>
              <a:t> 상실하는 것으로 정의합니다</a:t>
            </a:r>
            <a:r>
              <a:rPr lang="en-US" altLang="ko-KR" baseline="0" dirty="0" smtClean="0"/>
              <a:t>. Walking/self-care, swallowing, communicating, breathing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 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8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MiTOS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중 거동에 관한 부분은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walking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dressing and hygiene</a:t>
            </a:r>
            <a:r>
              <a:rPr lang="ko-KR" altLang="en-US" dirty="0" smtClean="0"/>
              <a:t>으로 평가하고</a:t>
            </a:r>
            <a:r>
              <a:rPr lang="ko-KR" altLang="en-US" baseline="0" dirty="0" smtClean="0"/>
              <a:t> 삼킴에 관한 부분은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중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swallowing</a:t>
            </a:r>
            <a:r>
              <a:rPr lang="ko-KR" altLang="en-US" baseline="0" dirty="0" smtClean="0"/>
              <a:t>으로 평가합니다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의사소통에 관한 부분은 </a:t>
            </a:r>
            <a:r>
              <a:rPr lang="en-US" altLang="ko-KR" baseline="0" dirty="0" smtClean="0"/>
              <a:t>ALSFRS 1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speech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handwriting</a:t>
            </a:r>
            <a:r>
              <a:rPr lang="ko-KR" altLang="en-US" baseline="0" dirty="0" smtClean="0"/>
              <a:t>으로 평가하고 호흡에 관한 부분은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dyspnea, 12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respiratory insufficiency</a:t>
            </a:r>
            <a:r>
              <a:rPr lang="ko-KR" altLang="en-US" baseline="0" dirty="0" smtClean="0"/>
              <a:t>로 평가합니다</a:t>
            </a:r>
            <a:r>
              <a:rPr lang="en-US" altLang="ko-KR" baseline="0" dirty="0" smtClean="0"/>
              <a:t>. Domain</a:t>
            </a:r>
            <a:r>
              <a:rPr lang="ko-KR" altLang="en-US" baseline="0" dirty="0" smtClean="0"/>
              <a:t> 중 삼킴을 제외하고는 </a:t>
            </a:r>
            <a:r>
              <a:rPr lang="ko-KR" altLang="en-US" baseline="0" dirty="0" err="1" smtClean="0"/>
              <a:t>점수기준이</a:t>
            </a:r>
            <a:r>
              <a:rPr lang="ko-KR" altLang="en-US" baseline="0" dirty="0" smtClean="0"/>
              <a:t> 되는 </a:t>
            </a:r>
            <a:r>
              <a:rPr lang="en-US" altLang="ko-KR" baseline="0" dirty="0" smtClean="0"/>
              <a:t>ALSFRS item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개씩입니다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</a:t>
            </a:r>
            <a:r>
              <a:rPr lang="ko-KR" altLang="en-US" baseline="0" dirty="0" err="1" smtClean="0"/>
              <a:t>기능상태를</a:t>
            </a:r>
            <a:r>
              <a:rPr lang="ko-KR" altLang="en-US" baseline="0" dirty="0" smtClean="0"/>
              <a:t> 평가하여 </a:t>
            </a:r>
            <a:r>
              <a:rPr lang="en-US" altLang="ko-KR" baseline="0" dirty="0" smtClean="0"/>
              <a:t>threshold</a:t>
            </a:r>
            <a:r>
              <a:rPr lang="ko-KR" altLang="en-US" baseline="0" dirty="0" smtClean="0"/>
              <a:t>를 넘지않는 양호한 상태는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threshold</a:t>
            </a:r>
            <a:r>
              <a:rPr lang="ko-KR" altLang="en-US" baseline="0" dirty="0" smtClean="0"/>
              <a:t>를 넘는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있는 상태는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보행은 도움을 받고도 </a:t>
            </a:r>
            <a:r>
              <a:rPr lang="ko-KR" altLang="en-US" baseline="0" dirty="0" err="1" smtClean="0"/>
              <a:t>걸을수없는</a:t>
            </a:r>
            <a:r>
              <a:rPr lang="ko-KR" altLang="en-US" baseline="0" dirty="0" smtClean="0"/>
              <a:t> 상태부터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위생은 </a:t>
            </a:r>
            <a:r>
              <a:rPr lang="ko-KR" altLang="en-US" baseline="0" dirty="0" err="1" smtClean="0"/>
              <a:t>지속옆에서</a:t>
            </a:r>
            <a:r>
              <a:rPr lang="ko-KR" altLang="en-US" baseline="0" dirty="0" smtClean="0"/>
              <a:t> 지속적으로 지켜봐야 하는 상태나 전적으로 의존하는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삼킴은</a:t>
            </a:r>
            <a:r>
              <a:rPr lang="ko-KR" altLang="en-US" baseline="0" dirty="0" smtClean="0"/>
              <a:t> 보조적으로 </a:t>
            </a:r>
            <a:r>
              <a:rPr lang="en-US" altLang="ko-KR" baseline="0" dirty="0" smtClean="0"/>
              <a:t>tube feeding</a:t>
            </a:r>
            <a:r>
              <a:rPr lang="ko-KR" altLang="en-US" baseline="0" dirty="0" smtClean="0"/>
              <a:t>이 필요한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말하기는 </a:t>
            </a:r>
            <a:r>
              <a:rPr lang="ko-KR" altLang="en-US" baseline="0" dirty="0" err="1" smtClean="0"/>
              <a:t>육성외에</a:t>
            </a:r>
            <a:r>
              <a:rPr lang="ko-KR" altLang="en-US" baseline="0" dirty="0" smtClean="0"/>
              <a:t> 몸짓과 같은 </a:t>
            </a:r>
            <a:r>
              <a:rPr lang="en-US" altLang="ko-KR" baseline="0" dirty="0" smtClean="0"/>
              <a:t>non-vocal communication</a:t>
            </a:r>
            <a:r>
              <a:rPr lang="ko-KR" altLang="en-US" baseline="0" dirty="0" smtClean="0"/>
              <a:t>이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쓰기는 펜을 </a:t>
            </a:r>
            <a:r>
              <a:rPr lang="ko-KR" altLang="en-US" baseline="0" dirty="0" err="1" smtClean="0"/>
              <a:t>잡을수는</a:t>
            </a:r>
            <a:r>
              <a:rPr lang="ko-KR" altLang="en-US" baseline="0" dirty="0" smtClean="0"/>
              <a:t> 있지만 </a:t>
            </a:r>
            <a:r>
              <a:rPr lang="ko-KR" altLang="en-US" baseline="0" dirty="0" err="1" smtClean="0"/>
              <a:t>쓰는것은</a:t>
            </a:r>
            <a:r>
              <a:rPr lang="ko-KR" altLang="en-US" baseline="0" dirty="0" smtClean="0"/>
              <a:t> 안되면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Dyspnea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쉴때도</a:t>
            </a:r>
            <a:r>
              <a:rPr lang="ko-KR" altLang="en-US" baseline="0" dirty="0" smtClean="0"/>
              <a:t> 호흡곤란이 있고 앉아있거나 </a:t>
            </a:r>
            <a:r>
              <a:rPr lang="ko-KR" altLang="en-US" baseline="0" dirty="0" err="1" smtClean="0"/>
              <a:t>누워있을때</a:t>
            </a:r>
            <a:r>
              <a:rPr lang="ko-KR" altLang="en-US" baseline="0" dirty="0" smtClean="0"/>
              <a:t> 둘 중 하나라도 숨쉬기가 힘들면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밤시간동안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Nasal intermittent positive pressure ventilation </a:t>
            </a:r>
            <a:r>
              <a:rPr lang="ko-KR" altLang="en-US" baseline="0" dirty="0" smtClean="0"/>
              <a:t>줄여서 </a:t>
            </a:r>
            <a:r>
              <a:rPr lang="en-US" altLang="ko-KR" baseline="0" dirty="0" smtClean="0"/>
              <a:t>NIPPV</a:t>
            </a:r>
            <a:r>
              <a:rPr lang="ko-KR" altLang="en-US" baseline="0" dirty="0" smtClean="0"/>
              <a:t>가 계속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의사소통의 경우 말하기와 쓰기가 모두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점이어야지</a:t>
            </a:r>
            <a:r>
              <a:rPr lang="ko-KR" altLang="en-US" baseline="0" dirty="0" smtClean="0"/>
              <a:t> 의사소통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보게되고</a:t>
            </a:r>
            <a:r>
              <a:rPr lang="ko-KR" altLang="en-US" baseline="0" dirty="0" smtClean="0"/>
              <a:t> 거동과 호흡은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중 하나라도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점이면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총합적으로</a:t>
            </a:r>
            <a:r>
              <a:rPr lang="ko-KR" altLang="en-US" baseline="0" dirty="0" smtClean="0"/>
              <a:t> 몇 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기능을 </a:t>
            </a:r>
            <a:r>
              <a:rPr lang="ko-KR" altLang="en-US" baseline="0" dirty="0" err="1" smtClean="0"/>
              <a:t>상실했는지를</a:t>
            </a:r>
            <a:r>
              <a:rPr lang="ko-KR" altLang="en-US" baseline="0" dirty="0" smtClean="0"/>
              <a:t> 따져서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매기게 되고 사망은 </a:t>
            </a:r>
            <a:r>
              <a:rPr lang="en-US" altLang="ko-KR" baseline="0" dirty="0" smtClean="0"/>
              <a:t>stage 5, </a:t>
            </a:r>
            <a:r>
              <a:rPr lang="ko-KR" altLang="en-US" baseline="0" dirty="0" smtClean="0"/>
              <a:t>기능이 상실된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없으면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Markov model</a:t>
            </a:r>
            <a:r>
              <a:rPr lang="ko-KR" altLang="en-US" baseline="0" dirty="0" smtClean="0"/>
              <a:t>을 이용해서 계산했습니다</a:t>
            </a:r>
            <a:r>
              <a:rPr lang="en-US" altLang="ko-KR" baseline="0" dirty="0" smtClean="0"/>
              <a:t>. QOC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130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여자 </a:t>
            </a:r>
            <a:r>
              <a:rPr lang="en-US" altLang="ko-KR" baseline="0" dirty="0" smtClean="0"/>
              <a:t>56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남자 </a:t>
            </a:r>
            <a:r>
              <a:rPr lang="en-US" altLang="ko-KR" baseline="0" dirty="0" smtClean="0"/>
              <a:t>74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이고 </a:t>
            </a:r>
            <a:r>
              <a:rPr lang="ko-KR" altLang="en-US" baseline="0" dirty="0" err="1" smtClean="0"/>
              <a:t>평균나이는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세이고 증상발생이후 기간은 평균 </a:t>
            </a:r>
            <a:r>
              <a:rPr lang="en-US" altLang="ko-KR" baseline="0" dirty="0" smtClean="0"/>
              <a:t>2.5</a:t>
            </a:r>
            <a:r>
              <a:rPr lang="ko-KR" altLang="en-US" baseline="0" dirty="0" smtClean="0"/>
              <a:t>년이었습니다</a:t>
            </a:r>
            <a:r>
              <a:rPr lang="en-US" altLang="ko-KR" baseline="0" dirty="0" smtClean="0"/>
              <a:t>. 64%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definite ALS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lab supported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22%, probable ALS 14%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24.5</a:t>
            </a:r>
            <a:r>
              <a:rPr lang="ko-KR" altLang="en-US" baseline="0" dirty="0" smtClean="0"/>
              <a:t>점이었습니다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명의 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평균나이 </a:t>
            </a:r>
            <a:r>
              <a:rPr lang="en-US" altLang="ko-KR" baseline="0" dirty="0" smtClean="0"/>
              <a:t>58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증상발생시</a:t>
            </a:r>
            <a:r>
              <a:rPr lang="ko-KR" altLang="en-US" baseline="0" dirty="0" smtClean="0"/>
              <a:t> 평균나이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36.9 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80%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</a:t>
            </a:r>
            <a:r>
              <a:rPr lang="en-US" altLang="ko-KR" baseline="0" dirty="0" smtClean="0"/>
              <a:t>, 40%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creatine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Vit.E</a:t>
            </a:r>
            <a:r>
              <a:rPr lang="ko-KR" altLang="en-US" baseline="0" dirty="0" smtClean="0"/>
              <a:t>사용</a:t>
            </a:r>
            <a:r>
              <a:rPr lang="en-US" altLang="ko-KR" baseline="0" dirty="0" smtClean="0"/>
              <a:t>. Baseline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10%</a:t>
            </a:r>
            <a:r>
              <a:rPr lang="ko-KR" altLang="en-US" baseline="0" dirty="0" smtClean="0"/>
              <a:t>미만이 </a:t>
            </a:r>
            <a:r>
              <a:rPr lang="en-US" altLang="ko-KR" baseline="0" dirty="0" smtClean="0"/>
              <a:t>gastrostomy, NIV</a:t>
            </a:r>
            <a:r>
              <a:rPr lang="ko-KR" altLang="en-US" baseline="0" dirty="0" smtClean="0"/>
              <a:t>가 필요한 상태였음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54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baseline stage</a:t>
            </a:r>
            <a:r>
              <a:rPr lang="ko-KR" altLang="en-US" dirty="0" smtClean="0"/>
              <a:t>별로 </a:t>
            </a:r>
            <a:r>
              <a:rPr lang="en-US" altLang="ko-KR" dirty="0" smtClean="0"/>
              <a:t>12</a:t>
            </a:r>
            <a:r>
              <a:rPr lang="ko-KR" altLang="en-US" dirty="0" err="1" smtClean="0"/>
              <a:t>개월후</a:t>
            </a:r>
            <a:r>
              <a:rPr lang="ko-KR" altLang="en-US" dirty="0" smtClean="0"/>
              <a:t> 어떤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로 진행하는지를 본 것인데 처음에 </a:t>
            </a:r>
            <a:r>
              <a:rPr lang="en-US" altLang="ko-KR" dirty="0" smtClean="0"/>
              <a:t>stage 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55%, stage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26.3%</a:t>
            </a:r>
            <a:r>
              <a:rPr lang="ko-KR" altLang="en-US" dirty="0" smtClean="0"/>
              <a:t>이었고 </a:t>
            </a:r>
            <a:r>
              <a:rPr lang="en-US" altLang="ko-KR" dirty="0" smtClean="0"/>
              <a:t>f/u</a:t>
            </a:r>
            <a:r>
              <a:rPr lang="en-US" altLang="ko-KR" baseline="0" dirty="0" smtClean="0"/>
              <a:t> loss</a:t>
            </a:r>
            <a:r>
              <a:rPr lang="ko-KR" altLang="en-US" baseline="0" dirty="0" smtClean="0"/>
              <a:t>된 인원을 제외하고는 전체 중 </a:t>
            </a:r>
            <a:r>
              <a:rPr lang="en-US" altLang="ko-KR" baseline="0" dirty="0" smtClean="0"/>
              <a:t>59%</a:t>
            </a:r>
            <a:r>
              <a:rPr lang="ko-KR" altLang="en-US" baseline="0" dirty="0" smtClean="0"/>
              <a:t>정도가 </a:t>
            </a:r>
            <a:r>
              <a:rPr lang="en-US" altLang="ko-KR" baseline="0" dirty="0" smtClean="0"/>
              <a:t>stage progression</a:t>
            </a:r>
            <a:r>
              <a:rPr lang="ko-KR" altLang="en-US" baseline="0" dirty="0" smtClean="0"/>
              <a:t>을 보였습니다</a:t>
            </a:r>
            <a:r>
              <a:rPr lang="en-US" altLang="ko-KR" baseline="0" dirty="0" smtClean="0"/>
              <a:t>. SF-36</a:t>
            </a:r>
            <a:r>
              <a:rPr lang="ko-KR" altLang="en-US" baseline="0" dirty="0" smtClean="0"/>
              <a:t>점수를 보면 보통의 이탈리아 사람들보다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환자가 전반적으로 더 낮은 결과를 보였고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진행할수록 더 떨어지는 결과를 보였습니다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57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전체적인 의료비용이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가 증가함에 따라서 </a:t>
            </a:r>
            <a:r>
              <a:rPr lang="ko-KR" altLang="en-US" dirty="0" err="1" smtClean="0"/>
              <a:t>증가하는결과도</a:t>
            </a:r>
            <a:r>
              <a:rPr lang="ko-KR" altLang="en-US" dirty="0" smtClean="0"/>
              <a:t> 보였습니다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오른쪽 그림 </a:t>
            </a:r>
            <a:r>
              <a:rPr lang="en-US" altLang="ko-KR" dirty="0" smtClean="0"/>
              <a:t>transition probability</a:t>
            </a:r>
            <a:r>
              <a:rPr lang="ko-KR" altLang="en-US" dirty="0" smtClean="0"/>
              <a:t>를 보여주는 그림인데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를 토대로 한 결과이고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LiTALS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stuy</a:t>
            </a:r>
            <a:r>
              <a:rPr lang="ko-KR" altLang="en-US" dirty="0" smtClean="0"/>
              <a:t>를 토대로 한 결과입니다</a:t>
            </a:r>
            <a:r>
              <a:rPr lang="en-US" altLang="ko-KR" dirty="0" smtClean="0"/>
              <a:t>. Stage</a:t>
            </a:r>
            <a:r>
              <a:rPr lang="en-US" altLang="ko-KR" baseline="0" dirty="0" smtClean="0"/>
              <a:t> skip</a:t>
            </a:r>
            <a:r>
              <a:rPr lang="ko-KR" altLang="en-US" baseline="0" dirty="0" smtClean="0"/>
              <a:t>하는 경우도 있지만 상대적으로 드물고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역행하는 경우는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건정도가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 1-&gt;0, 3-&gt;2 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4-&gt;3 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주로 </a:t>
            </a:r>
            <a:r>
              <a:rPr lang="en-US" altLang="ko-KR" baseline="0" dirty="0" smtClean="0"/>
              <a:t>breathing domain</a:t>
            </a:r>
            <a:r>
              <a:rPr lang="ko-KR" altLang="en-US" baseline="0" dirty="0" smtClean="0"/>
              <a:t>에서 점수가 증가하여 그렇게 된 경우가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eating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movement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사망확률은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 증가하는 경향을 보였습니다</a:t>
            </a:r>
            <a:r>
              <a:rPr lang="en-US" altLang="ko-KR" baseline="0" dirty="0" smtClean="0"/>
              <a:t>. Tracheostomy</a:t>
            </a:r>
            <a:r>
              <a:rPr lang="ko-KR" altLang="en-US" baseline="0" dirty="0" smtClean="0"/>
              <a:t>를 연구 도중에 받거나 이전에 받은 환자 </a:t>
            </a:r>
            <a:r>
              <a:rPr lang="en-US" altLang="ko-KR" baseline="0" dirty="0" smtClean="0"/>
              <a:t>17</a:t>
            </a:r>
            <a:r>
              <a:rPr lang="ko-KR" altLang="en-US" baseline="0" dirty="0" smtClean="0"/>
              <a:t>명 중 사망한 환자는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아래쪽의 </a:t>
            </a:r>
            <a:r>
              <a:rPr lang="en-US" altLang="ko-KR" baseline="0" dirty="0" err="1" smtClean="0"/>
              <a:t>LiTALS</a:t>
            </a:r>
            <a:r>
              <a:rPr lang="ko-KR" altLang="en-US" baseline="0" dirty="0" smtClean="0"/>
              <a:t>연구에서는 </a:t>
            </a:r>
            <a:r>
              <a:rPr lang="en-US" altLang="ko-KR" baseline="0" dirty="0" smtClean="0"/>
              <a:t>skip</a:t>
            </a:r>
            <a:r>
              <a:rPr lang="ko-KR" altLang="en-US" baseline="0" dirty="0" smtClean="0"/>
              <a:t>하는 경우가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에서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역행하는 경우는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에서만 있었습니다</a:t>
            </a:r>
            <a:r>
              <a:rPr lang="en-US" altLang="ko-KR" baseline="0" dirty="0" smtClean="0"/>
              <a:t>. Stage 2</a:t>
            </a:r>
            <a:r>
              <a:rPr lang="ko-KR" altLang="en-US" baseline="0" dirty="0" smtClean="0"/>
              <a:t>에서 역행하는 경우와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로 진행하는 확률은 비슷했습니다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장점은 기존에 이미 널리 사용되는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사용한다는 점으로 추가 평가가 </a:t>
            </a:r>
            <a:r>
              <a:rPr lang="ko-KR" altLang="en-US" baseline="0" dirty="0" err="1" smtClean="0"/>
              <a:t>필요없어</a:t>
            </a:r>
            <a:r>
              <a:rPr lang="ko-KR" altLang="en-US" baseline="0" dirty="0" smtClean="0"/>
              <a:t> 용이하게 임상시험에서 </a:t>
            </a:r>
            <a:r>
              <a:rPr lang="en-US" altLang="ko-KR" baseline="0" dirty="0" smtClean="0"/>
              <a:t>endpoint</a:t>
            </a:r>
            <a:r>
              <a:rPr lang="ko-KR" altLang="en-US" baseline="0" dirty="0" smtClean="0"/>
              <a:t>로도 널리 사용될 수 있겠습니다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연구의 한계점으로는 </a:t>
            </a:r>
            <a:r>
              <a:rPr lang="en-US" altLang="ko-KR" baseline="0" dirty="0" smtClean="0"/>
              <a:t>baseline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에서 얼마간 </a:t>
            </a:r>
            <a:r>
              <a:rPr lang="ko-KR" altLang="en-US" baseline="0" dirty="0" smtClean="0"/>
              <a:t>머물러 있었는지를 </a:t>
            </a:r>
            <a:r>
              <a:rPr lang="ko-KR" altLang="en-US" baseline="0" dirty="0" smtClean="0"/>
              <a:t>모르고 </a:t>
            </a:r>
            <a:r>
              <a:rPr lang="en-US" altLang="ko-KR" baseline="0" dirty="0" smtClean="0"/>
              <a:t>sample</a:t>
            </a:r>
            <a:r>
              <a:rPr lang="ko-KR" altLang="en-US" baseline="0" dirty="0" smtClean="0"/>
              <a:t>수가 적다는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stage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진행하는것의</a:t>
            </a:r>
            <a:r>
              <a:rPr lang="ko-KR" altLang="en-US" baseline="0" dirty="0" smtClean="0"/>
              <a:t> 임상적 의미는 </a:t>
            </a:r>
            <a:r>
              <a:rPr lang="ko-KR" altLang="en-US" baseline="0" dirty="0" err="1" smtClean="0"/>
              <a:t>알수없는</a:t>
            </a:r>
            <a:r>
              <a:rPr lang="ko-KR" altLang="en-US" baseline="0" dirty="0" smtClean="0"/>
              <a:t> 한계가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몇몇 환자는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역행하여 환자마다 질병의 </a:t>
            </a:r>
            <a:r>
              <a:rPr lang="ko-KR" altLang="en-US" baseline="0" dirty="0" err="1" smtClean="0"/>
              <a:t>진행속도에</a:t>
            </a:r>
            <a:r>
              <a:rPr lang="ko-KR" altLang="en-US" baseline="0" dirty="0" smtClean="0"/>
              <a:t> 차이가 있다는 것을 보여주어 사망률까지 포함된 더 큰 규모의 데이터를 가지고 분석을 해봐야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5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MITOS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중복이라기보다는</a:t>
            </a:r>
            <a:r>
              <a:rPr lang="ko-KR" altLang="en-US" dirty="0" smtClean="0"/>
              <a:t> 상호 보완적인 </a:t>
            </a:r>
            <a:r>
              <a:rPr lang="ko-KR" altLang="en-US" baseline="0" dirty="0" smtClean="0"/>
              <a:t>체계인데 전자는 임상적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해부학적 확산을 중요하게 보고</a:t>
            </a:r>
            <a:r>
              <a:rPr lang="en-US" altLang="ko-KR" baseline="0" dirty="0" smtClean="0"/>
              <a:t>, MITOS</a:t>
            </a:r>
            <a:r>
              <a:rPr lang="ko-KR" altLang="en-US" baseline="0" dirty="0" smtClean="0"/>
              <a:t>는 기능적 장애를 중요하게 보는 체계임</a:t>
            </a:r>
            <a:r>
              <a:rPr lang="en-US" altLang="ko-KR" baseline="0" dirty="0" smtClean="0"/>
              <a:t>. Ferraro</a:t>
            </a:r>
            <a:r>
              <a:rPr lang="ko-KR" altLang="en-US" baseline="0" dirty="0" smtClean="0"/>
              <a:t>의 연구에서 </a:t>
            </a:r>
            <a:r>
              <a:rPr lang="en-US" altLang="ko-KR" baseline="0" dirty="0" smtClean="0"/>
              <a:t>King</a:t>
            </a:r>
            <a:r>
              <a:rPr lang="ko-KR" altLang="en-US" baseline="0" dirty="0" smtClean="0"/>
              <a:t>은 질병 전체에 균등하게 분포하고 </a:t>
            </a:r>
            <a:r>
              <a:rPr lang="en-US" altLang="ko-KR" baseline="0" dirty="0" smtClean="0"/>
              <a:t>MITOS</a:t>
            </a:r>
            <a:r>
              <a:rPr lang="ko-KR" altLang="en-US" baseline="0" dirty="0" smtClean="0"/>
              <a:t>는 질병 후기에 치우친다는 보고가 있었음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두 체계는 질환의 경과를 예측하고 치료계획을 수립하며 전반적인 의료자원의 효율적인 활용에도 기여하고 주치의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관련의료인력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보호자 간의 이해를 높일 수 있다는 장점이 있음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2021/07/14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SNUH </a:t>
            </a:r>
            <a:r>
              <a:rPr lang="ko-KR" altLang="en-US" dirty="0" smtClean="0"/>
              <a:t>심포지엄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ALS staging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노원을지병원 신경과</a:t>
            </a:r>
            <a:endParaRPr lang="en-US" altLang="ko-KR" dirty="0"/>
          </a:p>
          <a:p>
            <a:r>
              <a:rPr lang="ko-KR" altLang="en-US" dirty="0"/>
              <a:t>유일한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Beyond these staging by hidden </a:t>
            </a:r>
            <a:r>
              <a:rPr lang="en-US" altLang="ko-KR" dirty="0" err="1" smtClean="0"/>
              <a:t>markov</a:t>
            </a:r>
            <a:r>
              <a:rPr lang="en-US" altLang="ko-KR" dirty="0" smtClean="0"/>
              <a:t> models?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1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Progressive upper and lower motor neuron degeneration, poor prognosis (median survival 3-5 years). </a:t>
            </a:r>
          </a:p>
          <a:p>
            <a:r>
              <a:rPr lang="en-US" altLang="ko-KR" dirty="0" smtClean="0"/>
              <a:t>Variable prognosis. </a:t>
            </a:r>
          </a:p>
          <a:p>
            <a:r>
              <a:rPr lang="en-US" altLang="ko-KR" dirty="0" smtClean="0"/>
              <a:t>Staging system for informing disease progression and prognosis</a:t>
            </a:r>
          </a:p>
        </p:txBody>
      </p:sp>
    </p:spTree>
    <p:extLst>
      <p:ext uri="{BB962C8B-B14F-4D97-AF65-F5344CB8AC3E}">
        <p14:creationId xmlns:p14="http://schemas.microsoft.com/office/powerpoint/2010/main" val="123678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the number of affected regions of the body.</a:t>
            </a:r>
          </a:p>
          <a:p>
            <a:r>
              <a:rPr lang="en-US" altLang="ko-KR" dirty="0" smtClean="0"/>
              <a:t>Stage 1: first region involvement</a:t>
            </a:r>
          </a:p>
          <a:p>
            <a:r>
              <a:rPr lang="en-US" altLang="ko-KR" dirty="0" smtClean="0"/>
              <a:t>Stage 2A: diagnosis </a:t>
            </a:r>
          </a:p>
          <a:p>
            <a:r>
              <a:rPr lang="en-US" altLang="ko-KR" dirty="0" smtClean="0"/>
              <a:t>Stage 2B: second region involvement</a:t>
            </a:r>
          </a:p>
          <a:p>
            <a:r>
              <a:rPr lang="en-US" altLang="ko-KR" dirty="0" smtClean="0"/>
              <a:t>Stage 3: third region involvement</a:t>
            </a:r>
          </a:p>
          <a:p>
            <a:r>
              <a:rPr lang="en-US" altLang="ko-KR" dirty="0" smtClean="0"/>
              <a:t>Stage 4A: need for gastrostomy</a:t>
            </a:r>
          </a:p>
          <a:p>
            <a:r>
              <a:rPr lang="en-US" altLang="ko-KR" dirty="0" smtClean="0"/>
              <a:t>Stage 4B: need for noninvasive ventilation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9519"/>
            <a:ext cx="3645243" cy="151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1769" y="3403512"/>
            <a:ext cx="3400900" cy="305795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6500"/>
            <a:ext cx="4191585" cy="32294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32462"/>
            <a:ext cx="744006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2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Milano-Torino system (</a:t>
            </a:r>
            <a:r>
              <a:rPr lang="en-US" altLang="ko-KR" dirty="0" err="1" smtClean="0"/>
              <a:t>MiTOS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a clinical scale.</a:t>
            </a:r>
          </a:p>
          <a:p>
            <a:r>
              <a:rPr lang="en-US" altLang="ko-KR" dirty="0" smtClean="0"/>
              <a:t>Stage 0: symptoms only, loss of independence (-)</a:t>
            </a:r>
          </a:p>
          <a:p>
            <a:r>
              <a:rPr lang="en-US" altLang="ko-KR" dirty="0" smtClean="0"/>
              <a:t>Stage 1-4: loss of independence in a number of domains (swallowing, walking/self-care, communicating, breathing) from ALS Functional Rating Scale-Revised (ALSFRS-R)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9389"/>
            <a:ext cx="8483607" cy="21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MiTOS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4 domains, 7 items, 5 stages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6350" y="1206500"/>
            <a:ext cx="6239701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9069"/>
            <a:ext cx="4991797" cy="30579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041" y="1149069"/>
            <a:ext cx="4782217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7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0820"/>
            <a:ext cx="6416810" cy="35420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930" y="1450820"/>
            <a:ext cx="3591426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6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03646"/>
      </p:ext>
    </p:extLst>
  </p:cSld>
  <p:clrMapOvr>
    <a:masterClrMapping/>
  </p:clrMapOvr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847</TotalTime>
  <Words>2523</Words>
  <Application>Microsoft Office PowerPoint</Application>
  <PresentationFormat>와이드스크린</PresentationFormat>
  <Paragraphs>62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돋움</vt:lpstr>
      <vt:lpstr>맑은 고딕</vt:lpstr>
      <vt:lpstr>Arial</vt:lpstr>
      <vt:lpstr>Times New Roman</vt:lpstr>
      <vt:lpstr>유일한 테마</vt:lpstr>
      <vt:lpstr>SNUH 심포지엄 ALS staging</vt:lpstr>
      <vt:lpstr>PowerPoint 프레젠테이션</vt:lpstr>
      <vt:lpstr>King’s system</vt:lpstr>
      <vt:lpstr>King’s system</vt:lpstr>
      <vt:lpstr>Milano-Torino system (MiTOS)</vt:lpstr>
      <vt:lpstr>MiTOS  4 domains, 7 items, 5 stages</vt:lpstr>
      <vt:lpstr>PowerPoint 프레젠테이션</vt:lpstr>
      <vt:lpstr>PowerPoint 프레젠테이션</vt:lpstr>
      <vt:lpstr>Comparison between two staging</vt:lpstr>
      <vt:lpstr>Beyond these staging by hidden markov models?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EMCN</cp:lastModifiedBy>
  <cp:revision>144</cp:revision>
  <dcterms:created xsi:type="dcterms:W3CDTF">2021-07-05T03:41:38Z</dcterms:created>
  <dcterms:modified xsi:type="dcterms:W3CDTF">2021-07-14T07:26:10Z</dcterms:modified>
</cp:coreProperties>
</file>