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77" r:id="rId4"/>
    <p:sldId id="257" r:id="rId5"/>
    <p:sldId id="258" r:id="rId6"/>
    <p:sldId id="263" r:id="rId7"/>
    <p:sldId id="259" r:id="rId8"/>
    <p:sldId id="262" r:id="rId9"/>
    <p:sldId id="278" r:id="rId10"/>
    <p:sldId id="264" r:id="rId11"/>
    <p:sldId id="265" r:id="rId12"/>
    <p:sldId id="266" r:id="rId13"/>
    <p:sldId id="267" r:id="rId14"/>
    <p:sldId id="268" r:id="rId15"/>
    <p:sldId id="260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분석한 결과 감소 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ALSFRS</a:t>
            </a:r>
            <a:r>
              <a:rPr lang="ko-KR" altLang="en-US" dirty="0" err="1" smtClean="0"/>
              <a:t>를가지고</a:t>
            </a:r>
            <a:r>
              <a:rPr lang="ko-KR" altLang="en-US" dirty="0" smtClean="0"/>
              <a:t> 임상적으로 악화되는지를 판단하는데 제한이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명을 대상으로 했고 기록된 점수의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Gonnella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UTI</a:t>
            </a:r>
            <a:r>
              <a:rPr lang="ko-KR" altLang="en-US" dirty="0" smtClean="0"/>
              <a:t>환자를 대상으로 연구해서 발표되었습니다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주진단의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중증도에</a:t>
            </a:r>
            <a:r>
              <a:rPr lang="ko-KR" altLang="en-US" dirty="0" smtClean="0"/>
              <a:t> 따라 </a:t>
            </a:r>
            <a:r>
              <a:rPr lang="ko-KR" altLang="en-US" dirty="0" smtClean="0"/>
              <a:t>분류해서 비슷한 </a:t>
            </a:r>
            <a:r>
              <a:rPr lang="ko-KR" altLang="en-US" dirty="0" smtClean="0"/>
              <a:t>치료가 필요하고 비슷한 예후가 </a:t>
            </a:r>
            <a:r>
              <a:rPr lang="ko-KR" altLang="en-US" dirty="0" smtClean="0"/>
              <a:t>예상되는 환자들을 모아서 </a:t>
            </a:r>
            <a:r>
              <a:rPr lang="ko-KR" altLang="en-US" dirty="0" smtClean="0"/>
              <a:t>분류했습니다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1984</a:t>
            </a:r>
            <a:r>
              <a:rPr lang="ko-KR" altLang="en-US" dirty="0" smtClean="0"/>
              <a:t>년에 발표된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에 대해 발표한 </a:t>
            </a:r>
            <a:r>
              <a:rPr lang="ko-KR" altLang="en-US" baseline="0" dirty="0" smtClean="0"/>
              <a:t>논문에 따르면 </a:t>
            </a:r>
            <a:r>
              <a:rPr lang="en-US" altLang="ko-KR" baseline="0" dirty="0" smtClean="0"/>
              <a:t>disease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을 환자들의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나눠서 환자의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예측하고 불필요한 비용을 최소화 </a:t>
            </a:r>
            <a:r>
              <a:rPr lang="ko-KR" altLang="en-US" baseline="0" dirty="0" smtClean="0"/>
              <a:t>하여 </a:t>
            </a:r>
            <a:r>
              <a:rPr lang="ko-KR" altLang="en-US" baseline="0" dirty="0" smtClean="0"/>
              <a:t>병원의 이익을 높이는데 유용하다고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환자의 </a:t>
            </a:r>
            <a:r>
              <a:rPr lang="ko-KR" altLang="en-US" baseline="0" dirty="0" smtClean="0"/>
              <a:t>전체 의무기록을 다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해서 질병 </a:t>
            </a:r>
            <a:r>
              <a:rPr lang="en-US" altLang="ko-KR" baseline="0" dirty="0" smtClean="0"/>
              <a:t>stage, complication</a:t>
            </a:r>
            <a:r>
              <a:rPr lang="ko-KR" altLang="en-US" baseline="0" dirty="0" smtClean="0"/>
              <a:t>의 중증도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연관된 상태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 대한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수술적 치료 </a:t>
            </a:r>
            <a:r>
              <a:rPr lang="ko-KR" altLang="en-US" baseline="0" dirty="0" err="1" smtClean="0"/>
              <a:t>필요여부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등으로 </a:t>
            </a:r>
            <a:r>
              <a:rPr lang="ko-KR" altLang="en-US" baseline="0" dirty="0" smtClean="0"/>
              <a:t>판단했습니다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이런 경우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하는 사람의 주관적인 측면에 좌우되어 </a:t>
            </a:r>
            <a:r>
              <a:rPr lang="ko-KR" altLang="en-US" baseline="0" dirty="0" err="1" smtClean="0"/>
              <a:t>평가자에</a:t>
            </a:r>
            <a:r>
              <a:rPr lang="ko-KR" altLang="en-US" baseline="0" dirty="0" smtClean="0"/>
              <a:t> 따라 일관성이 없을 수 있고 의무기록을 일일이 수동으로 평가해야 하는 단점이 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여기서 발전되어 사전에 </a:t>
            </a:r>
            <a:r>
              <a:rPr lang="ko-KR" altLang="en-US" baseline="0" dirty="0" smtClean="0"/>
              <a:t>정해진 지표에 따라서 평가하는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 되었고 입원한 </a:t>
            </a:r>
            <a:r>
              <a:rPr lang="ko-KR" altLang="en-US" baseline="0" dirty="0" smtClean="0"/>
              <a:t>환자에만 국한되어 평가를 </a:t>
            </a:r>
            <a:r>
              <a:rPr lang="ko-KR" altLang="en-US" baseline="0" dirty="0" smtClean="0"/>
              <a:t>하여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에 무관하게 </a:t>
            </a:r>
            <a:r>
              <a:rPr lang="ko-KR" altLang="en-US" baseline="0" dirty="0" err="1" smtClean="0"/>
              <a:t>평가시점에</a:t>
            </a:r>
            <a:r>
              <a:rPr lang="ko-KR" altLang="en-US" baseline="0" dirty="0" smtClean="0"/>
              <a:t> 같은 점수를 받은 환자는 모두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묶였는데  이러한 점을 더 보완해서 질병 </a:t>
            </a:r>
            <a:r>
              <a:rPr lang="ko-KR" altLang="en-US" baseline="0" dirty="0" err="1" smtClean="0"/>
              <a:t>중증도의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변화속도를</a:t>
            </a:r>
            <a:r>
              <a:rPr lang="ko-KR" altLang="en-US" baseline="0" dirty="0" smtClean="0"/>
              <a:t> 반영하기 위해 </a:t>
            </a:r>
            <a:r>
              <a:rPr lang="en-US" altLang="ko-KR" baseline="0" dirty="0" smtClean="0"/>
              <a:t>event, pathophysiological observation</a:t>
            </a:r>
            <a:r>
              <a:rPr lang="ko-KR" altLang="en-US" baseline="0" dirty="0" smtClean="0"/>
              <a:t>을 평가하여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에 반영하였습니다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신체부위마다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더 심하게 됐거나 </a:t>
            </a:r>
            <a:r>
              <a:rPr lang="ko-KR" altLang="en-US" baseline="0" dirty="0" err="1" smtClean="0"/>
              <a:t>장애정도가</a:t>
            </a:r>
            <a:r>
              <a:rPr lang="ko-KR" altLang="en-US" baseline="0" dirty="0" smtClean="0"/>
              <a:t> 더 심하면 더 중증인 것으로 간주가 되게 보완이 되는 방향으로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평가의 객관성을 위해서 미리 정해둔 기준에 따라 평가하는 방식으로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미국 </a:t>
            </a:r>
            <a:r>
              <a:rPr lang="en-US" altLang="ko-KR" baseline="0" dirty="0" smtClean="0"/>
              <a:t>national cancer </a:t>
            </a:r>
            <a:r>
              <a:rPr lang="en-US" altLang="ko-KR" baseline="0" dirty="0" smtClean="0"/>
              <a:t>institute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concept</a:t>
            </a:r>
            <a:r>
              <a:rPr lang="ko-KR" altLang="en-US" baseline="0" dirty="0" smtClean="0"/>
              <a:t>를 빌려왔습니다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질병이 진행함에 따라서 </a:t>
            </a:r>
            <a:r>
              <a:rPr lang="en-US" altLang="ko-KR" baseline="0" dirty="0" smtClean="0"/>
              <a:t>complication</a:t>
            </a:r>
            <a:r>
              <a:rPr lang="ko-KR" altLang="en-US" baseline="0" dirty="0" smtClean="0"/>
              <a:t>이 더 많이 생기고 전신적으로 더 많이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되며 예후도 더 안좋게 되는데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이러한 점을 반영해서 </a:t>
            </a:r>
            <a:r>
              <a:rPr lang="ko-KR" altLang="en-US" baseline="0" dirty="0" smtClean="0"/>
              <a:t>발전됐고 </a:t>
            </a:r>
            <a:r>
              <a:rPr lang="ko-KR" altLang="en-US" baseline="0" dirty="0" smtClean="0"/>
              <a:t>임상에서 시행하는 검사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진찰 결과에 </a:t>
            </a:r>
            <a:r>
              <a:rPr lang="ko-KR" altLang="en-US" baseline="0" dirty="0" smtClean="0"/>
              <a:t>의존하여 평가하는 방식이 됐습니다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정리하면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한 질환 내에서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가 점진적으로 증가해야 하고 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내에서 소모되는 자원의 양이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비교적 </a:t>
            </a:r>
            <a:r>
              <a:rPr lang="ko-KR" altLang="en-US" baseline="0" dirty="0" err="1" smtClean="0"/>
              <a:t>균일해야</a:t>
            </a:r>
            <a:r>
              <a:rPr lang="ko-KR" altLang="en-US" baseline="0" dirty="0" smtClean="0"/>
              <a:t> 하며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양상을 잘 반영해야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임상에서 사용되는 많은 양의 지표를 바로 이용해서 평가하는데 용이해야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미리 정의된 객관적인 기준을 사용해서 </a:t>
            </a:r>
            <a:r>
              <a:rPr lang="en-US" altLang="ko-KR" baseline="0" dirty="0" smtClean="0"/>
              <a:t>reliable</a:t>
            </a:r>
            <a:r>
              <a:rPr lang="ko-KR" altLang="en-US" baseline="0" dirty="0" smtClean="0"/>
              <a:t>하고 재현가능해야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아래 사진은 예일대 의과대학에서 생명윤리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의약에 대해 가르친 외과의사인 </a:t>
            </a:r>
            <a:r>
              <a:rPr lang="en-US" altLang="ko-KR" baseline="0" dirty="0" smtClean="0"/>
              <a:t>Sherwin </a:t>
            </a:r>
            <a:r>
              <a:rPr lang="en-US" altLang="ko-KR" baseline="0" dirty="0" err="1" smtClean="0"/>
              <a:t>Nuland</a:t>
            </a:r>
            <a:r>
              <a:rPr lang="ko-KR" altLang="en-US" baseline="0" dirty="0" smtClean="0"/>
              <a:t>라고 하는 분인데 </a:t>
            </a:r>
            <a:r>
              <a:rPr lang="en-US" altLang="ko-KR" baseline="0" dirty="0" smtClean="0"/>
              <a:t>1988</a:t>
            </a:r>
            <a:r>
              <a:rPr lang="ko-KR" altLang="en-US" baseline="0" dirty="0" smtClean="0"/>
              <a:t>년에 발표한 </a:t>
            </a:r>
            <a:r>
              <a:rPr lang="ko-KR" altLang="en-US" baseline="0" dirty="0" smtClean="0"/>
              <a:t>저서에서 </a:t>
            </a:r>
            <a:r>
              <a:rPr lang="en-US" altLang="ko-KR" baseline="0" dirty="0" smtClean="0"/>
              <a:t>clinical </a:t>
            </a:r>
            <a:r>
              <a:rPr lang="en-US" altLang="ko-KR" baseline="0" dirty="0" smtClean="0"/>
              <a:t>outcome assessment</a:t>
            </a:r>
            <a:r>
              <a:rPr lang="ko-KR" altLang="en-US" baseline="0" dirty="0" smtClean="0"/>
              <a:t>를 평가하는데 있어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강조하였습니다</a:t>
            </a:r>
            <a:r>
              <a:rPr lang="en-US" altLang="ko-KR" baseline="0" dirty="0" smtClean="0"/>
              <a:t>. Biological health</a:t>
            </a:r>
            <a:r>
              <a:rPr lang="ko-KR" altLang="en-US" baseline="0" dirty="0" smtClean="0"/>
              <a:t>를 특정 환자의 질환을 이해하는데 </a:t>
            </a:r>
            <a:r>
              <a:rPr lang="ko-KR" altLang="en-US" baseline="0" dirty="0" smtClean="0"/>
              <a:t>병의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발생한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병이 존재하는 부분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치료유무에</a:t>
            </a:r>
            <a:r>
              <a:rPr lang="ko-KR" altLang="en-US" baseline="0" dirty="0" smtClean="0"/>
              <a:t> 따른 병의 경과에 대해 이해하고 있어야 환자를 진단하고 치료를 진행하고 예후를 판단할 수 있다고 했습니다</a:t>
            </a:r>
            <a:r>
              <a:rPr lang="en-US" altLang="ko-KR" baseline="0" dirty="0" smtClean="0"/>
              <a:t>.  Multiple dimension</a:t>
            </a:r>
            <a:r>
              <a:rPr lang="ko-KR" altLang="en-US" baseline="0" dirty="0" smtClean="0"/>
              <a:t>으로 이뤄진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평가하기 위해서는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통한 접근이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입원했던 당뇨환자의 입원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퇴원시점의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추적하여 </a:t>
            </a:r>
            <a:r>
              <a:rPr lang="en-US" altLang="ko-KR" dirty="0" smtClean="0"/>
              <a:t>clinical trajectory</a:t>
            </a:r>
            <a:r>
              <a:rPr lang="ko-KR" altLang="en-US" dirty="0" smtClean="0"/>
              <a:t>를 봤던 것인데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clinical</a:t>
            </a:r>
            <a:r>
              <a:rPr lang="en-US" altLang="ko-KR" baseline="0" dirty="0" smtClean="0"/>
              <a:t> outcome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보는데에도</a:t>
            </a:r>
            <a:r>
              <a:rPr lang="ko-KR" altLang="en-US" baseline="0" dirty="0" smtClean="0"/>
              <a:t> 이용이 됩니다</a:t>
            </a:r>
            <a:r>
              <a:rPr lang="en-US" altLang="ko-KR" baseline="0" dirty="0" smtClean="0"/>
              <a:t>. Clinical trajectory</a:t>
            </a:r>
            <a:r>
              <a:rPr lang="ko-KR" altLang="en-US" baseline="0" dirty="0" smtClean="0"/>
              <a:t>를 이용해서 예상되는 </a:t>
            </a:r>
            <a:r>
              <a:rPr lang="ko-KR" altLang="en-US" baseline="0" dirty="0" err="1" smtClean="0"/>
              <a:t>퇴원시점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치료를 통해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역행이 가능한지 또는 </a:t>
            </a:r>
            <a:r>
              <a:rPr lang="en-US" altLang="ko-KR" baseline="0" dirty="0" smtClean="0"/>
              <a:t>late stage</a:t>
            </a:r>
            <a:r>
              <a:rPr lang="ko-KR" altLang="en-US" baseline="0" dirty="0" smtClean="0"/>
              <a:t>로의 진행을 늦출 수 있는지를 알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어떤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정도의 </a:t>
            </a:r>
            <a:r>
              <a:rPr lang="ko-KR" altLang="en-US" baseline="0" dirty="0" smtClean="0"/>
              <a:t>비용이 소모되고 어떤 간호</a:t>
            </a:r>
            <a:r>
              <a:rPr lang="en-US" altLang="ko-KR" baseline="0" dirty="0" smtClean="0"/>
              <a:t> service</a:t>
            </a:r>
            <a:r>
              <a:rPr lang="ko-KR" altLang="en-US" baseline="0" dirty="0" smtClean="0"/>
              <a:t>나 치료가 필요한 지에 대해서도 알 수 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임상시험을 </a:t>
            </a:r>
            <a:r>
              <a:rPr lang="ko-KR" altLang="en-US" dirty="0" smtClean="0"/>
              <a:t>할 때에도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로 치료효과의 유무를 보고 치료효과에 차이가 있는지를 보거나 또는 </a:t>
            </a:r>
            <a:r>
              <a:rPr lang="en-US" altLang="ko-KR" baseline="0" dirty="0" smtClean="0"/>
              <a:t>early or late stage</a:t>
            </a:r>
            <a:r>
              <a:rPr lang="ko-KR" altLang="en-US" baseline="0" dirty="0" smtClean="0"/>
              <a:t>의 환자를 대상으로 한 임상시험을 </a:t>
            </a:r>
            <a:r>
              <a:rPr lang="ko-KR" altLang="en-US" baseline="0" dirty="0" smtClean="0"/>
              <a:t>하는데 에 </a:t>
            </a:r>
            <a:r>
              <a:rPr lang="ko-KR" altLang="en-US" baseline="0" dirty="0" smtClean="0"/>
              <a:t>이용될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오른쪽의 그래프처럼 </a:t>
            </a:r>
            <a:r>
              <a:rPr lang="ko-KR" altLang="en-US" baseline="0" dirty="0" err="1" smtClean="0"/>
              <a:t>당뇨치료를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하고나서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입원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퇴원 시점의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차이가 있는지 </a:t>
            </a:r>
            <a:r>
              <a:rPr lang="ko-KR" altLang="en-US" baseline="0" dirty="0" smtClean="0"/>
              <a:t>어느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정도의 시간이 </a:t>
            </a:r>
            <a:r>
              <a:rPr lang="ko-KR" altLang="en-US" baseline="0" dirty="0" err="1" smtClean="0"/>
              <a:t>소요되었는지를</a:t>
            </a:r>
            <a:r>
              <a:rPr lang="ko-KR" altLang="en-US" baseline="0" dirty="0" smtClean="0"/>
              <a:t> 판단하는 데에도 </a:t>
            </a:r>
            <a:r>
              <a:rPr lang="ko-KR" altLang="en-US" baseline="0" dirty="0" smtClean="0"/>
              <a:t>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어떤 </a:t>
            </a:r>
            <a:r>
              <a:rPr lang="en-US" altLang="ko-KR" baseline="0" dirty="0" smtClean="0"/>
              <a:t>clinical practice</a:t>
            </a:r>
            <a:r>
              <a:rPr lang="ko-KR" altLang="en-US" baseline="0" dirty="0" smtClean="0"/>
              <a:t>가 많이 </a:t>
            </a:r>
            <a:r>
              <a:rPr lang="ko-KR" altLang="en-US" baseline="0" dirty="0" err="1" smtClean="0"/>
              <a:t>이뤄지는지와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치료시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차이가 있는지를 보게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표준적인 </a:t>
            </a:r>
            <a:r>
              <a:rPr lang="ko-KR" altLang="en-US" baseline="0" dirty="0" smtClean="0"/>
              <a:t>치료방침을 반영한 </a:t>
            </a:r>
            <a:r>
              <a:rPr lang="en-US" altLang="ko-KR" baseline="0" dirty="0" smtClean="0"/>
              <a:t>guideline</a:t>
            </a:r>
            <a:r>
              <a:rPr lang="ko-KR" altLang="en-US" baseline="0" dirty="0" smtClean="0"/>
              <a:t>을 만들고 의료진이 특정 질환에 전문적인 역량을 </a:t>
            </a:r>
            <a:r>
              <a:rPr lang="ko-KR" altLang="en-US" baseline="0" dirty="0" err="1" smtClean="0"/>
              <a:t>보유했는지를</a:t>
            </a:r>
            <a:r>
              <a:rPr lang="ko-KR" altLang="en-US" baseline="0" dirty="0" smtClean="0"/>
              <a:t> 검증하는 자격증 평가에도 이용됩니다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은 질환의 </a:t>
            </a:r>
            <a:r>
              <a:rPr lang="ko-KR" altLang="en-US" dirty="0" smtClean="0"/>
              <a:t>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반영할 수 있는 이정표의 역할을 하고 평가하기에 복잡하지 않아야 합니다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환자의 기능을 </a:t>
            </a:r>
            <a:r>
              <a:rPr lang="ko-KR" altLang="en-US" dirty="0" smtClean="0"/>
              <a:t>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revised ALSFRS</a:t>
            </a:r>
            <a:r>
              <a:rPr lang="ko-KR" altLang="en-US" dirty="0" smtClean="0"/>
              <a:t>는 병의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ALSFRS-R</a:t>
            </a:r>
            <a:r>
              <a:rPr lang="ko-KR" altLang="en-US" dirty="0" smtClean="0"/>
              <a:t>를 가지고</a:t>
            </a:r>
            <a:r>
              <a:rPr lang="ko-KR" altLang="en-US" baseline="0" dirty="0" smtClean="0"/>
              <a:t> 문항적합도와 </a:t>
            </a:r>
            <a:r>
              <a:rPr lang="en-US" altLang="ko-KR" baseline="0" dirty="0" smtClean="0"/>
              <a:t>dimensionality</a:t>
            </a:r>
            <a:r>
              <a:rPr lang="ko-KR" altLang="en-US" baseline="0" dirty="0" smtClean="0"/>
              <a:t>를 분석한 연구가 있었습니다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Parallel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exploratory factor analysis</a:t>
            </a:r>
            <a:r>
              <a:rPr lang="ko-KR" altLang="en-US" baseline="0" dirty="0" smtClean="0"/>
              <a:t>를 한 결과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factor</a:t>
            </a:r>
            <a:r>
              <a:rPr lang="ko-KR" altLang="en-US" baseline="0" dirty="0" smtClean="0"/>
              <a:t>로 나뉘어 지게 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오른쪽 하단에 있는 표와 같이 </a:t>
            </a:r>
            <a:r>
              <a:rPr lang="en-US" altLang="ko-KR" baseline="0" dirty="0" smtClean="0"/>
              <a:t>factor 1,2,3</a:t>
            </a:r>
            <a:r>
              <a:rPr lang="ko-KR" altLang="en-US" baseline="0" dirty="0" smtClean="0"/>
              <a:t>으로 나눠서 </a:t>
            </a:r>
            <a:r>
              <a:rPr lang="en-US" altLang="ko-KR" baseline="0" dirty="0" smtClean="0"/>
              <a:t>factor 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bulbar function, 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find and gross motor function,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respiratory function </a:t>
            </a:r>
            <a:r>
              <a:rPr lang="ko-KR" altLang="en-US" baseline="0" dirty="0" smtClean="0"/>
              <a:t>반영합니다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나눠 분석을 한 결과 좋은 적합도를 보였고 </a:t>
            </a:r>
            <a:r>
              <a:rPr lang="en-US" altLang="ko-KR" baseline="0" dirty="0" smtClean="0"/>
              <a:t>PCA</a:t>
            </a:r>
            <a:r>
              <a:rPr lang="ko-KR" altLang="en-US" baseline="0" dirty="0" smtClean="0"/>
              <a:t>를 했을 때에도 잘 구분되는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dimension</a:t>
            </a:r>
            <a:r>
              <a:rPr lang="ko-KR" altLang="en-US" baseline="0" dirty="0" smtClean="0"/>
              <a:t>이 아닌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multidimension</a:t>
            </a:r>
            <a:r>
              <a:rPr lang="ko-KR" altLang="en-US" baseline="0" dirty="0" smtClean="0"/>
              <a:t>으로 이뤄진 점수이므로 총점으로 환자의 상태를 반영할 수 없고 각각의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을 나눠서 생각해야 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ALS staging</a:t>
            </a:r>
            <a:r>
              <a:rPr lang="ko-KR" altLang="en-US" dirty="0" smtClean="0"/>
              <a:t>이 만들어지기 이전에 </a:t>
            </a:r>
            <a:r>
              <a:rPr lang="en-US" altLang="ko-KR" dirty="0" smtClean="0"/>
              <a:t>clinical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classification</a:t>
            </a:r>
            <a:r>
              <a:rPr lang="ko-KR" altLang="en-US" baseline="0" dirty="0" smtClean="0"/>
              <a:t>을 해서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</a:t>
            </a:r>
            <a:r>
              <a:rPr lang="ko-KR" altLang="en-US" baseline="0" dirty="0" smtClean="0"/>
              <a:t>있었지만 명확한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정할수</a:t>
            </a:r>
            <a:r>
              <a:rPr lang="ko-KR" altLang="en-US" baseline="0" dirty="0" smtClean="0"/>
              <a:t> 없는 </a:t>
            </a:r>
            <a:r>
              <a:rPr lang="ko-KR" altLang="en-US" baseline="0" dirty="0" smtClean="0"/>
              <a:t>한계가 있었습니다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환자의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</a:t>
            </a:r>
            <a:r>
              <a:rPr lang="ko-KR" altLang="en-US" baseline="0" dirty="0" smtClean="0"/>
              <a:t>설계를 위해서는 </a:t>
            </a:r>
            <a:r>
              <a:rPr lang="en-US" altLang="ko-KR" baseline="0" dirty="0" smtClean="0"/>
              <a:t>ALS staging system</a:t>
            </a:r>
            <a:r>
              <a:rPr lang="ko-KR" altLang="en-US" baseline="0" dirty="0" smtClean="0"/>
              <a:t>이 필요했고 그 결과 제시된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중 널리 쓰이고 있는 대표적인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발표된 </a:t>
            </a:r>
            <a:r>
              <a:rPr lang="en-US" altLang="ko-KR" dirty="0" smtClean="0"/>
              <a:t>King’s college system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구분하는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</a:t>
            </a:r>
            <a:r>
              <a:rPr lang="en-US" altLang="ko-KR" baseline="0" dirty="0" smtClean="0"/>
              <a:t>dysphagia</a:t>
            </a:r>
            <a:r>
              <a:rPr lang="ko-KR" altLang="en-US" baseline="0" dirty="0" smtClean="0"/>
              <a:t>중의 증상이 처음 </a:t>
            </a:r>
            <a:r>
              <a:rPr lang="ko-KR" altLang="en-US" baseline="0" dirty="0" smtClean="0"/>
              <a:t>발생하는 </a:t>
            </a:r>
            <a:r>
              <a:rPr lang="ko-KR" altLang="en-US" baseline="0" dirty="0" smtClean="0"/>
              <a:t>시점 즉 첫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에 증상이 발생한 시점</a:t>
            </a:r>
            <a:r>
              <a:rPr lang="en-US" altLang="ko-KR" baseline="0" dirty="0" smtClean="0"/>
              <a:t>, ALS</a:t>
            </a:r>
            <a:r>
              <a:rPr lang="ko-KR" altLang="en-US" baseline="0" dirty="0" smtClean="0"/>
              <a:t>가 진단된 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에 증상을 </a:t>
            </a:r>
            <a:r>
              <a:rPr lang="ko-KR" altLang="en-US" baseline="0" dirty="0" smtClean="0"/>
              <a:t>보이는 시점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gastrostomy/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non </a:t>
            </a:r>
            <a:r>
              <a:rPr lang="en-US" altLang="ko-KR" baseline="0" dirty="0" smtClean="0"/>
              <a:t>invasive </a:t>
            </a:r>
            <a:r>
              <a:rPr lang="en-US" altLang="ko-KR" baseline="0" dirty="0" smtClean="0"/>
              <a:t>ventilation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사망한 시점으로 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가능한 가장 높은 단계로 정해야 하는데 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2A,2B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진단 시점이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나눴습니다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를 나눈 것은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진행이 조금 달라서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</a:t>
            </a:r>
            <a:r>
              <a:rPr lang="ko-KR" altLang="en-US" baseline="0" dirty="0" smtClean="0"/>
              <a:t> 즉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가 명확히 구분되지는 </a:t>
            </a:r>
            <a:r>
              <a:rPr lang="ko-KR" altLang="en-US" baseline="0" dirty="0" smtClean="0"/>
              <a:t>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</a:t>
            </a:r>
            <a:r>
              <a:rPr lang="en-US" altLang="ko-KR" baseline="0" dirty="0" smtClean="0"/>
              <a:t>stage 4A</a:t>
            </a:r>
            <a:r>
              <a:rPr lang="ko-KR" altLang="en-US" baseline="0" dirty="0" smtClean="0"/>
              <a:t>에 </a:t>
            </a:r>
            <a:r>
              <a:rPr lang="ko-KR" altLang="en-US" baseline="0" dirty="0" smtClean="0"/>
              <a:t>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에 </a:t>
            </a:r>
            <a:r>
              <a:rPr lang="ko-KR" altLang="en-US" baseline="0" dirty="0" smtClean="0"/>
              <a:t>먼저 도달했습니다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smtClean="0"/>
              <a:t>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까지 </a:t>
            </a:r>
            <a:r>
              <a:rPr lang="ko-KR" altLang="en-US" baseline="0" dirty="0" err="1" smtClean="0"/>
              <a:t>걸린시간을</a:t>
            </a:r>
            <a:r>
              <a:rPr lang="ko-KR" altLang="en-US" baseline="0" dirty="0" smtClean="0"/>
              <a:t> 생존기간으로 나눠서 </a:t>
            </a:r>
            <a:r>
              <a:rPr lang="en-US" altLang="ko-KR" baseline="0" dirty="0" smtClean="0"/>
              <a:t>standardization</a:t>
            </a:r>
            <a:r>
              <a:rPr lang="ko-KR" altLang="en-US" baseline="0" dirty="0" smtClean="0"/>
              <a:t>하였습니다</a:t>
            </a:r>
            <a:r>
              <a:rPr lang="en-US" altLang="ko-KR" baseline="0" dirty="0" smtClean="0"/>
              <a:t>. Standardized time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35%, 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61%, 4A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77%,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상단의 그래프는 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smtClean="0"/>
              <a:t>비교한 것인데 마지막으로 </a:t>
            </a:r>
            <a:r>
              <a:rPr lang="ko-KR" altLang="en-US" baseline="0" dirty="0" smtClean="0"/>
              <a:t>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</a:t>
            </a:r>
            <a:r>
              <a:rPr lang="ko-KR" altLang="en-US" baseline="0" dirty="0" smtClean="0"/>
              <a:t>분리되어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의 기능 중 하나인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 환자를 구분하는데 좋은 기능을 한다는 것을 보여줬습니다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El </a:t>
            </a:r>
            <a:r>
              <a:rPr lang="en-US" altLang="ko-KR" baseline="0" dirty="0" smtClean="0"/>
              <a:t>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</a:t>
            </a:r>
            <a:r>
              <a:rPr lang="ko-KR" altLang="en-US" baseline="0" dirty="0" smtClean="0"/>
              <a:t>사용했기 때문에 </a:t>
            </a:r>
            <a:r>
              <a:rPr lang="ko-KR" altLang="en-US" baseline="0" dirty="0" smtClean="0"/>
              <a:t>전반적으로 대상자가 더 어리고 </a:t>
            </a:r>
            <a:r>
              <a:rPr lang="ko-KR" altLang="en-US" baseline="0" dirty="0" smtClean="0"/>
              <a:t>생존기간이 길고 </a:t>
            </a:r>
            <a:r>
              <a:rPr lang="ko-KR" altLang="en-US" baseline="0" dirty="0" smtClean="0"/>
              <a:t>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</a:t>
            </a:r>
            <a:r>
              <a:rPr lang="ko-KR" altLang="en-US" baseline="0" dirty="0" smtClean="0"/>
              <a:t>다르면 </a:t>
            </a:r>
            <a:r>
              <a:rPr lang="ko-KR" altLang="en-US" baseline="0" dirty="0" smtClean="0"/>
              <a:t>결과가 </a:t>
            </a:r>
            <a:r>
              <a:rPr lang="ko-KR" altLang="en-US" baseline="0" dirty="0" smtClean="0"/>
              <a:t>다르게 나올 수 </a:t>
            </a:r>
            <a:r>
              <a:rPr lang="ko-KR" altLang="en-US" baseline="0" dirty="0" smtClean="0"/>
              <a:t>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smtClean="0"/>
              <a:t>이 연구에서는 인지장애여부는 평가에 </a:t>
            </a:r>
            <a:r>
              <a:rPr lang="ko-KR" altLang="en-US" baseline="0" dirty="0" smtClean="0"/>
              <a:t>포함시키지 않았다는 단점이 있는데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</a:t>
            </a:r>
            <a:r>
              <a:rPr lang="ko-KR" altLang="en-US" baseline="0" dirty="0" smtClean="0"/>
              <a:t>고려하기에는 어렵습니다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smtClean="0"/>
              <a:t>중간중간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있을 수 있어 이 부분에 대한 보완이 필요할 것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환자에게 제공 가능한 의료를 </a:t>
            </a:r>
            <a:r>
              <a:rPr lang="ko-KR" altLang="en-US" baseline="0" dirty="0" err="1" smtClean="0"/>
              <a:t>구분지을</a:t>
            </a:r>
            <a:r>
              <a:rPr lang="ko-KR" altLang="en-US" baseline="0" dirty="0" smtClean="0"/>
              <a:t> 수 있는데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경관 영양과 인공호흡기치료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돌봄에 대한 접근을 제공하는 식으로 체계적인 사회적 관리를 하는 것이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임상시험의 </a:t>
            </a:r>
            <a:r>
              <a:rPr lang="ko-KR" altLang="en-US" baseline="0" dirty="0" err="1" smtClean="0"/>
              <a:t>지표로서도</a:t>
            </a:r>
            <a:r>
              <a:rPr lang="ko-KR" altLang="en-US" baseline="0" dirty="0" smtClean="0"/>
              <a:t> 활용될 수 있습니다</a:t>
            </a:r>
            <a:r>
              <a:rPr lang="en-US" altLang="ko-KR" baseline="0" dirty="0" smtClean="0"/>
              <a:t>. 	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살펴볼 </a:t>
            </a:r>
            <a:r>
              <a:rPr lang="en-US" altLang="ko-KR" dirty="0" smtClean="0"/>
              <a:t>staging system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줄여서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3738623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SNUH </a:t>
            </a:r>
            <a:r>
              <a:rPr lang="ko-KR" altLang="en-US" sz="6600" dirty="0" smtClean="0"/>
              <a:t>근신경계질환 심포지엄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4400" dirty="0" smtClean="0"/>
              <a:t>ALS staging system: King’s, </a:t>
            </a:r>
            <a:r>
              <a:rPr lang="en-US" altLang="ko-KR" sz="4400" dirty="0" err="1" smtClean="0"/>
              <a:t>MiToS</a:t>
            </a:r>
            <a:r>
              <a:rPr lang="en-US" altLang="ko-KR" sz="4400" dirty="0"/>
              <a:t> </a:t>
            </a:r>
            <a:r>
              <a:rPr lang="en-US" altLang="ko-KR" sz="4400" dirty="0" smtClean="0"/>
              <a:t>and Beyond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노원을지대학교 병원 </a:t>
            </a:r>
            <a:r>
              <a:rPr lang="ko-KR" altLang="en-US" dirty="0"/>
              <a:t>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263"/>
            <a:ext cx="5795429" cy="3550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22" y="82119"/>
            <a:ext cx="6142400" cy="6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604"/>
            <a:ext cx="6975335" cy="3850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17" y="189180"/>
            <a:ext cx="4728682" cy="64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1425"/>
            <a:ext cx="9178724" cy="32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83" y="2934354"/>
            <a:ext cx="4038373" cy="392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81" y="2934354"/>
            <a:ext cx="4514127" cy="38761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81" y="1016001"/>
            <a:ext cx="4240325" cy="16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clinical 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5139159" cy="524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6040"/>
            <a:ext cx="8881274" cy="15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3609078"/>
            <a:ext cx="11987207" cy="2775857"/>
            <a:chOff x="0" y="2481943"/>
            <a:chExt cx="11141051" cy="25799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81943"/>
              <a:ext cx="5063253" cy="25799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3253" y="2481943"/>
              <a:ext cx="6077798" cy="1190791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0" y="518912"/>
            <a:ext cx="10221686" cy="2481943"/>
            <a:chOff x="-35874" y="507337"/>
            <a:chExt cx="10221686" cy="2481943"/>
          </a:xfrm>
        </p:grpSpPr>
        <p:grpSp>
          <p:nvGrpSpPr>
            <p:cNvPr id="2" name="그룹 1"/>
            <p:cNvGrpSpPr/>
            <p:nvPr/>
          </p:nvGrpSpPr>
          <p:grpSpPr>
            <a:xfrm>
              <a:off x="-35874" y="507337"/>
              <a:ext cx="10221686" cy="2481943"/>
              <a:chOff x="0" y="0"/>
              <a:chExt cx="11582134" cy="357657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1582134" cy="3576577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9864" y="3271734"/>
                <a:ext cx="4982270" cy="304843"/>
              </a:xfrm>
              <a:prstGeom prst="rect">
                <a:avLst/>
              </a:prstGeom>
            </p:spPr>
          </p:pic>
        </p:grpSp>
        <p:cxnSp>
          <p:nvCxnSpPr>
            <p:cNvPr id="15" name="직선 연결선 14"/>
            <p:cNvCxnSpPr/>
            <p:nvPr/>
          </p:nvCxnSpPr>
          <p:spPr>
            <a:xfrm>
              <a:off x="5637904" y="2167823"/>
              <a:ext cx="38301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244364" y="2341444"/>
              <a:ext cx="4570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255939" y="2515064"/>
              <a:ext cx="4570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of staging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3377"/>
            <a:ext cx="12192000" cy="602462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Applied to Clinical trials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Evaluation of changes in severity as an outcome measure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Profiling practice patterns and clinical experience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Guidelines development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Evaluating clinical credentials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4653023"/>
            <a:ext cx="7072132" cy="2204977"/>
            <a:chOff x="0" y="4400207"/>
            <a:chExt cx="7554380" cy="2457793"/>
          </a:xfrm>
        </p:grpSpPr>
        <p:pic>
          <p:nvPicPr>
            <p:cNvPr id="4" name="내용 개체 틀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1162" y="6648421"/>
              <a:ext cx="4963218" cy="20957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00207"/>
              <a:ext cx="2591162" cy="245779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062" y="2318526"/>
            <a:ext cx="3953735" cy="45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Amyotrophic Lateral Sclerosis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</a:t>
            </a:r>
          </a:p>
          <a:p>
            <a:r>
              <a:rPr lang="en-US" altLang="ko-KR" dirty="0" smtClean="0"/>
              <a:t>Poor (</a:t>
            </a:r>
            <a:r>
              <a:rPr lang="en-US" altLang="ko-KR" dirty="0"/>
              <a:t>median survival 3-5 </a:t>
            </a:r>
            <a:r>
              <a:rPr lang="en-US" altLang="ko-KR" dirty="0" smtClean="0"/>
              <a:t>years) and 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0" y="2789497"/>
            <a:ext cx="5122107" cy="1695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69" y="2789497"/>
            <a:ext cx="5008421" cy="40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Based on the number of affected regions of the body.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1: first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2A: diagnosis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2B: second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3: third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4A: need for gastrostomy </a:t>
            </a:r>
            <a:r>
              <a:rPr lang="en-US" altLang="ko-KR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Stage </a:t>
            </a:r>
            <a:r>
              <a:rPr lang="en-US" altLang="ko-KR" dirty="0" smtClean="0"/>
              <a:t>4B: need for noninvasive ventilation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32" y="4514127"/>
            <a:ext cx="5626668" cy="23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1505" y="1206500"/>
            <a:ext cx="4217042" cy="379179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57872"/>
            <a:ext cx="12192000" cy="1016000"/>
          </a:xfrm>
        </p:spPr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62" y="1206500"/>
            <a:ext cx="4919241" cy="37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2" y="5228998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Based on a clinical scale.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0: symptoms only, loss of independence (-)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1-4: loss of independence in a number of 4 domains from ALS Functional Rating Scale-Revised (ALSFRS-R)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1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24" y="-1"/>
            <a:ext cx="9686700" cy="68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8726118" cy="1449691"/>
            <a:chOff x="0" y="0"/>
            <a:chExt cx="8726118" cy="1449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726118" cy="67636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76369"/>
              <a:ext cx="8726118" cy="77332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4" y="1976264"/>
            <a:ext cx="8764224" cy="7542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3257108"/>
            <a:ext cx="8764223" cy="1510976"/>
            <a:chOff x="0" y="3257108"/>
            <a:chExt cx="8764223" cy="15109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257108"/>
              <a:ext cx="8745170" cy="61921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76319"/>
              <a:ext cx="8764223" cy="891765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-23817" y="5104435"/>
            <a:ext cx="8788040" cy="1753565"/>
            <a:chOff x="-23817" y="5309584"/>
            <a:chExt cx="8716591" cy="15484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9053" y="5309584"/>
              <a:ext cx="8707065" cy="67636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3817" y="5952999"/>
              <a:ext cx="8716591" cy="90500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5289630" y="0"/>
            <a:ext cx="3455540" cy="67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89630" y="691250"/>
            <a:ext cx="3469792" cy="75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03882" y="3257060"/>
            <a:ext cx="3455540" cy="634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03882" y="3910157"/>
            <a:ext cx="3455540" cy="85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99727" y="5833096"/>
            <a:ext cx="5169299" cy="1024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89630" y="5119431"/>
            <a:ext cx="3479396" cy="71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854633" y="50658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54633" y="5648430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54633" y="3706649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8792882" y="3553451"/>
            <a:ext cx="330089" cy="713412"/>
            <a:chOff x="8745170" y="326713"/>
            <a:chExt cx="330089" cy="713412"/>
          </a:xfrm>
        </p:grpSpPr>
        <p:cxnSp>
          <p:nvCxnSpPr>
            <p:cNvPr id="35" name="직선 연결선 34"/>
            <p:cNvCxnSpPr>
              <a:stCxn id="16" idx="3"/>
            </p:cNvCxnSpPr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8792882" y="5476263"/>
            <a:ext cx="330089" cy="713412"/>
            <a:chOff x="8745170" y="326713"/>
            <a:chExt cx="330089" cy="71341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8781947" y="349618"/>
            <a:ext cx="330089" cy="713412"/>
            <a:chOff x="8745170" y="326713"/>
            <a:chExt cx="330089" cy="713412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5299234" y="2001520"/>
            <a:ext cx="3469792" cy="75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37802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4056</TotalTime>
  <Words>4506</Words>
  <Application>Microsoft Office PowerPoint</Application>
  <PresentationFormat>와이드스크린</PresentationFormat>
  <Paragraphs>154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돋움</vt:lpstr>
      <vt:lpstr>맑은 고딕</vt:lpstr>
      <vt:lpstr>Arial</vt:lpstr>
      <vt:lpstr>Times New Roman</vt:lpstr>
      <vt:lpstr>유일한 테마</vt:lpstr>
      <vt:lpstr>SNUH 근신경계질환 심포지엄 ALS staging system: King’s, MiToS and Beyond</vt:lpstr>
      <vt:lpstr>PowerPoint 프레젠테이션</vt:lpstr>
      <vt:lpstr>Role of staging system</vt:lpstr>
      <vt:lpstr>Amyotrophic Lateral Sclerosis</vt:lpstr>
      <vt:lpstr>King’s system</vt:lpstr>
      <vt:lpstr>King’s system</vt:lpstr>
      <vt:lpstr>Milano-Torino system (MiToS)</vt:lpstr>
      <vt:lpstr>PowerPoint 프레젠테이션</vt:lpstr>
      <vt:lpstr>PowerPoint 프레젠테이션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Variable clinical course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464</cp:revision>
  <dcterms:created xsi:type="dcterms:W3CDTF">2021-07-05T03:41:38Z</dcterms:created>
  <dcterms:modified xsi:type="dcterms:W3CDTF">2021-08-27T07:27:58Z</dcterms:modified>
</cp:coreProperties>
</file>