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63" r:id="rId4"/>
    <p:sldId id="264" r:id="rId5"/>
    <p:sldId id="260" r:id="rId6"/>
    <p:sldId id="265" r:id="rId7"/>
    <p:sldId id="257" r:id="rId8"/>
    <p:sldId id="258" r:id="rId9"/>
    <p:sldId id="259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Spinal cord stimulation traditionally applies a monophasic square-wave pulse (at a frequency in the 30–100 Hz range) that results in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paraesthesia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painful region.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Cortical stimulation involves the stimulation of the pre-central motor cortex below the motor threshold using either invasive epidural or transcranial non-invasive techniques (such as repetitive transcranial magnetic stimulation (TMS) and transcranial direct current stimulation).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Deep brain stimulation uses high-frequency chronic intracranial stimulation of the internal capsule, various nuclei in the sensory thalamus, periaqueductal and periventricular grey, motor cortex, septum, nucleus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accumbens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posterior hypothalamus and anterior cingulate cortex as potential brain targets for pain control.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Intrathecal treatments provide a targeted drug delivery option in patients with severe and otherwise refractory chronic pain. The pumps can be refilled through an opening at the skin surface.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0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846" y="623599"/>
            <a:ext cx="11834446" cy="309554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노원을지대학교 병원 개원의 </a:t>
            </a:r>
            <a:r>
              <a:rPr lang="ko-KR" altLang="en-US" dirty="0" err="1" smtClean="0"/>
              <a:t>연수강좌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Neuropathic pain</a:t>
            </a:r>
            <a:br>
              <a:rPr lang="en-US" altLang="ko-KR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노원을지대학교 병원</a:t>
            </a:r>
            <a:endParaRPr lang="en-US" altLang="ko-KR" dirty="0" smtClean="0"/>
          </a:p>
          <a:p>
            <a:r>
              <a:rPr lang="ko-KR" altLang="en-US" dirty="0" smtClean="0"/>
              <a:t>신경과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유일한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6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신경통의 역학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전체인구의 </a:t>
            </a:r>
            <a:r>
              <a:rPr lang="en-US" altLang="ko-KR" dirty="0" smtClean="0"/>
              <a:t>7-10%</a:t>
            </a:r>
          </a:p>
          <a:p>
            <a:r>
              <a:rPr lang="ko-KR" altLang="en-US" dirty="0" smtClean="0"/>
              <a:t>노인인구의 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뇌졸중 등 퇴행성 질환의 증가</a:t>
            </a:r>
            <a:endParaRPr lang="en-US" altLang="ko-KR" dirty="0" smtClean="0"/>
          </a:p>
          <a:p>
            <a:r>
              <a:rPr lang="ko-KR" altLang="en-US" dirty="0" smtClean="0"/>
              <a:t>당뇨신경병의 통증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신경통의 가장 흔한 원인 중 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당뇨병 환자의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까지도 발생</a:t>
            </a:r>
            <a:endParaRPr lang="en-US" altLang="ko-KR" dirty="0" smtClean="0"/>
          </a:p>
          <a:p>
            <a:r>
              <a:rPr lang="ko-KR" altLang="en-US" dirty="0" err="1" smtClean="0"/>
              <a:t>대상포진후</a:t>
            </a:r>
            <a:r>
              <a:rPr lang="ko-KR" altLang="en-US" dirty="0" smtClean="0"/>
              <a:t> 신경통</a:t>
            </a:r>
            <a:r>
              <a:rPr lang="en-US" altLang="ko-KR" dirty="0" smtClean="0"/>
              <a:t>: 4.47-6.31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/1000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*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r>
              <a:rPr lang="ko-KR" altLang="en-US" dirty="0" smtClean="0"/>
              <a:t>삼차신경통</a:t>
            </a:r>
            <a:r>
              <a:rPr lang="en-US" altLang="ko-KR" dirty="0" smtClean="0"/>
              <a:t>: 26-28</a:t>
            </a:r>
            <a:r>
              <a:rPr lang="ko-KR" altLang="en-US" dirty="0" smtClean="0"/>
              <a:t>명</a:t>
            </a:r>
            <a:r>
              <a:rPr lang="en-US" altLang="ko-KR" dirty="0" smtClean="0"/>
              <a:t>/100,000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*</a:t>
            </a:r>
            <a:r>
              <a:rPr lang="ko-KR" altLang="en-US" dirty="0" smtClean="0"/>
              <a:t>년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05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66"/>
            <a:ext cx="10707594" cy="6258798"/>
          </a:xfrm>
          <a:prstGeom prst="rect">
            <a:avLst/>
          </a:prstGeom>
        </p:spPr>
      </p:pic>
      <p:sp>
        <p:nvSpPr>
          <p:cNvPr id="5" name="내용 개체 틀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Luana</a:t>
            </a:r>
            <a:r>
              <a:rPr lang="en-US" altLang="ko-KR" dirty="0"/>
              <a:t> </a:t>
            </a:r>
            <a:r>
              <a:rPr lang="en-US" altLang="ko-KR" dirty="0" err="1" smtClean="0"/>
              <a:t>Colloca</a:t>
            </a:r>
            <a:r>
              <a:rPr lang="en-US" altLang="ko-KR" dirty="0" smtClean="0"/>
              <a:t> et al., 2017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07594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Suh BC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82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86637" y="152191"/>
            <a:ext cx="9800270" cy="6575764"/>
            <a:chOff x="727913" y="-74312"/>
            <a:chExt cx="10736173" cy="72037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7913" y="889676"/>
              <a:ext cx="10736173" cy="623974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913" y="-74312"/>
              <a:ext cx="10736173" cy="96398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0707594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Suh BC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68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통증을 동반하는 다발신경병의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손목터널증후군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발목터널증후군</a:t>
            </a:r>
            <a:endParaRPr lang="en-US" altLang="ko-KR" dirty="0" smtClean="0"/>
          </a:p>
          <a:p>
            <a:r>
              <a:rPr lang="ko-KR" altLang="en-US" dirty="0" smtClean="0"/>
              <a:t>당뇨병 신경병증</a:t>
            </a:r>
            <a:endParaRPr lang="en-US" altLang="ko-KR" dirty="0" smtClean="0"/>
          </a:p>
          <a:p>
            <a:r>
              <a:rPr lang="ko-KR" altLang="en-US" dirty="0" smtClean="0"/>
              <a:t>대상포진 후 신경통</a:t>
            </a:r>
            <a:endParaRPr lang="en-US" altLang="ko-KR" dirty="0" smtClean="0"/>
          </a:p>
          <a:p>
            <a:r>
              <a:rPr lang="ko-KR" altLang="en-US" dirty="0" smtClean="0"/>
              <a:t>삼차신경통</a:t>
            </a:r>
            <a:endParaRPr lang="en-US" altLang="ko-KR" dirty="0" smtClean="0"/>
          </a:p>
          <a:p>
            <a:r>
              <a:rPr lang="ko-KR" altLang="en-US" dirty="0" smtClean="0"/>
              <a:t>항암치료에 의한 신경병증</a:t>
            </a:r>
            <a:endParaRPr lang="en-US" altLang="ko-KR" dirty="0" smtClean="0"/>
          </a:p>
          <a:p>
            <a:r>
              <a:rPr lang="ko-KR" altLang="en-US" dirty="0" smtClean="0"/>
              <a:t>알코올 독성 신경병증</a:t>
            </a:r>
            <a:endParaRPr lang="en-US" altLang="ko-KR" dirty="0" smtClean="0"/>
          </a:p>
          <a:p>
            <a:r>
              <a:rPr lang="ko-KR" altLang="en-US" dirty="0" smtClean="0"/>
              <a:t>뇌경색</a:t>
            </a:r>
            <a:endParaRPr lang="en-US" altLang="ko-KR" dirty="0" smtClean="0"/>
          </a:p>
          <a:p>
            <a:r>
              <a:rPr lang="ko-KR" altLang="en-US" dirty="0" err="1" smtClean="0"/>
              <a:t>척수병증</a:t>
            </a:r>
            <a:endParaRPr lang="en-US" altLang="ko-KR" dirty="0" smtClean="0"/>
          </a:p>
          <a:p>
            <a:r>
              <a:rPr lang="ko-KR" altLang="en-US" dirty="0" smtClean="0"/>
              <a:t>특발성 </a:t>
            </a:r>
            <a:r>
              <a:rPr lang="ko-KR" altLang="en-US" dirty="0" err="1" smtClean="0"/>
              <a:t>소섬유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신경병</a:t>
            </a:r>
            <a:endParaRPr lang="en-US" altLang="ko-KR" dirty="0" smtClean="0"/>
          </a:p>
          <a:p>
            <a:r>
              <a:rPr lang="ko-KR" altLang="en-US" dirty="0" err="1" smtClean="0"/>
              <a:t>길랑바레</a:t>
            </a:r>
            <a:r>
              <a:rPr lang="ko-KR" altLang="en-US" dirty="0" smtClean="0"/>
              <a:t> 증후군</a:t>
            </a:r>
            <a:endParaRPr lang="en-US" altLang="ko-KR" dirty="0" smtClean="0"/>
          </a:p>
          <a:p>
            <a:r>
              <a:rPr lang="ko-KR" altLang="en-US" dirty="0" smtClean="0"/>
              <a:t>비타민 결핍에 의한 </a:t>
            </a:r>
            <a:r>
              <a:rPr lang="ko-KR" altLang="en-US" dirty="0" err="1" smtClean="0"/>
              <a:t>신경병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29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신경통의 진단과 평가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80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25"/>
            <a:ext cx="8310400" cy="6405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7189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Luana</a:t>
            </a:r>
            <a:r>
              <a:rPr lang="en-US" altLang="ko-KR" dirty="0"/>
              <a:t> </a:t>
            </a:r>
            <a:r>
              <a:rPr lang="en-US" altLang="ko-KR" dirty="0" err="1" smtClean="0"/>
              <a:t>Colloca</a:t>
            </a:r>
            <a:r>
              <a:rPr lang="en-US" altLang="ko-KR" dirty="0" smtClean="0"/>
              <a:t> et al.,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5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5557"/>
            <a:ext cx="9364382" cy="4458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7189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Luana</a:t>
            </a:r>
            <a:r>
              <a:rPr lang="en-US" altLang="ko-KR" dirty="0"/>
              <a:t> </a:t>
            </a:r>
            <a:r>
              <a:rPr lang="en-US" altLang="ko-KR" dirty="0" err="1" smtClean="0"/>
              <a:t>Colloca</a:t>
            </a:r>
            <a:r>
              <a:rPr lang="en-US" altLang="ko-KR" dirty="0" smtClean="0"/>
              <a:t> et al., 2017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02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1"/>
            <a:ext cx="7197458" cy="6283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7189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Luana</a:t>
            </a:r>
            <a:r>
              <a:rPr lang="en-US" altLang="ko-KR" dirty="0"/>
              <a:t> </a:t>
            </a:r>
            <a:r>
              <a:rPr lang="en-US" altLang="ko-KR" dirty="0" err="1" smtClean="0"/>
              <a:t>Colloca</a:t>
            </a:r>
            <a:r>
              <a:rPr lang="en-US" altLang="ko-KR" dirty="0" smtClean="0"/>
              <a:t> et al., 2017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152" y="508001"/>
            <a:ext cx="4528848" cy="522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3382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727</TotalTime>
  <Words>282</Words>
  <Application>Microsoft Office PowerPoint</Application>
  <PresentationFormat>와이드스크린</PresentationFormat>
  <Paragraphs>30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</vt:lpstr>
      <vt:lpstr>맑은 고딕</vt:lpstr>
      <vt:lpstr>Arial</vt:lpstr>
      <vt:lpstr>Times New Roman</vt:lpstr>
      <vt:lpstr>유일한 테마</vt:lpstr>
      <vt:lpstr>노원을지대학교 병원 개원의 연수강좌 Neuropathic pain </vt:lpstr>
      <vt:lpstr>신경통의 역학  </vt:lpstr>
      <vt:lpstr>PowerPoint 프레젠테이션</vt:lpstr>
      <vt:lpstr>PowerPoint 프레젠테이션</vt:lpstr>
      <vt:lpstr>통증을 동반하는 다발신경병의 종류</vt:lpstr>
      <vt:lpstr>신경통의 진단과 평가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EMCN</cp:lastModifiedBy>
  <cp:revision>78</cp:revision>
  <dcterms:created xsi:type="dcterms:W3CDTF">2021-07-05T03:41:38Z</dcterms:created>
  <dcterms:modified xsi:type="dcterms:W3CDTF">2021-10-29T07:24:14Z</dcterms:modified>
</cp:coreProperties>
</file>