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6" r:id="rId3"/>
    <p:sldId id="261" r:id="rId4"/>
    <p:sldId id="263" r:id="rId5"/>
    <p:sldId id="264" r:id="rId6"/>
    <p:sldId id="260" r:id="rId7"/>
    <p:sldId id="265" r:id="rId8"/>
    <p:sldId id="269" r:id="rId9"/>
    <p:sldId id="267" r:id="rId10"/>
    <p:sldId id="270" r:id="rId11"/>
    <p:sldId id="271" r:id="rId12"/>
    <p:sldId id="272" r:id="rId13"/>
    <p:sldId id="262" r:id="rId14"/>
    <p:sldId id="282" r:id="rId15"/>
    <p:sldId id="277" r:id="rId16"/>
    <p:sldId id="278" r:id="rId17"/>
    <p:sldId id="279" r:id="rId18"/>
    <p:sldId id="281" r:id="rId19"/>
    <p:sldId id="273" r:id="rId20"/>
    <p:sldId id="275" r:id="rId21"/>
    <p:sldId id="276" r:id="rId22"/>
    <p:sldId id="283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94677" autoAdjust="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outlineViewPr>
    <p:cViewPr>
      <p:scale>
        <a:sx n="33" d="100"/>
        <a:sy n="33" d="100"/>
      </p:scale>
      <p:origin x="0" y="-1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6A586-3234-4A05-9284-EF2C95DE38CA}" type="doc">
      <dgm:prSet loTypeId="urn:microsoft.com/office/officeart/2005/8/layout/bProcess3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A3156E4-0684-4D69-883A-7EC46FD3280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타병원</a:t>
          </a:r>
          <a:r>
            <a:rPr lang="ko-KR" altLang="en-US" dirty="0" smtClean="0"/>
            <a:t> </a:t>
          </a:r>
          <a:r>
            <a:rPr lang="en-US" altLang="ko-KR" dirty="0" err="1" smtClean="0"/>
            <a:t>Pregabalin</a:t>
          </a:r>
          <a:r>
            <a:rPr lang="en-US" altLang="ko-KR" dirty="0" smtClean="0"/>
            <a:t> 75mg </a:t>
          </a:r>
          <a:r>
            <a:rPr lang="ko-KR" altLang="en-US" dirty="0" smtClean="0"/>
            <a:t>하루 </a:t>
          </a:r>
          <a:r>
            <a:rPr lang="en-US" altLang="ko-KR" dirty="0" smtClean="0"/>
            <a:t>2</a:t>
          </a:r>
          <a:r>
            <a:rPr lang="ko-KR" altLang="en-US" dirty="0" smtClean="0"/>
            <a:t>회</a:t>
          </a:r>
          <a:endParaRPr lang="ko-KR" altLang="en-US" dirty="0"/>
        </a:p>
      </dgm:t>
    </dgm:pt>
    <dgm:pt modelId="{71E14F92-B599-4F78-AEFE-EA7589C5B885}" type="parTrans" cxnId="{137EE550-2C01-4E0D-BC66-7D29A35CE9D8}">
      <dgm:prSet/>
      <dgm:spPr/>
      <dgm:t>
        <a:bodyPr/>
        <a:lstStyle/>
        <a:p>
          <a:pPr latinLnBrk="1"/>
          <a:endParaRPr lang="ko-KR" altLang="en-US"/>
        </a:p>
      </dgm:t>
    </dgm:pt>
    <dgm:pt modelId="{A6838211-7D36-4FAF-A71F-E41DFE72E129}" type="sibTrans" cxnId="{137EE550-2C01-4E0D-BC66-7D29A35CE9D8}">
      <dgm:prSet/>
      <dgm:spPr/>
      <dgm:t>
        <a:bodyPr/>
        <a:lstStyle/>
        <a:p>
          <a:pPr latinLnBrk="1"/>
          <a:endParaRPr lang="ko-KR" altLang="en-US"/>
        </a:p>
      </dgm:t>
    </dgm:pt>
    <dgm:pt modelId="{04FD56F6-FC30-4C89-ACD5-0A0B6C275E17}">
      <dgm:prSet phldrT="[텍스트]"/>
      <dgm:spPr/>
      <dgm:t>
        <a:bodyPr/>
        <a:lstStyle/>
        <a:p>
          <a:pPr latinLnBrk="1"/>
          <a:r>
            <a:rPr lang="ko-KR" altLang="en-US" dirty="0" smtClean="0"/>
            <a:t>초진</a:t>
          </a:r>
          <a:r>
            <a:rPr lang="en-US" altLang="ko-KR" dirty="0" smtClean="0"/>
            <a:t>: amitriptyline 5mg HS, </a:t>
          </a:r>
          <a:r>
            <a:rPr lang="en-US" altLang="ko-KR" dirty="0" err="1" smtClean="0"/>
            <a:t>pregabalin</a:t>
          </a:r>
          <a:r>
            <a:rPr lang="en-US" altLang="ko-KR" dirty="0" smtClean="0"/>
            <a:t> 300mg extended release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E59B7215-F3D3-4270-844B-85FC9A1623B6}" type="parTrans" cxnId="{3E7C3936-6F2B-44F2-A191-1493B48307CC}">
      <dgm:prSet/>
      <dgm:spPr/>
      <dgm:t>
        <a:bodyPr/>
        <a:lstStyle/>
        <a:p>
          <a:pPr latinLnBrk="1"/>
          <a:endParaRPr lang="ko-KR" altLang="en-US"/>
        </a:p>
      </dgm:t>
    </dgm:pt>
    <dgm:pt modelId="{1D255EEE-3112-45E2-8EE5-98545D3C151E}" type="sibTrans" cxnId="{3E7C3936-6F2B-44F2-A191-1493B48307CC}">
      <dgm:prSet/>
      <dgm:spPr/>
      <dgm:t>
        <a:bodyPr/>
        <a:lstStyle/>
        <a:p>
          <a:pPr latinLnBrk="1"/>
          <a:endParaRPr lang="ko-KR" altLang="en-US"/>
        </a:p>
      </dgm:t>
    </dgm:pt>
    <dgm:pt modelId="{4DF5F7FD-E7DA-48BE-809E-898C7474100E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enafon</a:t>
          </a:r>
          <a:r>
            <a:rPr lang="en-US" altLang="ko-KR" dirty="0" smtClean="0"/>
            <a:t> 10mg HS</a:t>
          </a:r>
          <a:r>
            <a:rPr lang="ko-KR" altLang="en-US" dirty="0" smtClean="0"/>
            <a:t>로 증량</a:t>
          </a:r>
          <a:r>
            <a:rPr lang="en-US" altLang="ko-KR" dirty="0" smtClean="0"/>
            <a:t>, </a:t>
          </a:r>
          <a:r>
            <a:rPr lang="en-US" altLang="ko-KR" dirty="0" err="1" smtClean="0"/>
            <a:t>pregabalin</a:t>
          </a:r>
          <a:r>
            <a:rPr lang="en-US" altLang="ko-KR" dirty="0" smtClean="0"/>
            <a:t> extended release</a:t>
          </a:r>
          <a:r>
            <a:rPr lang="ko-KR" altLang="en-US" dirty="0" smtClean="0"/>
            <a:t>는 중단하고 </a:t>
          </a:r>
          <a:r>
            <a:rPr lang="en-US" altLang="ko-KR" dirty="0" smtClean="0"/>
            <a:t>300mg </a:t>
          </a:r>
          <a:r>
            <a:rPr lang="ko-KR" altLang="en-US" dirty="0" smtClean="0"/>
            <a:t>하루 </a:t>
          </a:r>
          <a:r>
            <a:rPr lang="en-US" altLang="ko-KR" dirty="0" smtClean="0"/>
            <a:t>2</a:t>
          </a:r>
          <a:r>
            <a:rPr lang="ko-KR" altLang="en-US" dirty="0" smtClean="0"/>
            <a:t>회로 증량</a:t>
          </a:r>
          <a:endParaRPr lang="ko-KR" altLang="en-US" dirty="0"/>
        </a:p>
      </dgm:t>
    </dgm:pt>
    <dgm:pt modelId="{11479114-5F10-4DC7-9CE9-14430DC014CD}" type="parTrans" cxnId="{97389D0F-D64E-420A-8800-EAE2ACF796FD}">
      <dgm:prSet/>
      <dgm:spPr/>
      <dgm:t>
        <a:bodyPr/>
        <a:lstStyle/>
        <a:p>
          <a:pPr latinLnBrk="1"/>
          <a:endParaRPr lang="ko-KR" altLang="en-US"/>
        </a:p>
      </dgm:t>
    </dgm:pt>
    <dgm:pt modelId="{3700FCB7-869C-4926-9EB8-69627E8ACE75}" type="sibTrans" cxnId="{97389D0F-D64E-420A-8800-EAE2ACF796FD}">
      <dgm:prSet/>
      <dgm:spPr/>
      <dgm:t>
        <a:bodyPr/>
        <a:lstStyle/>
        <a:p>
          <a:pPr latinLnBrk="1"/>
          <a:endParaRPr lang="ko-KR" altLang="en-US"/>
        </a:p>
      </dgm:t>
    </dgm:pt>
    <dgm:pt modelId="{ECDCF5B2-7B8A-4C83-BA04-E82248D489A4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소변불편감</a:t>
          </a:r>
          <a:r>
            <a:rPr lang="ko-KR" altLang="en-US" dirty="0" smtClean="0"/>
            <a:t> 없어짐</a:t>
          </a:r>
          <a:r>
            <a:rPr lang="en-US" altLang="ko-KR" dirty="0" smtClean="0"/>
            <a:t>, oxycodone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991CABFC-A25B-489D-B748-B3F14C1740CD}" type="parTrans" cxnId="{C7BC3F02-A96A-42E1-9913-FB71E6FE8E51}">
      <dgm:prSet/>
      <dgm:spPr/>
      <dgm:t>
        <a:bodyPr/>
        <a:lstStyle/>
        <a:p>
          <a:pPr latinLnBrk="1"/>
          <a:endParaRPr lang="ko-KR" altLang="en-US"/>
        </a:p>
      </dgm:t>
    </dgm:pt>
    <dgm:pt modelId="{E0EBD570-1031-4932-B6E6-EDD17E69044C}" type="sibTrans" cxnId="{C7BC3F02-A96A-42E1-9913-FB71E6FE8E51}">
      <dgm:prSet/>
      <dgm:spPr/>
      <dgm:t>
        <a:bodyPr/>
        <a:lstStyle/>
        <a:p>
          <a:pPr latinLnBrk="1"/>
          <a:endParaRPr lang="ko-KR" altLang="en-US"/>
        </a:p>
      </dgm:t>
    </dgm:pt>
    <dgm:pt modelId="{946C29C7-C595-4C8C-B731-3DCDB128A630}">
      <dgm:prSet phldrT="[텍스트]"/>
      <dgm:spPr/>
      <dgm:t>
        <a:bodyPr/>
        <a:lstStyle/>
        <a:p>
          <a:pPr latinLnBrk="1"/>
          <a:r>
            <a:rPr lang="en-US" altLang="ko-KR" dirty="0" smtClean="0"/>
            <a:t>duloxetine 60mg</a:t>
          </a:r>
          <a:r>
            <a:rPr lang="ko-KR" altLang="en-US" dirty="0" smtClean="0"/>
            <a:t>추가</a:t>
          </a:r>
          <a:r>
            <a:rPr lang="en-US" altLang="ko-KR" dirty="0" smtClean="0"/>
            <a:t>, acetaminophen/tramadol 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68D224D9-1A05-4060-A710-E65568B01FFB}" type="parTrans" cxnId="{27F97E60-1ABA-4CC1-88E9-A3D28BF78D93}">
      <dgm:prSet/>
      <dgm:spPr/>
      <dgm:t>
        <a:bodyPr/>
        <a:lstStyle/>
        <a:p>
          <a:pPr latinLnBrk="1"/>
          <a:endParaRPr lang="ko-KR" altLang="en-US"/>
        </a:p>
      </dgm:t>
    </dgm:pt>
    <dgm:pt modelId="{67D28134-205A-4E68-B3D0-E2434E3E4E73}" type="sibTrans" cxnId="{27F97E60-1ABA-4CC1-88E9-A3D28BF78D93}">
      <dgm:prSet/>
      <dgm:spPr/>
      <dgm:t>
        <a:bodyPr/>
        <a:lstStyle/>
        <a:p>
          <a:pPr latinLnBrk="1"/>
          <a:endParaRPr lang="ko-KR" altLang="en-US"/>
        </a:p>
      </dgm:t>
    </dgm:pt>
    <dgm:pt modelId="{AC666C09-5CEB-4C12-9816-E20E93EE8808}">
      <dgm:prSet phldrT="[텍스트]"/>
      <dgm:spPr/>
      <dgm:t>
        <a:bodyPr/>
        <a:lstStyle/>
        <a:p>
          <a:pPr latinLnBrk="1"/>
          <a:r>
            <a:rPr lang="en-US" altLang="ko-KR" dirty="0" smtClean="0"/>
            <a:t>duloxetine 60mg bid</a:t>
          </a:r>
          <a:r>
            <a:rPr lang="ko-KR" altLang="en-US" dirty="0" smtClean="0"/>
            <a:t>로 증량</a:t>
          </a:r>
          <a:endParaRPr lang="ko-KR" altLang="en-US" dirty="0"/>
        </a:p>
      </dgm:t>
    </dgm:pt>
    <dgm:pt modelId="{68CBED72-C660-43EF-82DF-832A174E2EB5}" type="parTrans" cxnId="{5BB1D7CF-43EA-4032-B49F-536F092E722B}">
      <dgm:prSet/>
      <dgm:spPr/>
      <dgm:t>
        <a:bodyPr/>
        <a:lstStyle/>
        <a:p>
          <a:pPr latinLnBrk="1"/>
          <a:endParaRPr lang="ko-KR" altLang="en-US"/>
        </a:p>
      </dgm:t>
    </dgm:pt>
    <dgm:pt modelId="{FDE95A7B-BF77-4882-A822-1B4A33A0484A}" type="sibTrans" cxnId="{5BB1D7CF-43EA-4032-B49F-536F092E722B}">
      <dgm:prSet/>
      <dgm:spPr/>
      <dgm:t>
        <a:bodyPr/>
        <a:lstStyle/>
        <a:p>
          <a:pPr latinLnBrk="1"/>
          <a:endParaRPr lang="ko-KR" altLang="en-US"/>
        </a:p>
      </dgm:t>
    </dgm:pt>
    <dgm:pt modelId="{FFEA5090-7B61-4F57-877A-BF14B7629E2F}">
      <dgm:prSet phldrT="[텍스트]"/>
      <dgm:spPr/>
      <dgm:t>
        <a:bodyPr/>
        <a:lstStyle/>
        <a:p>
          <a:pPr latinLnBrk="1"/>
          <a:r>
            <a:rPr lang="en-US" altLang="ko-KR" dirty="0" smtClean="0"/>
            <a:t>NSAID, baclofen</a:t>
          </a:r>
          <a:r>
            <a:rPr lang="ko-KR" altLang="en-US" dirty="0" smtClean="0"/>
            <a:t>추가하고 </a:t>
          </a:r>
          <a:r>
            <a:rPr lang="en-US" altLang="ko-KR" dirty="0" smtClean="0"/>
            <a:t>amitriptyline 10mg bid</a:t>
          </a:r>
          <a:r>
            <a:rPr lang="ko-KR" altLang="en-US" dirty="0" smtClean="0"/>
            <a:t>로 증량</a:t>
          </a:r>
          <a:endParaRPr lang="ko-KR" altLang="en-US" dirty="0"/>
        </a:p>
      </dgm:t>
    </dgm:pt>
    <dgm:pt modelId="{00B1064D-6FF3-42D4-BF4F-D84A5FFAED85}" type="parTrans" cxnId="{E9FD72F3-FA21-4626-A710-D7FC112AC626}">
      <dgm:prSet/>
      <dgm:spPr/>
      <dgm:t>
        <a:bodyPr/>
        <a:lstStyle/>
        <a:p>
          <a:pPr latinLnBrk="1"/>
          <a:endParaRPr lang="ko-KR" altLang="en-US"/>
        </a:p>
      </dgm:t>
    </dgm:pt>
    <dgm:pt modelId="{E5A98D16-53CD-412F-8FD6-07D19A3F963E}" type="sibTrans" cxnId="{E9FD72F3-FA21-4626-A710-D7FC112AC626}">
      <dgm:prSet/>
      <dgm:spPr/>
      <dgm:t>
        <a:bodyPr/>
        <a:lstStyle/>
        <a:p>
          <a:pPr latinLnBrk="1"/>
          <a:endParaRPr lang="ko-KR" altLang="en-US"/>
        </a:p>
      </dgm:t>
    </dgm:pt>
    <dgm:pt modelId="{BB0D8EB5-1684-4CF5-A6DF-F61C82A5F51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기립성</a:t>
          </a:r>
          <a:r>
            <a:rPr lang="ko-KR" altLang="en-US" dirty="0" smtClean="0"/>
            <a:t> 어지럼</a:t>
          </a:r>
          <a:r>
            <a:rPr lang="en-US" altLang="ko-KR" dirty="0" smtClean="0"/>
            <a:t>, </a:t>
          </a:r>
          <a:r>
            <a:rPr lang="ko-KR" altLang="en-US" dirty="0" err="1" smtClean="0"/>
            <a:t>소변불편감</a:t>
          </a:r>
          <a:r>
            <a:rPr lang="ko-KR" altLang="en-US" dirty="0" smtClean="0"/>
            <a:t> 발생</a:t>
          </a:r>
          <a:r>
            <a:rPr lang="en-US" altLang="ko-KR" dirty="0" smtClean="0"/>
            <a:t>, amitriptyline 10mg bid</a:t>
          </a:r>
          <a:r>
            <a:rPr lang="ko-KR" altLang="en-US" dirty="0" smtClean="0"/>
            <a:t>로 감량</a:t>
          </a:r>
          <a:endParaRPr lang="ko-KR" altLang="en-US" dirty="0"/>
        </a:p>
      </dgm:t>
    </dgm:pt>
    <dgm:pt modelId="{2641C874-1296-44B9-8B38-D04A198A185B}" type="parTrans" cxnId="{A387989F-DD62-4A5A-92D5-3FDEF3CB7D36}">
      <dgm:prSet/>
      <dgm:spPr/>
      <dgm:t>
        <a:bodyPr/>
        <a:lstStyle/>
        <a:p>
          <a:pPr latinLnBrk="1"/>
          <a:endParaRPr lang="ko-KR" altLang="en-US"/>
        </a:p>
      </dgm:t>
    </dgm:pt>
    <dgm:pt modelId="{53584C89-9786-4470-B63E-FA8E979A6277}" type="sibTrans" cxnId="{A387989F-DD62-4A5A-92D5-3FDEF3CB7D36}">
      <dgm:prSet/>
      <dgm:spPr/>
      <dgm:t>
        <a:bodyPr/>
        <a:lstStyle/>
        <a:p>
          <a:pPr latinLnBrk="1"/>
          <a:endParaRPr lang="ko-KR" altLang="en-US"/>
        </a:p>
      </dgm:t>
    </dgm:pt>
    <dgm:pt modelId="{B792578E-6225-458A-90E2-69627ED28B72}">
      <dgm:prSet phldrT="[텍스트]"/>
      <dgm:spPr/>
      <dgm:t>
        <a:bodyPr/>
        <a:lstStyle/>
        <a:p>
          <a:pPr latinLnBrk="1"/>
          <a:r>
            <a:rPr lang="en-US" altLang="ko-KR" dirty="0" smtClean="0"/>
            <a:t>Amitriptyline 20mg bid</a:t>
          </a:r>
          <a:r>
            <a:rPr lang="ko-KR" altLang="en-US" dirty="0" smtClean="0"/>
            <a:t>로 증량</a:t>
          </a:r>
          <a:endParaRPr lang="ko-KR" altLang="en-US" dirty="0"/>
        </a:p>
      </dgm:t>
    </dgm:pt>
    <dgm:pt modelId="{C13683FE-5CA0-41BC-AE83-F6D39874F22C}" type="sibTrans" cxnId="{8FCC0810-093E-4667-842A-57293857B144}">
      <dgm:prSet/>
      <dgm:spPr/>
      <dgm:t>
        <a:bodyPr/>
        <a:lstStyle/>
        <a:p>
          <a:pPr latinLnBrk="1"/>
          <a:endParaRPr lang="ko-KR" altLang="en-US"/>
        </a:p>
      </dgm:t>
    </dgm:pt>
    <dgm:pt modelId="{EF58A2BB-636E-4C6F-86B9-11B3C7D541B6}" type="parTrans" cxnId="{8FCC0810-093E-4667-842A-57293857B144}">
      <dgm:prSet/>
      <dgm:spPr/>
      <dgm:t>
        <a:bodyPr/>
        <a:lstStyle/>
        <a:p>
          <a:pPr latinLnBrk="1"/>
          <a:endParaRPr lang="ko-KR" altLang="en-US"/>
        </a:p>
      </dgm:t>
    </dgm:pt>
    <dgm:pt modelId="{560CFE5F-89B6-4B41-9E99-E00BECFFEF13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소변불편함</a:t>
          </a:r>
          <a:r>
            <a:rPr lang="ko-KR" altLang="en-US" dirty="0" smtClean="0"/>
            <a:t> 다시 발생</a:t>
          </a:r>
          <a:endParaRPr lang="ko-KR" altLang="en-US" dirty="0"/>
        </a:p>
      </dgm:t>
    </dgm:pt>
    <dgm:pt modelId="{043C2B2B-2820-4609-B8E1-7F7E4A515891}" type="parTrans" cxnId="{BD85F432-39DA-455A-A269-E26FEA9024D6}">
      <dgm:prSet/>
      <dgm:spPr/>
      <dgm:t>
        <a:bodyPr/>
        <a:lstStyle/>
        <a:p>
          <a:pPr latinLnBrk="1"/>
          <a:endParaRPr lang="ko-KR" altLang="en-US"/>
        </a:p>
      </dgm:t>
    </dgm:pt>
    <dgm:pt modelId="{41EAFA0A-24FB-4E88-A29E-B52130467B48}" type="sibTrans" cxnId="{BD85F432-39DA-455A-A269-E26FEA9024D6}">
      <dgm:prSet/>
      <dgm:spPr/>
      <dgm:t>
        <a:bodyPr/>
        <a:lstStyle/>
        <a:p>
          <a:pPr latinLnBrk="1"/>
          <a:endParaRPr lang="ko-KR" altLang="en-US"/>
        </a:p>
      </dgm:t>
    </dgm:pt>
    <dgm:pt modelId="{FAF9E6EE-3ADE-4112-9473-C43BE2FFCC6E}">
      <dgm:prSet phldrT="[텍스트]"/>
      <dgm:spPr/>
      <dgm:t>
        <a:bodyPr/>
        <a:lstStyle/>
        <a:p>
          <a:pPr latinLnBrk="1"/>
          <a:r>
            <a:rPr lang="en-US" altLang="ko-KR" dirty="0" smtClean="0"/>
            <a:t>Oxycodone </a:t>
          </a:r>
          <a:r>
            <a:rPr lang="ko-KR" altLang="en-US" dirty="0" smtClean="0"/>
            <a:t>증량</a:t>
          </a:r>
          <a:r>
            <a:rPr lang="en-US" altLang="ko-KR" dirty="0" smtClean="0"/>
            <a:t>, buprenorphine patch</a:t>
          </a:r>
          <a:r>
            <a:rPr lang="ko-KR" altLang="en-US" dirty="0" smtClean="0"/>
            <a:t>추가</a:t>
          </a:r>
          <a:endParaRPr lang="ko-KR" altLang="en-US" dirty="0"/>
        </a:p>
      </dgm:t>
    </dgm:pt>
    <dgm:pt modelId="{AA3BF652-75A5-4B7A-94E3-ED6C7F91ECFC}" type="parTrans" cxnId="{CB72ECA3-591E-40D1-8E12-D895C37AA9B1}">
      <dgm:prSet/>
      <dgm:spPr/>
      <dgm:t>
        <a:bodyPr/>
        <a:lstStyle/>
        <a:p>
          <a:pPr latinLnBrk="1"/>
          <a:endParaRPr lang="ko-KR" altLang="en-US"/>
        </a:p>
      </dgm:t>
    </dgm:pt>
    <dgm:pt modelId="{F77EC4F4-B5D2-48F8-8FFF-11050E95DA6D}" type="sibTrans" cxnId="{CB72ECA3-591E-40D1-8E12-D895C37AA9B1}">
      <dgm:prSet/>
      <dgm:spPr/>
      <dgm:t>
        <a:bodyPr/>
        <a:lstStyle/>
        <a:p>
          <a:pPr latinLnBrk="1"/>
          <a:endParaRPr lang="ko-KR" altLang="en-US"/>
        </a:p>
      </dgm:t>
    </dgm:pt>
    <dgm:pt modelId="{803634DA-A1CD-4B67-BEFC-B2CE6182BB6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소변불편함</a:t>
          </a:r>
          <a:r>
            <a:rPr lang="ko-KR" altLang="en-US" dirty="0" smtClean="0"/>
            <a:t> 지속되어 </a:t>
          </a:r>
          <a:r>
            <a:rPr lang="en-US" altLang="ko-KR" dirty="0" smtClean="0"/>
            <a:t>amitriptyline </a:t>
          </a:r>
          <a:r>
            <a:rPr lang="ko-KR" altLang="en-US" dirty="0" smtClean="0"/>
            <a:t>또 감량</a:t>
          </a:r>
          <a:r>
            <a:rPr lang="en-US" altLang="ko-KR" dirty="0" smtClean="0"/>
            <a:t>, buprenorphine patch </a:t>
          </a:r>
          <a:r>
            <a:rPr lang="ko-KR" altLang="en-US" dirty="0" smtClean="0"/>
            <a:t>증량</a:t>
          </a:r>
          <a:endParaRPr lang="ko-KR" altLang="en-US" dirty="0"/>
        </a:p>
      </dgm:t>
    </dgm:pt>
    <dgm:pt modelId="{3EB4BA46-C49F-4046-9351-323AAA71072D}" type="parTrans" cxnId="{D1D56011-BFC9-41C0-B288-CD21E8BFD5EC}">
      <dgm:prSet/>
      <dgm:spPr/>
      <dgm:t>
        <a:bodyPr/>
        <a:lstStyle/>
        <a:p>
          <a:pPr latinLnBrk="1"/>
          <a:endParaRPr lang="ko-KR" altLang="en-US"/>
        </a:p>
      </dgm:t>
    </dgm:pt>
    <dgm:pt modelId="{545005C9-A6BD-48B2-B69C-0C0FEDD81AF8}" type="sibTrans" cxnId="{D1D56011-BFC9-41C0-B288-CD21E8BFD5EC}">
      <dgm:prSet/>
      <dgm:spPr/>
      <dgm:t>
        <a:bodyPr/>
        <a:lstStyle/>
        <a:p>
          <a:pPr latinLnBrk="1"/>
          <a:endParaRPr lang="ko-KR" altLang="en-US"/>
        </a:p>
      </dgm:t>
    </dgm:pt>
    <dgm:pt modelId="{35EA7384-5BBF-459D-9A66-62612387C64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기립성</a:t>
          </a:r>
          <a:r>
            <a:rPr lang="ko-KR" altLang="en-US" dirty="0" smtClean="0"/>
            <a:t> 어지럼 및 전신적인 떨림 발생</a:t>
          </a:r>
          <a:r>
            <a:rPr lang="en-US" altLang="ko-KR" dirty="0" smtClean="0"/>
            <a:t>. Oxycodone, amitriptyline</a:t>
          </a:r>
          <a:r>
            <a:rPr lang="ko-KR" altLang="en-US" dirty="0" smtClean="0"/>
            <a:t>은 중단</a:t>
          </a:r>
          <a:r>
            <a:rPr lang="en-US" altLang="ko-KR" dirty="0" smtClean="0"/>
            <a:t>. </a:t>
          </a:r>
          <a:endParaRPr lang="ko-KR" altLang="en-US" dirty="0"/>
        </a:p>
      </dgm:t>
    </dgm:pt>
    <dgm:pt modelId="{550E1223-3AEA-4E8C-B76B-D9836CDA8834}" type="parTrans" cxnId="{5C0C6430-CD0D-4C94-8277-D30E6F09220F}">
      <dgm:prSet/>
      <dgm:spPr/>
      <dgm:t>
        <a:bodyPr/>
        <a:lstStyle/>
        <a:p>
          <a:pPr latinLnBrk="1"/>
          <a:endParaRPr lang="ko-KR" altLang="en-US"/>
        </a:p>
      </dgm:t>
    </dgm:pt>
    <dgm:pt modelId="{4C4775EC-6708-4CAE-8DF9-65E3B1A6A61C}" type="sibTrans" cxnId="{5C0C6430-CD0D-4C94-8277-D30E6F09220F}">
      <dgm:prSet/>
      <dgm:spPr/>
      <dgm:t>
        <a:bodyPr/>
        <a:lstStyle/>
        <a:p>
          <a:pPr latinLnBrk="1"/>
          <a:endParaRPr lang="ko-KR" altLang="en-US"/>
        </a:p>
      </dgm:t>
    </dgm:pt>
    <dgm:pt modelId="{E99F146A-A7BC-4AF0-8344-B7A23D9331B0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떨림증상</a:t>
          </a:r>
          <a:r>
            <a:rPr lang="ko-KR" altLang="en-US" dirty="0" smtClean="0"/>
            <a:t> 호전</a:t>
          </a:r>
          <a:r>
            <a:rPr lang="en-US" altLang="ko-KR" dirty="0" smtClean="0"/>
            <a:t>, </a:t>
          </a:r>
          <a:r>
            <a:rPr lang="ko-KR" altLang="en-US" dirty="0" err="1" smtClean="0"/>
            <a:t>기립성</a:t>
          </a:r>
          <a:r>
            <a:rPr lang="ko-KR" altLang="en-US" dirty="0" smtClean="0"/>
            <a:t> 어지럼 없어짐</a:t>
          </a:r>
          <a:r>
            <a:rPr lang="en-US" altLang="ko-KR" dirty="0" smtClean="0"/>
            <a:t>. </a:t>
          </a:r>
          <a:r>
            <a:rPr lang="ko-KR" altLang="en-US" dirty="0" err="1" smtClean="0"/>
            <a:t>저림은</a:t>
          </a:r>
          <a:r>
            <a:rPr lang="ko-KR" altLang="en-US" dirty="0" smtClean="0"/>
            <a:t> 아직도 </a:t>
          </a:r>
          <a:r>
            <a:rPr lang="ko-KR" altLang="en-US" dirty="0" err="1" smtClean="0"/>
            <a:t>호소중</a:t>
          </a:r>
          <a:endParaRPr lang="ko-KR" altLang="en-US" dirty="0"/>
        </a:p>
      </dgm:t>
    </dgm:pt>
    <dgm:pt modelId="{23293447-5B67-44E2-A5B1-76297FB08A6A}" type="parTrans" cxnId="{44672442-D8B3-4BD9-940F-3A97D480E0F7}">
      <dgm:prSet/>
      <dgm:spPr/>
      <dgm:t>
        <a:bodyPr/>
        <a:lstStyle/>
        <a:p>
          <a:pPr latinLnBrk="1"/>
          <a:endParaRPr lang="ko-KR" altLang="en-US"/>
        </a:p>
      </dgm:t>
    </dgm:pt>
    <dgm:pt modelId="{E7873FA2-5D53-4C65-9095-88423A47D83F}" type="sibTrans" cxnId="{44672442-D8B3-4BD9-940F-3A97D480E0F7}">
      <dgm:prSet/>
      <dgm:spPr/>
      <dgm:t>
        <a:bodyPr/>
        <a:lstStyle/>
        <a:p>
          <a:pPr latinLnBrk="1"/>
          <a:endParaRPr lang="ko-KR" altLang="en-US"/>
        </a:p>
      </dgm:t>
    </dgm:pt>
    <dgm:pt modelId="{B01AC89C-3AFF-40BF-9984-C7C24EB9C25E}" type="pres">
      <dgm:prSet presAssocID="{0786A586-3234-4A05-9284-EF2C95DE38C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B37147A-16C8-4EE9-B737-4B1F7922D3C0}" type="pres">
      <dgm:prSet presAssocID="{FA3156E4-0684-4D69-883A-7EC46FD32800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0F77984-3FCB-4C4B-B412-C5E78535D9C1}" type="pres">
      <dgm:prSet presAssocID="{A6838211-7D36-4FAF-A71F-E41DFE72E129}" presName="sibTrans" presStyleLbl="sibTrans1D1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E0FAE0A6-BE46-4ACC-A49E-CD206C3BD690}" type="pres">
      <dgm:prSet presAssocID="{A6838211-7D36-4FAF-A71F-E41DFE72E129}" presName="connectorText" presStyleLbl="sibTrans1D1" presStyleIdx="0" presStyleCnt="13"/>
      <dgm:spPr/>
      <dgm:t>
        <a:bodyPr/>
        <a:lstStyle/>
        <a:p>
          <a:pPr latinLnBrk="1"/>
          <a:endParaRPr lang="ko-KR" altLang="en-US"/>
        </a:p>
      </dgm:t>
    </dgm:pt>
    <dgm:pt modelId="{80CDCA2C-E5B2-4AFC-AB10-788750352066}" type="pres">
      <dgm:prSet presAssocID="{04FD56F6-FC30-4C89-ACD5-0A0B6C275E17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6920BD-7ADB-48B8-8B9F-2A61BDD53B2B}" type="pres">
      <dgm:prSet presAssocID="{1D255EEE-3112-45E2-8EE5-98545D3C151E}" presName="sibTrans" presStyleLbl="sibTrans1D1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0B806F82-5498-4B8C-8653-5F6F852DA65B}" type="pres">
      <dgm:prSet presAssocID="{1D255EEE-3112-45E2-8EE5-98545D3C151E}" presName="connectorText" presStyleLbl="sibTrans1D1" presStyleIdx="1" presStyleCnt="13"/>
      <dgm:spPr/>
      <dgm:t>
        <a:bodyPr/>
        <a:lstStyle/>
        <a:p>
          <a:pPr latinLnBrk="1"/>
          <a:endParaRPr lang="ko-KR" altLang="en-US"/>
        </a:p>
      </dgm:t>
    </dgm:pt>
    <dgm:pt modelId="{890F0551-4885-4A01-BD49-1318151EF955}" type="pres">
      <dgm:prSet presAssocID="{4DF5F7FD-E7DA-48BE-809E-898C7474100E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2DF8F2-8181-44F3-8C96-3D647825456A}" type="pres">
      <dgm:prSet presAssocID="{3700FCB7-869C-4926-9EB8-69627E8ACE75}" presName="sibTrans" presStyleLbl="sibTrans1D1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F5AAB24D-586B-498D-833C-2E817DA27925}" type="pres">
      <dgm:prSet presAssocID="{3700FCB7-869C-4926-9EB8-69627E8ACE75}" presName="connectorText" presStyleLbl="sibTrans1D1" presStyleIdx="2" presStyleCnt="13"/>
      <dgm:spPr/>
      <dgm:t>
        <a:bodyPr/>
        <a:lstStyle/>
        <a:p>
          <a:pPr latinLnBrk="1"/>
          <a:endParaRPr lang="ko-KR" altLang="en-US"/>
        </a:p>
      </dgm:t>
    </dgm:pt>
    <dgm:pt modelId="{4A6608F7-2BC6-494A-955C-D734D76A1866}" type="pres">
      <dgm:prSet presAssocID="{946C29C7-C595-4C8C-B731-3DCDB128A630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C047E0-9888-434F-8A49-5E4F79BB5B2F}" type="pres">
      <dgm:prSet presAssocID="{67D28134-205A-4E68-B3D0-E2434E3E4E73}" presName="sibTrans" presStyleLbl="sibTrans1D1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526E875A-5D41-4C37-8E53-5E7B3243C588}" type="pres">
      <dgm:prSet presAssocID="{67D28134-205A-4E68-B3D0-E2434E3E4E73}" presName="connectorText" presStyleLbl="sibTrans1D1" presStyleIdx="3" presStyleCnt="13"/>
      <dgm:spPr/>
      <dgm:t>
        <a:bodyPr/>
        <a:lstStyle/>
        <a:p>
          <a:pPr latinLnBrk="1"/>
          <a:endParaRPr lang="ko-KR" altLang="en-US"/>
        </a:p>
      </dgm:t>
    </dgm:pt>
    <dgm:pt modelId="{2A5E42F0-5AD3-43B3-A8DE-C682B8065754}" type="pres">
      <dgm:prSet presAssocID="{AC666C09-5CEB-4C12-9816-E20E93EE8808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5A8D98-2335-4903-9C60-D994488C34B8}" type="pres">
      <dgm:prSet presAssocID="{FDE95A7B-BF77-4882-A822-1B4A33A0484A}" presName="sibTrans" presStyleLbl="sibTrans1D1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ED5B51B7-49CC-43E3-896F-6B94424A5351}" type="pres">
      <dgm:prSet presAssocID="{FDE95A7B-BF77-4882-A822-1B4A33A0484A}" presName="connectorText" presStyleLbl="sibTrans1D1" presStyleIdx="4" presStyleCnt="13"/>
      <dgm:spPr/>
      <dgm:t>
        <a:bodyPr/>
        <a:lstStyle/>
        <a:p>
          <a:pPr latinLnBrk="1"/>
          <a:endParaRPr lang="ko-KR" altLang="en-US"/>
        </a:p>
      </dgm:t>
    </dgm:pt>
    <dgm:pt modelId="{B7D129FD-94D9-4BF6-B6DF-1FAC29728FFD}" type="pres">
      <dgm:prSet presAssocID="{FFEA5090-7B61-4F57-877A-BF14B7629E2F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8B6CC62-952D-4166-B24F-047C77C894AB}" type="pres">
      <dgm:prSet presAssocID="{E5A98D16-53CD-412F-8FD6-07D19A3F963E}" presName="sibTrans" presStyleLbl="sibTrans1D1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6FB13CE0-AB4A-47A5-A73D-DCA1A6FCFEC6}" type="pres">
      <dgm:prSet presAssocID="{E5A98D16-53CD-412F-8FD6-07D19A3F963E}" presName="connectorText" presStyleLbl="sibTrans1D1" presStyleIdx="5" presStyleCnt="13"/>
      <dgm:spPr/>
      <dgm:t>
        <a:bodyPr/>
        <a:lstStyle/>
        <a:p>
          <a:pPr latinLnBrk="1"/>
          <a:endParaRPr lang="ko-KR" altLang="en-US"/>
        </a:p>
      </dgm:t>
    </dgm:pt>
    <dgm:pt modelId="{C49B80A6-BD41-4AFB-8EB5-3773E992E5BB}" type="pres">
      <dgm:prSet presAssocID="{B792578E-6225-458A-90E2-69627ED28B72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CEE1634-633A-440D-9CE2-5AF41BE72F65}" type="pres">
      <dgm:prSet presAssocID="{C13683FE-5CA0-41BC-AE83-F6D39874F22C}" presName="sibTrans" presStyleLbl="sibTrans1D1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75A0EC99-A0A1-4418-B79E-909EAAD09D98}" type="pres">
      <dgm:prSet presAssocID="{C13683FE-5CA0-41BC-AE83-F6D39874F22C}" presName="connectorText" presStyleLbl="sibTrans1D1" presStyleIdx="6" presStyleCnt="13"/>
      <dgm:spPr/>
      <dgm:t>
        <a:bodyPr/>
        <a:lstStyle/>
        <a:p>
          <a:pPr latinLnBrk="1"/>
          <a:endParaRPr lang="ko-KR" altLang="en-US"/>
        </a:p>
      </dgm:t>
    </dgm:pt>
    <dgm:pt modelId="{72008380-46A2-4EC5-97EC-5E2DE6F75D70}" type="pres">
      <dgm:prSet presAssocID="{BB0D8EB5-1684-4CF5-A6DF-F61C82A5F513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B203C94-CEC7-4AAA-A1AE-367D4F6E8A0B}" type="pres">
      <dgm:prSet presAssocID="{53584C89-9786-4470-B63E-FA8E979A6277}" presName="sibTrans" presStyleLbl="sibTrans1D1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D9843ACB-BEDA-4148-8BAA-D4832FA3EC25}" type="pres">
      <dgm:prSet presAssocID="{53584C89-9786-4470-B63E-FA8E979A6277}" presName="connectorText" presStyleLbl="sibTrans1D1" presStyleIdx="7" presStyleCnt="13"/>
      <dgm:spPr/>
      <dgm:t>
        <a:bodyPr/>
        <a:lstStyle/>
        <a:p>
          <a:pPr latinLnBrk="1"/>
          <a:endParaRPr lang="ko-KR" altLang="en-US"/>
        </a:p>
      </dgm:t>
    </dgm:pt>
    <dgm:pt modelId="{F65E02C4-8131-4CB6-A792-CBE460247714}" type="pres">
      <dgm:prSet presAssocID="{ECDCF5B2-7B8A-4C83-BA04-E82248D489A4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88CBC8-F067-47AD-B24F-9B3BC5DA116F}" type="pres">
      <dgm:prSet presAssocID="{E0EBD570-1031-4932-B6E6-EDD17E69044C}" presName="sibTrans" presStyleLbl="sibTrans1D1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E5E1E9AD-105C-4440-8EA0-7124154B3920}" type="pres">
      <dgm:prSet presAssocID="{E0EBD570-1031-4932-B6E6-EDD17E69044C}" presName="connectorText" presStyleLbl="sibTrans1D1" presStyleIdx="8" presStyleCnt="13"/>
      <dgm:spPr/>
      <dgm:t>
        <a:bodyPr/>
        <a:lstStyle/>
        <a:p>
          <a:pPr latinLnBrk="1"/>
          <a:endParaRPr lang="ko-KR" altLang="en-US"/>
        </a:p>
      </dgm:t>
    </dgm:pt>
    <dgm:pt modelId="{32B3C348-15CB-41C4-BD9F-CDB17486CF7A}" type="pres">
      <dgm:prSet presAssocID="{560CFE5F-89B6-4B41-9E99-E00BECFFEF13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9F6480F-632B-4590-9115-C3D0156B24C0}" type="pres">
      <dgm:prSet presAssocID="{41EAFA0A-24FB-4E88-A29E-B52130467B48}" presName="sibTrans" presStyleLbl="sibTrans1D1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EAA7338F-7BB0-4F1D-8E20-8EE09444717C}" type="pres">
      <dgm:prSet presAssocID="{41EAFA0A-24FB-4E88-A29E-B52130467B48}" presName="connectorText" presStyleLbl="sibTrans1D1" presStyleIdx="9" presStyleCnt="13"/>
      <dgm:spPr/>
      <dgm:t>
        <a:bodyPr/>
        <a:lstStyle/>
        <a:p>
          <a:pPr latinLnBrk="1"/>
          <a:endParaRPr lang="ko-KR" altLang="en-US"/>
        </a:p>
      </dgm:t>
    </dgm:pt>
    <dgm:pt modelId="{23721B35-F5F1-49DC-B006-1BC1E0AD882D}" type="pres">
      <dgm:prSet presAssocID="{FAF9E6EE-3ADE-4112-9473-C43BE2FFCC6E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9CBDA74-3FFC-4C31-9B03-42A22C30FFB9}" type="pres">
      <dgm:prSet presAssocID="{F77EC4F4-B5D2-48F8-8FFF-11050E95DA6D}" presName="sibTrans" presStyleLbl="sibTrans1D1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9311CD18-F044-4DAF-9CA6-460B2A5EEE8D}" type="pres">
      <dgm:prSet presAssocID="{F77EC4F4-B5D2-48F8-8FFF-11050E95DA6D}" presName="connectorText" presStyleLbl="sibTrans1D1" presStyleIdx="10" presStyleCnt="13"/>
      <dgm:spPr/>
      <dgm:t>
        <a:bodyPr/>
        <a:lstStyle/>
        <a:p>
          <a:pPr latinLnBrk="1"/>
          <a:endParaRPr lang="ko-KR" altLang="en-US"/>
        </a:p>
      </dgm:t>
    </dgm:pt>
    <dgm:pt modelId="{F20EBC16-6695-4485-AD11-C98CE2865025}" type="pres">
      <dgm:prSet presAssocID="{803634DA-A1CD-4B67-BEFC-B2CE6182BB66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0422C64-53CD-4107-A76F-FE27A233D737}" type="pres">
      <dgm:prSet presAssocID="{545005C9-A6BD-48B2-B69C-0C0FEDD81AF8}" presName="sibTrans" presStyleLbl="sibTrans1D1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6B6180A3-6312-4381-9B68-74EAF510A007}" type="pres">
      <dgm:prSet presAssocID="{545005C9-A6BD-48B2-B69C-0C0FEDD81AF8}" presName="connectorText" presStyleLbl="sibTrans1D1" presStyleIdx="11" presStyleCnt="13"/>
      <dgm:spPr/>
      <dgm:t>
        <a:bodyPr/>
        <a:lstStyle/>
        <a:p>
          <a:pPr latinLnBrk="1"/>
          <a:endParaRPr lang="ko-KR" altLang="en-US"/>
        </a:p>
      </dgm:t>
    </dgm:pt>
    <dgm:pt modelId="{E7FD4B0B-95A8-498E-BAB4-C1073A6402E1}" type="pres">
      <dgm:prSet presAssocID="{35EA7384-5BBF-459D-9A66-62612387C646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F742DA-3989-4E46-9234-2B4AAD5034F7}" type="pres">
      <dgm:prSet presAssocID="{4C4775EC-6708-4CAE-8DF9-65E3B1A6A61C}" presName="sibTrans" presStyleLbl="sibTrans1D1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7E408424-A7D8-4E99-A994-BD2C958BFF37}" type="pres">
      <dgm:prSet presAssocID="{4C4775EC-6708-4CAE-8DF9-65E3B1A6A61C}" presName="connectorText" presStyleLbl="sibTrans1D1" presStyleIdx="12" presStyleCnt="13"/>
      <dgm:spPr/>
      <dgm:t>
        <a:bodyPr/>
        <a:lstStyle/>
        <a:p>
          <a:pPr latinLnBrk="1"/>
          <a:endParaRPr lang="ko-KR" altLang="en-US"/>
        </a:p>
      </dgm:t>
    </dgm:pt>
    <dgm:pt modelId="{220150E1-98BD-46D5-B1EE-75D15C6975DF}" type="pres">
      <dgm:prSet presAssocID="{E99F146A-A7BC-4AF0-8344-B7A23D9331B0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5D248AC-3B41-4661-93F4-091EEE5D5110}" type="presOf" srcId="{67D28134-205A-4E68-B3D0-E2434E3E4E73}" destId="{37C047E0-9888-434F-8A49-5E4F79BB5B2F}" srcOrd="0" destOrd="0" presId="urn:microsoft.com/office/officeart/2005/8/layout/bProcess3"/>
    <dgm:cxn modelId="{5BB1D7CF-43EA-4032-B49F-536F092E722B}" srcId="{0786A586-3234-4A05-9284-EF2C95DE38CA}" destId="{AC666C09-5CEB-4C12-9816-E20E93EE8808}" srcOrd="4" destOrd="0" parTransId="{68CBED72-C660-43EF-82DF-832A174E2EB5}" sibTransId="{FDE95A7B-BF77-4882-A822-1B4A33A0484A}"/>
    <dgm:cxn modelId="{21D9A3A5-ED64-4DA1-BD6A-933F1A121B66}" type="presOf" srcId="{53584C89-9786-4470-B63E-FA8E979A6277}" destId="{5B203C94-CEC7-4AAA-A1AE-367D4F6E8A0B}" srcOrd="0" destOrd="0" presId="urn:microsoft.com/office/officeart/2005/8/layout/bProcess3"/>
    <dgm:cxn modelId="{E9FD72F3-FA21-4626-A710-D7FC112AC626}" srcId="{0786A586-3234-4A05-9284-EF2C95DE38CA}" destId="{FFEA5090-7B61-4F57-877A-BF14B7629E2F}" srcOrd="5" destOrd="0" parTransId="{00B1064D-6FF3-42D4-BF4F-D84A5FFAED85}" sibTransId="{E5A98D16-53CD-412F-8FD6-07D19A3F963E}"/>
    <dgm:cxn modelId="{CD1BE95F-8395-46B5-94FC-BF2E1B8BF558}" type="presOf" srcId="{E0EBD570-1031-4932-B6E6-EDD17E69044C}" destId="{C188CBC8-F067-47AD-B24F-9B3BC5DA116F}" srcOrd="0" destOrd="0" presId="urn:microsoft.com/office/officeart/2005/8/layout/bProcess3"/>
    <dgm:cxn modelId="{27F97E60-1ABA-4CC1-88E9-A3D28BF78D93}" srcId="{0786A586-3234-4A05-9284-EF2C95DE38CA}" destId="{946C29C7-C595-4C8C-B731-3DCDB128A630}" srcOrd="3" destOrd="0" parTransId="{68D224D9-1A05-4060-A710-E65568B01FFB}" sibTransId="{67D28134-205A-4E68-B3D0-E2434E3E4E73}"/>
    <dgm:cxn modelId="{D1D56011-BFC9-41C0-B288-CD21E8BFD5EC}" srcId="{0786A586-3234-4A05-9284-EF2C95DE38CA}" destId="{803634DA-A1CD-4B67-BEFC-B2CE6182BB66}" srcOrd="11" destOrd="0" parTransId="{3EB4BA46-C49F-4046-9351-323AAA71072D}" sibTransId="{545005C9-A6BD-48B2-B69C-0C0FEDD81AF8}"/>
    <dgm:cxn modelId="{1EE9A28F-9D46-4099-852D-FEC6D469A36A}" type="presOf" srcId="{1D255EEE-3112-45E2-8EE5-98545D3C151E}" destId="{5F6920BD-7ADB-48B8-8B9F-2A61BDD53B2B}" srcOrd="0" destOrd="0" presId="urn:microsoft.com/office/officeart/2005/8/layout/bProcess3"/>
    <dgm:cxn modelId="{8F34A09D-DA01-4839-8E9E-330C11F53AFD}" type="presOf" srcId="{FAF9E6EE-3ADE-4112-9473-C43BE2FFCC6E}" destId="{23721B35-F5F1-49DC-B006-1BC1E0AD882D}" srcOrd="0" destOrd="0" presId="urn:microsoft.com/office/officeart/2005/8/layout/bProcess3"/>
    <dgm:cxn modelId="{10C860C8-EA1B-4BA5-A33C-B2AAE219B382}" type="presOf" srcId="{FDE95A7B-BF77-4882-A822-1B4A33A0484A}" destId="{ED5B51B7-49CC-43E3-896F-6B94424A5351}" srcOrd="1" destOrd="0" presId="urn:microsoft.com/office/officeart/2005/8/layout/bProcess3"/>
    <dgm:cxn modelId="{8FCC0810-093E-4667-842A-57293857B144}" srcId="{0786A586-3234-4A05-9284-EF2C95DE38CA}" destId="{B792578E-6225-458A-90E2-69627ED28B72}" srcOrd="6" destOrd="0" parTransId="{EF58A2BB-636E-4C6F-86B9-11B3C7D541B6}" sibTransId="{C13683FE-5CA0-41BC-AE83-F6D39874F22C}"/>
    <dgm:cxn modelId="{32B7AE43-D48F-4A71-89ED-619258B30C02}" type="presOf" srcId="{4DF5F7FD-E7DA-48BE-809E-898C7474100E}" destId="{890F0551-4885-4A01-BD49-1318151EF955}" srcOrd="0" destOrd="0" presId="urn:microsoft.com/office/officeart/2005/8/layout/bProcess3"/>
    <dgm:cxn modelId="{74A2C39B-AA77-421F-8698-9A13E56CA9F5}" type="presOf" srcId="{53584C89-9786-4470-B63E-FA8E979A6277}" destId="{D9843ACB-BEDA-4148-8BAA-D4832FA3EC25}" srcOrd="1" destOrd="0" presId="urn:microsoft.com/office/officeart/2005/8/layout/bProcess3"/>
    <dgm:cxn modelId="{6B53FD47-7E96-4926-96C5-245C24A043F2}" type="presOf" srcId="{4C4775EC-6708-4CAE-8DF9-65E3B1A6A61C}" destId="{C7F742DA-3989-4E46-9234-2B4AAD5034F7}" srcOrd="0" destOrd="0" presId="urn:microsoft.com/office/officeart/2005/8/layout/bProcess3"/>
    <dgm:cxn modelId="{BCC0AB95-7D81-482E-B1AD-7BDDF6884752}" type="presOf" srcId="{C13683FE-5CA0-41BC-AE83-F6D39874F22C}" destId="{7CEE1634-633A-440D-9CE2-5AF41BE72F65}" srcOrd="0" destOrd="0" presId="urn:microsoft.com/office/officeart/2005/8/layout/bProcess3"/>
    <dgm:cxn modelId="{44672442-D8B3-4BD9-940F-3A97D480E0F7}" srcId="{0786A586-3234-4A05-9284-EF2C95DE38CA}" destId="{E99F146A-A7BC-4AF0-8344-B7A23D9331B0}" srcOrd="13" destOrd="0" parTransId="{23293447-5B67-44E2-A5B1-76297FB08A6A}" sibTransId="{E7873FA2-5D53-4C65-9095-88423A47D83F}"/>
    <dgm:cxn modelId="{CD69997C-9A7B-4452-B0C8-4B33B33ED138}" type="presOf" srcId="{35EA7384-5BBF-459D-9A66-62612387C646}" destId="{E7FD4B0B-95A8-498E-BAB4-C1073A6402E1}" srcOrd="0" destOrd="0" presId="urn:microsoft.com/office/officeart/2005/8/layout/bProcess3"/>
    <dgm:cxn modelId="{BF73BEC7-BC4E-41A4-BF3D-B3F7A20A62D9}" type="presOf" srcId="{3700FCB7-869C-4926-9EB8-69627E8ACE75}" destId="{862DF8F2-8181-44F3-8C96-3D647825456A}" srcOrd="0" destOrd="0" presId="urn:microsoft.com/office/officeart/2005/8/layout/bProcess3"/>
    <dgm:cxn modelId="{B385FF9F-94D6-441F-A56D-05B7C9E37896}" type="presOf" srcId="{FFEA5090-7B61-4F57-877A-BF14B7629E2F}" destId="{B7D129FD-94D9-4BF6-B6DF-1FAC29728FFD}" srcOrd="0" destOrd="0" presId="urn:microsoft.com/office/officeart/2005/8/layout/bProcess3"/>
    <dgm:cxn modelId="{63CBFD34-51B4-4CB8-B4A3-C8125C93069E}" type="presOf" srcId="{A6838211-7D36-4FAF-A71F-E41DFE72E129}" destId="{90F77984-3FCB-4C4B-B412-C5E78535D9C1}" srcOrd="0" destOrd="0" presId="urn:microsoft.com/office/officeart/2005/8/layout/bProcess3"/>
    <dgm:cxn modelId="{5CAEC8F1-50A1-4956-8809-425ADA5A6636}" type="presOf" srcId="{F77EC4F4-B5D2-48F8-8FFF-11050E95DA6D}" destId="{9311CD18-F044-4DAF-9CA6-460B2A5EEE8D}" srcOrd="1" destOrd="0" presId="urn:microsoft.com/office/officeart/2005/8/layout/bProcess3"/>
    <dgm:cxn modelId="{B9C6C5AE-54B8-4D68-9631-2DCC2561A5D0}" type="presOf" srcId="{AC666C09-5CEB-4C12-9816-E20E93EE8808}" destId="{2A5E42F0-5AD3-43B3-A8DE-C682B8065754}" srcOrd="0" destOrd="0" presId="urn:microsoft.com/office/officeart/2005/8/layout/bProcess3"/>
    <dgm:cxn modelId="{3E7C3936-6F2B-44F2-A191-1493B48307CC}" srcId="{0786A586-3234-4A05-9284-EF2C95DE38CA}" destId="{04FD56F6-FC30-4C89-ACD5-0A0B6C275E17}" srcOrd="1" destOrd="0" parTransId="{E59B7215-F3D3-4270-844B-85FC9A1623B6}" sibTransId="{1D255EEE-3112-45E2-8EE5-98545D3C151E}"/>
    <dgm:cxn modelId="{8B67A5CF-D674-46B6-9C6A-A744C44D7BBA}" type="presOf" srcId="{0786A586-3234-4A05-9284-EF2C95DE38CA}" destId="{B01AC89C-3AFF-40BF-9984-C7C24EB9C25E}" srcOrd="0" destOrd="0" presId="urn:microsoft.com/office/officeart/2005/8/layout/bProcess3"/>
    <dgm:cxn modelId="{DB3414A8-A8A4-4F91-A8D0-74C0C80C4BC6}" type="presOf" srcId="{560CFE5F-89B6-4B41-9E99-E00BECFFEF13}" destId="{32B3C348-15CB-41C4-BD9F-CDB17486CF7A}" srcOrd="0" destOrd="0" presId="urn:microsoft.com/office/officeart/2005/8/layout/bProcess3"/>
    <dgm:cxn modelId="{A95F3748-ACA3-45F2-A168-7528B8751F2C}" type="presOf" srcId="{1D255EEE-3112-45E2-8EE5-98545D3C151E}" destId="{0B806F82-5498-4B8C-8653-5F6F852DA65B}" srcOrd="1" destOrd="0" presId="urn:microsoft.com/office/officeart/2005/8/layout/bProcess3"/>
    <dgm:cxn modelId="{B72C9556-910E-487C-B341-EB0C7469E5F1}" type="presOf" srcId="{E5A98D16-53CD-412F-8FD6-07D19A3F963E}" destId="{38B6CC62-952D-4166-B24F-047C77C894AB}" srcOrd="0" destOrd="0" presId="urn:microsoft.com/office/officeart/2005/8/layout/bProcess3"/>
    <dgm:cxn modelId="{97389D0F-D64E-420A-8800-EAE2ACF796FD}" srcId="{0786A586-3234-4A05-9284-EF2C95DE38CA}" destId="{4DF5F7FD-E7DA-48BE-809E-898C7474100E}" srcOrd="2" destOrd="0" parTransId="{11479114-5F10-4DC7-9CE9-14430DC014CD}" sibTransId="{3700FCB7-869C-4926-9EB8-69627E8ACE75}"/>
    <dgm:cxn modelId="{CB72ECA3-591E-40D1-8E12-D895C37AA9B1}" srcId="{0786A586-3234-4A05-9284-EF2C95DE38CA}" destId="{FAF9E6EE-3ADE-4112-9473-C43BE2FFCC6E}" srcOrd="10" destOrd="0" parTransId="{AA3BF652-75A5-4B7A-94E3-ED6C7F91ECFC}" sibTransId="{F77EC4F4-B5D2-48F8-8FFF-11050E95DA6D}"/>
    <dgm:cxn modelId="{786B5ACE-D9E9-4A70-B680-F36CBF4653D8}" type="presOf" srcId="{ECDCF5B2-7B8A-4C83-BA04-E82248D489A4}" destId="{F65E02C4-8131-4CB6-A792-CBE460247714}" srcOrd="0" destOrd="0" presId="urn:microsoft.com/office/officeart/2005/8/layout/bProcess3"/>
    <dgm:cxn modelId="{8222E1E6-8E58-41F9-97FC-9A7C881AB319}" type="presOf" srcId="{E5A98D16-53CD-412F-8FD6-07D19A3F963E}" destId="{6FB13CE0-AB4A-47A5-A73D-DCA1A6FCFEC6}" srcOrd="1" destOrd="0" presId="urn:microsoft.com/office/officeart/2005/8/layout/bProcess3"/>
    <dgm:cxn modelId="{16A47E8D-B0DC-4C62-B6D7-66EAE2F1995A}" type="presOf" srcId="{BB0D8EB5-1684-4CF5-A6DF-F61C82A5F513}" destId="{72008380-46A2-4EC5-97EC-5E2DE6F75D70}" srcOrd="0" destOrd="0" presId="urn:microsoft.com/office/officeart/2005/8/layout/bProcess3"/>
    <dgm:cxn modelId="{3D47C379-C2F3-4E37-9064-E42DD9A1228F}" type="presOf" srcId="{4C4775EC-6708-4CAE-8DF9-65E3B1A6A61C}" destId="{7E408424-A7D8-4E99-A994-BD2C958BFF37}" srcOrd="1" destOrd="0" presId="urn:microsoft.com/office/officeart/2005/8/layout/bProcess3"/>
    <dgm:cxn modelId="{4E9C1130-DB9D-4DDE-AB97-CAD67A04EC5D}" type="presOf" srcId="{946C29C7-C595-4C8C-B731-3DCDB128A630}" destId="{4A6608F7-2BC6-494A-955C-D734D76A1866}" srcOrd="0" destOrd="0" presId="urn:microsoft.com/office/officeart/2005/8/layout/bProcess3"/>
    <dgm:cxn modelId="{1034E62B-5CF4-433E-A5C0-3ED6B17DEF43}" type="presOf" srcId="{41EAFA0A-24FB-4E88-A29E-B52130467B48}" destId="{09F6480F-632B-4590-9115-C3D0156B24C0}" srcOrd="0" destOrd="0" presId="urn:microsoft.com/office/officeart/2005/8/layout/bProcess3"/>
    <dgm:cxn modelId="{44E215FF-322B-4E60-B264-A7A03408AD89}" type="presOf" srcId="{FA3156E4-0684-4D69-883A-7EC46FD32800}" destId="{0B37147A-16C8-4EE9-B737-4B1F7922D3C0}" srcOrd="0" destOrd="0" presId="urn:microsoft.com/office/officeart/2005/8/layout/bProcess3"/>
    <dgm:cxn modelId="{7CB6E33A-4B8F-4DD4-8373-0F4D9E1C05DB}" type="presOf" srcId="{545005C9-A6BD-48B2-B69C-0C0FEDD81AF8}" destId="{6B6180A3-6312-4381-9B68-74EAF510A007}" srcOrd="1" destOrd="0" presId="urn:microsoft.com/office/officeart/2005/8/layout/bProcess3"/>
    <dgm:cxn modelId="{68BAA4F6-397F-4C13-B859-DE253C6C77ED}" type="presOf" srcId="{E99F146A-A7BC-4AF0-8344-B7A23D9331B0}" destId="{220150E1-98BD-46D5-B1EE-75D15C6975DF}" srcOrd="0" destOrd="0" presId="urn:microsoft.com/office/officeart/2005/8/layout/bProcess3"/>
    <dgm:cxn modelId="{FABA190E-016B-4DEB-BB12-756B6ED146B7}" type="presOf" srcId="{545005C9-A6BD-48B2-B69C-0C0FEDD81AF8}" destId="{50422C64-53CD-4107-A76F-FE27A233D737}" srcOrd="0" destOrd="0" presId="urn:microsoft.com/office/officeart/2005/8/layout/bProcess3"/>
    <dgm:cxn modelId="{638E5F4D-1285-4EDB-85FD-9684C00F245B}" type="presOf" srcId="{67D28134-205A-4E68-B3D0-E2434E3E4E73}" destId="{526E875A-5D41-4C37-8E53-5E7B3243C588}" srcOrd="1" destOrd="0" presId="urn:microsoft.com/office/officeart/2005/8/layout/bProcess3"/>
    <dgm:cxn modelId="{0B0A4A80-9D5A-47A3-A492-4D97D56EDB41}" type="presOf" srcId="{04FD56F6-FC30-4C89-ACD5-0A0B6C275E17}" destId="{80CDCA2C-E5B2-4AFC-AB10-788750352066}" srcOrd="0" destOrd="0" presId="urn:microsoft.com/office/officeart/2005/8/layout/bProcess3"/>
    <dgm:cxn modelId="{C7BC3F02-A96A-42E1-9913-FB71E6FE8E51}" srcId="{0786A586-3234-4A05-9284-EF2C95DE38CA}" destId="{ECDCF5B2-7B8A-4C83-BA04-E82248D489A4}" srcOrd="8" destOrd="0" parTransId="{991CABFC-A25B-489D-B748-B3F14C1740CD}" sibTransId="{E0EBD570-1031-4932-B6E6-EDD17E69044C}"/>
    <dgm:cxn modelId="{510CDF71-9902-450F-9DD5-88729AF516FA}" type="presOf" srcId="{B792578E-6225-458A-90E2-69627ED28B72}" destId="{C49B80A6-BD41-4AFB-8EB5-3773E992E5BB}" srcOrd="0" destOrd="0" presId="urn:microsoft.com/office/officeart/2005/8/layout/bProcess3"/>
    <dgm:cxn modelId="{D1B13A42-1A4C-4BD4-9A30-A0EC7FA932A3}" type="presOf" srcId="{F77EC4F4-B5D2-48F8-8FFF-11050E95DA6D}" destId="{A9CBDA74-3FFC-4C31-9B03-42A22C30FFB9}" srcOrd="0" destOrd="0" presId="urn:microsoft.com/office/officeart/2005/8/layout/bProcess3"/>
    <dgm:cxn modelId="{BD85F432-39DA-455A-A269-E26FEA9024D6}" srcId="{0786A586-3234-4A05-9284-EF2C95DE38CA}" destId="{560CFE5F-89B6-4B41-9E99-E00BECFFEF13}" srcOrd="9" destOrd="0" parTransId="{043C2B2B-2820-4609-B8E1-7F7E4A515891}" sibTransId="{41EAFA0A-24FB-4E88-A29E-B52130467B48}"/>
    <dgm:cxn modelId="{0621FA01-F71C-4073-9DFD-7E3AB0574404}" type="presOf" srcId="{FDE95A7B-BF77-4882-A822-1B4A33A0484A}" destId="{5D5A8D98-2335-4903-9C60-D994488C34B8}" srcOrd="0" destOrd="0" presId="urn:microsoft.com/office/officeart/2005/8/layout/bProcess3"/>
    <dgm:cxn modelId="{5C0C6430-CD0D-4C94-8277-D30E6F09220F}" srcId="{0786A586-3234-4A05-9284-EF2C95DE38CA}" destId="{35EA7384-5BBF-459D-9A66-62612387C646}" srcOrd="12" destOrd="0" parTransId="{550E1223-3AEA-4E8C-B76B-D9836CDA8834}" sibTransId="{4C4775EC-6708-4CAE-8DF9-65E3B1A6A61C}"/>
    <dgm:cxn modelId="{D42C9177-9E14-471A-8C26-10A64C2B4DB3}" type="presOf" srcId="{41EAFA0A-24FB-4E88-A29E-B52130467B48}" destId="{EAA7338F-7BB0-4F1D-8E20-8EE09444717C}" srcOrd="1" destOrd="0" presId="urn:microsoft.com/office/officeart/2005/8/layout/bProcess3"/>
    <dgm:cxn modelId="{137EE550-2C01-4E0D-BC66-7D29A35CE9D8}" srcId="{0786A586-3234-4A05-9284-EF2C95DE38CA}" destId="{FA3156E4-0684-4D69-883A-7EC46FD32800}" srcOrd="0" destOrd="0" parTransId="{71E14F92-B599-4F78-AEFE-EA7589C5B885}" sibTransId="{A6838211-7D36-4FAF-A71F-E41DFE72E129}"/>
    <dgm:cxn modelId="{A387989F-DD62-4A5A-92D5-3FDEF3CB7D36}" srcId="{0786A586-3234-4A05-9284-EF2C95DE38CA}" destId="{BB0D8EB5-1684-4CF5-A6DF-F61C82A5F513}" srcOrd="7" destOrd="0" parTransId="{2641C874-1296-44B9-8B38-D04A198A185B}" sibTransId="{53584C89-9786-4470-B63E-FA8E979A6277}"/>
    <dgm:cxn modelId="{65735942-1B3D-471B-A980-9C123FBE4ED8}" type="presOf" srcId="{C13683FE-5CA0-41BC-AE83-F6D39874F22C}" destId="{75A0EC99-A0A1-4418-B79E-909EAAD09D98}" srcOrd="1" destOrd="0" presId="urn:microsoft.com/office/officeart/2005/8/layout/bProcess3"/>
    <dgm:cxn modelId="{F4ED955E-3661-4F50-A5EB-6544989F7BA6}" type="presOf" srcId="{E0EBD570-1031-4932-B6E6-EDD17E69044C}" destId="{E5E1E9AD-105C-4440-8EA0-7124154B3920}" srcOrd="1" destOrd="0" presId="urn:microsoft.com/office/officeart/2005/8/layout/bProcess3"/>
    <dgm:cxn modelId="{A2DD3470-CD30-4F8F-8DAE-007AE43C982F}" type="presOf" srcId="{A6838211-7D36-4FAF-A71F-E41DFE72E129}" destId="{E0FAE0A6-BE46-4ACC-A49E-CD206C3BD690}" srcOrd="1" destOrd="0" presId="urn:microsoft.com/office/officeart/2005/8/layout/bProcess3"/>
    <dgm:cxn modelId="{42C9E7CD-11ED-4D71-B95C-E4F6621FC71F}" type="presOf" srcId="{803634DA-A1CD-4B67-BEFC-B2CE6182BB66}" destId="{F20EBC16-6695-4485-AD11-C98CE2865025}" srcOrd="0" destOrd="0" presId="urn:microsoft.com/office/officeart/2005/8/layout/bProcess3"/>
    <dgm:cxn modelId="{4F9FC03D-E9A4-45D5-864B-425A54ED382D}" type="presOf" srcId="{3700FCB7-869C-4926-9EB8-69627E8ACE75}" destId="{F5AAB24D-586B-498D-833C-2E817DA27925}" srcOrd="1" destOrd="0" presId="urn:microsoft.com/office/officeart/2005/8/layout/bProcess3"/>
    <dgm:cxn modelId="{7635DD8D-3AC3-4ADA-BE4A-A2A891A43378}" type="presParOf" srcId="{B01AC89C-3AFF-40BF-9984-C7C24EB9C25E}" destId="{0B37147A-16C8-4EE9-B737-4B1F7922D3C0}" srcOrd="0" destOrd="0" presId="urn:microsoft.com/office/officeart/2005/8/layout/bProcess3"/>
    <dgm:cxn modelId="{02F60630-6627-460F-A7F1-6BBBB4F3D522}" type="presParOf" srcId="{B01AC89C-3AFF-40BF-9984-C7C24EB9C25E}" destId="{90F77984-3FCB-4C4B-B412-C5E78535D9C1}" srcOrd="1" destOrd="0" presId="urn:microsoft.com/office/officeart/2005/8/layout/bProcess3"/>
    <dgm:cxn modelId="{80E146AD-9C86-47A0-92FF-A227B3A928B4}" type="presParOf" srcId="{90F77984-3FCB-4C4B-B412-C5E78535D9C1}" destId="{E0FAE0A6-BE46-4ACC-A49E-CD206C3BD690}" srcOrd="0" destOrd="0" presId="urn:microsoft.com/office/officeart/2005/8/layout/bProcess3"/>
    <dgm:cxn modelId="{D0665A97-5EEF-4437-9010-5F904FFD1D55}" type="presParOf" srcId="{B01AC89C-3AFF-40BF-9984-C7C24EB9C25E}" destId="{80CDCA2C-E5B2-4AFC-AB10-788750352066}" srcOrd="2" destOrd="0" presId="urn:microsoft.com/office/officeart/2005/8/layout/bProcess3"/>
    <dgm:cxn modelId="{E39141E7-7F47-4937-941B-5C248C3F0A71}" type="presParOf" srcId="{B01AC89C-3AFF-40BF-9984-C7C24EB9C25E}" destId="{5F6920BD-7ADB-48B8-8B9F-2A61BDD53B2B}" srcOrd="3" destOrd="0" presId="urn:microsoft.com/office/officeart/2005/8/layout/bProcess3"/>
    <dgm:cxn modelId="{759B64A9-DBB3-4A65-B51F-7EFF447A4A42}" type="presParOf" srcId="{5F6920BD-7ADB-48B8-8B9F-2A61BDD53B2B}" destId="{0B806F82-5498-4B8C-8653-5F6F852DA65B}" srcOrd="0" destOrd="0" presId="urn:microsoft.com/office/officeart/2005/8/layout/bProcess3"/>
    <dgm:cxn modelId="{DBA82F21-2389-44B0-A86E-7FAA4542A21F}" type="presParOf" srcId="{B01AC89C-3AFF-40BF-9984-C7C24EB9C25E}" destId="{890F0551-4885-4A01-BD49-1318151EF955}" srcOrd="4" destOrd="0" presId="urn:microsoft.com/office/officeart/2005/8/layout/bProcess3"/>
    <dgm:cxn modelId="{FE29E707-1838-4C6E-AC06-B2A03D9509E5}" type="presParOf" srcId="{B01AC89C-3AFF-40BF-9984-C7C24EB9C25E}" destId="{862DF8F2-8181-44F3-8C96-3D647825456A}" srcOrd="5" destOrd="0" presId="urn:microsoft.com/office/officeart/2005/8/layout/bProcess3"/>
    <dgm:cxn modelId="{0F94A18F-5A07-40AC-B135-470900950B9F}" type="presParOf" srcId="{862DF8F2-8181-44F3-8C96-3D647825456A}" destId="{F5AAB24D-586B-498D-833C-2E817DA27925}" srcOrd="0" destOrd="0" presId="urn:microsoft.com/office/officeart/2005/8/layout/bProcess3"/>
    <dgm:cxn modelId="{F2FCF892-881A-4775-8B3D-DDA6D03275C3}" type="presParOf" srcId="{B01AC89C-3AFF-40BF-9984-C7C24EB9C25E}" destId="{4A6608F7-2BC6-494A-955C-D734D76A1866}" srcOrd="6" destOrd="0" presId="urn:microsoft.com/office/officeart/2005/8/layout/bProcess3"/>
    <dgm:cxn modelId="{E393E5A8-5FBE-4EE2-A142-59780AEB3C97}" type="presParOf" srcId="{B01AC89C-3AFF-40BF-9984-C7C24EB9C25E}" destId="{37C047E0-9888-434F-8A49-5E4F79BB5B2F}" srcOrd="7" destOrd="0" presId="urn:microsoft.com/office/officeart/2005/8/layout/bProcess3"/>
    <dgm:cxn modelId="{C8FB77BC-E8AD-4F65-A095-1175C4BEAA6C}" type="presParOf" srcId="{37C047E0-9888-434F-8A49-5E4F79BB5B2F}" destId="{526E875A-5D41-4C37-8E53-5E7B3243C588}" srcOrd="0" destOrd="0" presId="urn:microsoft.com/office/officeart/2005/8/layout/bProcess3"/>
    <dgm:cxn modelId="{2810AA8A-3B6F-4BF7-AFA0-1D883738AA62}" type="presParOf" srcId="{B01AC89C-3AFF-40BF-9984-C7C24EB9C25E}" destId="{2A5E42F0-5AD3-43B3-A8DE-C682B8065754}" srcOrd="8" destOrd="0" presId="urn:microsoft.com/office/officeart/2005/8/layout/bProcess3"/>
    <dgm:cxn modelId="{66345103-8BD5-4630-9967-94A30A8ADE1E}" type="presParOf" srcId="{B01AC89C-3AFF-40BF-9984-C7C24EB9C25E}" destId="{5D5A8D98-2335-4903-9C60-D994488C34B8}" srcOrd="9" destOrd="0" presId="urn:microsoft.com/office/officeart/2005/8/layout/bProcess3"/>
    <dgm:cxn modelId="{BE86FA54-4A31-428E-8030-7EE3CD2F35C4}" type="presParOf" srcId="{5D5A8D98-2335-4903-9C60-D994488C34B8}" destId="{ED5B51B7-49CC-43E3-896F-6B94424A5351}" srcOrd="0" destOrd="0" presId="urn:microsoft.com/office/officeart/2005/8/layout/bProcess3"/>
    <dgm:cxn modelId="{0EE6FC4B-ECD2-4663-9035-63742351518E}" type="presParOf" srcId="{B01AC89C-3AFF-40BF-9984-C7C24EB9C25E}" destId="{B7D129FD-94D9-4BF6-B6DF-1FAC29728FFD}" srcOrd="10" destOrd="0" presId="urn:microsoft.com/office/officeart/2005/8/layout/bProcess3"/>
    <dgm:cxn modelId="{9CDD1EE2-FF8D-4C60-B050-6C28F5317EB8}" type="presParOf" srcId="{B01AC89C-3AFF-40BF-9984-C7C24EB9C25E}" destId="{38B6CC62-952D-4166-B24F-047C77C894AB}" srcOrd="11" destOrd="0" presId="urn:microsoft.com/office/officeart/2005/8/layout/bProcess3"/>
    <dgm:cxn modelId="{68F7FCDB-90B4-4959-8C8D-7C62A6866B6F}" type="presParOf" srcId="{38B6CC62-952D-4166-B24F-047C77C894AB}" destId="{6FB13CE0-AB4A-47A5-A73D-DCA1A6FCFEC6}" srcOrd="0" destOrd="0" presId="urn:microsoft.com/office/officeart/2005/8/layout/bProcess3"/>
    <dgm:cxn modelId="{8FD9AA4D-5804-40EF-8BC1-F78E2A3818D3}" type="presParOf" srcId="{B01AC89C-3AFF-40BF-9984-C7C24EB9C25E}" destId="{C49B80A6-BD41-4AFB-8EB5-3773E992E5BB}" srcOrd="12" destOrd="0" presId="urn:microsoft.com/office/officeart/2005/8/layout/bProcess3"/>
    <dgm:cxn modelId="{6D2F92E3-2B71-4100-820D-ED5C914FC8B3}" type="presParOf" srcId="{B01AC89C-3AFF-40BF-9984-C7C24EB9C25E}" destId="{7CEE1634-633A-440D-9CE2-5AF41BE72F65}" srcOrd="13" destOrd="0" presId="urn:microsoft.com/office/officeart/2005/8/layout/bProcess3"/>
    <dgm:cxn modelId="{4CC6CA9F-3009-4DDC-B883-B436B398C460}" type="presParOf" srcId="{7CEE1634-633A-440D-9CE2-5AF41BE72F65}" destId="{75A0EC99-A0A1-4418-B79E-909EAAD09D98}" srcOrd="0" destOrd="0" presId="urn:microsoft.com/office/officeart/2005/8/layout/bProcess3"/>
    <dgm:cxn modelId="{F6DF9DC3-551C-4A3E-B7F5-6DB458230A4D}" type="presParOf" srcId="{B01AC89C-3AFF-40BF-9984-C7C24EB9C25E}" destId="{72008380-46A2-4EC5-97EC-5E2DE6F75D70}" srcOrd="14" destOrd="0" presId="urn:microsoft.com/office/officeart/2005/8/layout/bProcess3"/>
    <dgm:cxn modelId="{FD7BBCC4-6362-4E94-8594-922ECAAE95F3}" type="presParOf" srcId="{B01AC89C-3AFF-40BF-9984-C7C24EB9C25E}" destId="{5B203C94-CEC7-4AAA-A1AE-367D4F6E8A0B}" srcOrd="15" destOrd="0" presId="urn:microsoft.com/office/officeart/2005/8/layout/bProcess3"/>
    <dgm:cxn modelId="{E5F916D2-0442-41DA-A350-51F7102E7062}" type="presParOf" srcId="{5B203C94-CEC7-4AAA-A1AE-367D4F6E8A0B}" destId="{D9843ACB-BEDA-4148-8BAA-D4832FA3EC25}" srcOrd="0" destOrd="0" presId="urn:microsoft.com/office/officeart/2005/8/layout/bProcess3"/>
    <dgm:cxn modelId="{7EF21299-3D0F-4045-A835-C3B8E9D98FD5}" type="presParOf" srcId="{B01AC89C-3AFF-40BF-9984-C7C24EB9C25E}" destId="{F65E02C4-8131-4CB6-A792-CBE460247714}" srcOrd="16" destOrd="0" presId="urn:microsoft.com/office/officeart/2005/8/layout/bProcess3"/>
    <dgm:cxn modelId="{AFDA2086-3B13-42C6-B798-4084CDF52A38}" type="presParOf" srcId="{B01AC89C-3AFF-40BF-9984-C7C24EB9C25E}" destId="{C188CBC8-F067-47AD-B24F-9B3BC5DA116F}" srcOrd="17" destOrd="0" presId="urn:microsoft.com/office/officeart/2005/8/layout/bProcess3"/>
    <dgm:cxn modelId="{EC0C48E7-E54F-442A-8CE7-AB06A1B15749}" type="presParOf" srcId="{C188CBC8-F067-47AD-B24F-9B3BC5DA116F}" destId="{E5E1E9AD-105C-4440-8EA0-7124154B3920}" srcOrd="0" destOrd="0" presId="urn:microsoft.com/office/officeart/2005/8/layout/bProcess3"/>
    <dgm:cxn modelId="{6DA1FE74-D8F1-4055-959C-F9214ECC94FD}" type="presParOf" srcId="{B01AC89C-3AFF-40BF-9984-C7C24EB9C25E}" destId="{32B3C348-15CB-41C4-BD9F-CDB17486CF7A}" srcOrd="18" destOrd="0" presId="urn:microsoft.com/office/officeart/2005/8/layout/bProcess3"/>
    <dgm:cxn modelId="{7015FC2C-5FE4-45DF-8CAB-2904FC723878}" type="presParOf" srcId="{B01AC89C-3AFF-40BF-9984-C7C24EB9C25E}" destId="{09F6480F-632B-4590-9115-C3D0156B24C0}" srcOrd="19" destOrd="0" presId="urn:microsoft.com/office/officeart/2005/8/layout/bProcess3"/>
    <dgm:cxn modelId="{BBF4FBEE-F4F2-4AF7-AE2B-A00100A0CDBB}" type="presParOf" srcId="{09F6480F-632B-4590-9115-C3D0156B24C0}" destId="{EAA7338F-7BB0-4F1D-8E20-8EE09444717C}" srcOrd="0" destOrd="0" presId="urn:microsoft.com/office/officeart/2005/8/layout/bProcess3"/>
    <dgm:cxn modelId="{E0117D99-6385-4552-8C5A-8AB3B775F012}" type="presParOf" srcId="{B01AC89C-3AFF-40BF-9984-C7C24EB9C25E}" destId="{23721B35-F5F1-49DC-B006-1BC1E0AD882D}" srcOrd="20" destOrd="0" presId="urn:microsoft.com/office/officeart/2005/8/layout/bProcess3"/>
    <dgm:cxn modelId="{D2A99F43-A7AA-4806-915E-CC29A5B92281}" type="presParOf" srcId="{B01AC89C-3AFF-40BF-9984-C7C24EB9C25E}" destId="{A9CBDA74-3FFC-4C31-9B03-42A22C30FFB9}" srcOrd="21" destOrd="0" presId="urn:microsoft.com/office/officeart/2005/8/layout/bProcess3"/>
    <dgm:cxn modelId="{8CA7689A-B99D-4893-8B46-37ECFDC38B4B}" type="presParOf" srcId="{A9CBDA74-3FFC-4C31-9B03-42A22C30FFB9}" destId="{9311CD18-F044-4DAF-9CA6-460B2A5EEE8D}" srcOrd="0" destOrd="0" presId="urn:microsoft.com/office/officeart/2005/8/layout/bProcess3"/>
    <dgm:cxn modelId="{9FB61DB5-2206-45FE-88EA-7E769F98F97A}" type="presParOf" srcId="{B01AC89C-3AFF-40BF-9984-C7C24EB9C25E}" destId="{F20EBC16-6695-4485-AD11-C98CE2865025}" srcOrd="22" destOrd="0" presId="urn:microsoft.com/office/officeart/2005/8/layout/bProcess3"/>
    <dgm:cxn modelId="{C3F1591D-03A1-4F81-A8FC-BA53C6516926}" type="presParOf" srcId="{B01AC89C-3AFF-40BF-9984-C7C24EB9C25E}" destId="{50422C64-53CD-4107-A76F-FE27A233D737}" srcOrd="23" destOrd="0" presId="urn:microsoft.com/office/officeart/2005/8/layout/bProcess3"/>
    <dgm:cxn modelId="{19328012-0630-4208-8F92-85080CDE8A8D}" type="presParOf" srcId="{50422C64-53CD-4107-A76F-FE27A233D737}" destId="{6B6180A3-6312-4381-9B68-74EAF510A007}" srcOrd="0" destOrd="0" presId="urn:microsoft.com/office/officeart/2005/8/layout/bProcess3"/>
    <dgm:cxn modelId="{4C7FC0A3-9E8F-4BB3-AE2D-7753AFE9FF66}" type="presParOf" srcId="{B01AC89C-3AFF-40BF-9984-C7C24EB9C25E}" destId="{E7FD4B0B-95A8-498E-BAB4-C1073A6402E1}" srcOrd="24" destOrd="0" presId="urn:microsoft.com/office/officeart/2005/8/layout/bProcess3"/>
    <dgm:cxn modelId="{44CCC84A-FC47-4D65-A9F5-397FDBA840A8}" type="presParOf" srcId="{B01AC89C-3AFF-40BF-9984-C7C24EB9C25E}" destId="{C7F742DA-3989-4E46-9234-2B4AAD5034F7}" srcOrd="25" destOrd="0" presId="urn:microsoft.com/office/officeart/2005/8/layout/bProcess3"/>
    <dgm:cxn modelId="{48F3FAC0-D154-434C-B18B-462350284E42}" type="presParOf" srcId="{C7F742DA-3989-4E46-9234-2B4AAD5034F7}" destId="{7E408424-A7D8-4E99-A994-BD2C958BFF37}" srcOrd="0" destOrd="0" presId="urn:microsoft.com/office/officeart/2005/8/layout/bProcess3"/>
    <dgm:cxn modelId="{CA7A566F-AC35-4D70-8F8F-55BC9842045F}" type="presParOf" srcId="{B01AC89C-3AFF-40BF-9984-C7C24EB9C25E}" destId="{220150E1-98BD-46D5-B1EE-75D15C6975DF}" srcOrd="2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77984-3FCB-4C4B-B412-C5E78535D9C1}">
      <dsp:nvSpPr>
        <dsp:cNvPr id="0" name=""/>
        <dsp:cNvSpPr/>
      </dsp:nvSpPr>
      <dsp:spPr>
        <a:xfrm>
          <a:off x="3111609" y="622443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665613"/>
        <a:ext cx="25501" cy="5100"/>
      </dsp:txXfrm>
    </dsp:sp>
    <dsp:sp modelId="{0B37147A-16C8-4EE9-B737-4B1F7922D3C0}">
      <dsp:nvSpPr>
        <dsp:cNvPr id="0" name=""/>
        <dsp:cNvSpPr/>
      </dsp:nvSpPr>
      <dsp:spPr>
        <a:xfrm>
          <a:off x="895870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타병원</a:t>
          </a:r>
          <a:r>
            <a:rPr lang="ko-KR" altLang="en-US" sz="1500" kern="1200" dirty="0" smtClean="0"/>
            <a:t> </a:t>
          </a:r>
          <a:r>
            <a:rPr lang="en-US" altLang="ko-KR" sz="1500" kern="1200" dirty="0" err="1" smtClean="0"/>
            <a:t>Pregabalin</a:t>
          </a:r>
          <a:r>
            <a:rPr lang="en-US" altLang="ko-KR" sz="1500" kern="1200" dirty="0" smtClean="0"/>
            <a:t> 75mg </a:t>
          </a:r>
          <a:r>
            <a:rPr lang="ko-KR" altLang="en-US" sz="1500" kern="1200" dirty="0" smtClean="0"/>
            <a:t>하루 </a:t>
          </a:r>
          <a:r>
            <a:rPr lang="en-US" altLang="ko-KR" sz="1500" kern="1200" dirty="0" smtClean="0"/>
            <a:t>2</a:t>
          </a:r>
          <a:r>
            <a:rPr lang="ko-KR" altLang="en-US" sz="1500" kern="1200" dirty="0" smtClean="0"/>
            <a:t>회</a:t>
          </a:r>
          <a:endParaRPr lang="ko-KR" altLang="en-US" sz="1500" kern="1200" dirty="0"/>
        </a:p>
      </dsp:txBody>
      <dsp:txXfrm>
        <a:off x="895870" y="2902"/>
        <a:ext cx="2217539" cy="1330523"/>
      </dsp:txXfrm>
    </dsp:sp>
    <dsp:sp modelId="{5F6920BD-7ADB-48B8-8B9F-2A61BDD53B2B}">
      <dsp:nvSpPr>
        <dsp:cNvPr id="0" name=""/>
        <dsp:cNvSpPr/>
      </dsp:nvSpPr>
      <dsp:spPr>
        <a:xfrm>
          <a:off x="5839183" y="622443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66149" y="665613"/>
        <a:ext cx="25501" cy="5100"/>
      </dsp:txXfrm>
    </dsp:sp>
    <dsp:sp modelId="{80CDCA2C-E5B2-4AFC-AB10-788750352066}">
      <dsp:nvSpPr>
        <dsp:cNvPr id="0" name=""/>
        <dsp:cNvSpPr/>
      </dsp:nvSpPr>
      <dsp:spPr>
        <a:xfrm>
          <a:off x="3623443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초진</a:t>
          </a:r>
          <a:r>
            <a:rPr lang="en-US" altLang="ko-KR" sz="1500" kern="1200" dirty="0" smtClean="0"/>
            <a:t>: amitriptyline 5mg HS, </a:t>
          </a:r>
          <a:r>
            <a:rPr lang="en-US" altLang="ko-KR" sz="1500" kern="1200" dirty="0" err="1" smtClean="0"/>
            <a:t>pregabalin</a:t>
          </a:r>
          <a:r>
            <a:rPr lang="en-US" altLang="ko-KR" sz="1500" kern="1200" dirty="0" smtClean="0"/>
            <a:t> 300mg extended release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3623443" y="2902"/>
        <a:ext cx="2217539" cy="1330523"/>
      </dsp:txXfrm>
    </dsp:sp>
    <dsp:sp modelId="{862DF8F2-8181-44F3-8C96-3D647825456A}">
      <dsp:nvSpPr>
        <dsp:cNvPr id="0" name=""/>
        <dsp:cNvSpPr/>
      </dsp:nvSpPr>
      <dsp:spPr>
        <a:xfrm>
          <a:off x="8566756" y="622443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793722" y="665613"/>
        <a:ext cx="25501" cy="5100"/>
      </dsp:txXfrm>
    </dsp:sp>
    <dsp:sp modelId="{890F0551-4885-4A01-BD49-1318151EF955}">
      <dsp:nvSpPr>
        <dsp:cNvPr id="0" name=""/>
        <dsp:cNvSpPr/>
      </dsp:nvSpPr>
      <dsp:spPr>
        <a:xfrm>
          <a:off x="6351016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err="1" smtClean="0"/>
            <a:t>enafon</a:t>
          </a:r>
          <a:r>
            <a:rPr lang="en-US" altLang="ko-KR" sz="1500" kern="1200" dirty="0" smtClean="0"/>
            <a:t> 10mg HS</a:t>
          </a:r>
          <a:r>
            <a:rPr lang="ko-KR" altLang="en-US" sz="1500" kern="1200" dirty="0" smtClean="0"/>
            <a:t>로 증량</a:t>
          </a:r>
          <a:r>
            <a:rPr lang="en-US" altLang="ko-KR" sz="1500" kern="1200" dirty="0" smtClean="0"/>
            <a:t>, </a:t>
          </a:r>
          <a:r>
            <a:rPr lang="en-US" altLang="ko-KR" sz="1500" kern="1200" dirty="0" err="1" smtClean="0"/>
            <a:t>pregabalin</a:t>
          </a:r>
          <a:r>
            <a:rPr lang="en-US" altLang="ko-KR" sz="1500" kern="1200" dirty="0" smtClean="0"/>
            <a:t> extended release</a:t>
          </a:r>
          <a:r>
            <a:rPr lang="ko-KR" altLang="en-US" sz="1500" kern="1200" dirty="0" smtClean="0"/>
            <a:t>는 중단하고 </a:t>
          </a:r>
          <a:r>
            <a:rPr lang="en-US" altLang="ko-KR" sz="1500" kern="1200" dirty="0" smtClean="0"/>
            <a:t>300mg </a:t>
          </a:r>
          <a:r>
            <a:rPr lang="ko-KR" altLang="en-US" sz="1500" kern="1200" dirty="0" smtClean="0"/>
            <a:t>하루 </a:t>
          </a:r>
          <a:r>
            <a:rPr lang="en-US" altLang="ko-KR" sz="1500" kern="1200" dirty="0" smtClean="0"/>
            <a:t>2</a:t>
          </a:r>
          <a:r>
            <a:rPr lang="ko-KR" altLang="en-US" sz="1500" kern="1200" dirty="0" smtClean="0"/>
            <a:t>회로 증량</a:t>
          </a:r>
          <a:endParaRPr lang="ko-KR" altLang="en-US" sz="1500" kern="1200" dirty="0"/>
        </a:p>
      </dsp:txBody>
      <dsp:txXfrm>
        <a:off x="6351016" y="2902"/>
        <a:ext cx="2217539" cy="1330523"/>
      </dsp:txXfrm>
    </dsp:sp>
    <dsp:sp modelId="{37C047E0-9888-434F-8A49-5E4F79BB5B2F}">
      <dsp:nvSpPr>
        <dsp:cNvPr id="0" name=""/>
        <dsp:cNvSpPr/>
      </dsp:nvSpPr>
      <dsp:spPr>
        <a:xfrm>
          <a:off x="2004640" y="1331625"/>
          <a:ext cx="8182719" cy="479433"/>
        </a:xfrm>
        <a:custGeom>
          <a:avLst/>
          <a:gdLst/>
          <a:ahLst/>
          <a:cxnLst/>
          <a:rect l="0" t="0" r="0" b="0"/>
          <a:pathLst>
            <a:path>
              <a:moveTo>
                <a:pt x="8182719" y="0"/>
              </a:moveTo>
              <a:lnTo>
                <a:pt x="8182719" y="256816"/>
              </a:lnTo>
              <a:lnTo>
                <a:pt x="0" y="256816"/>
              </a:lnTo>
              <a:lnTo>
                <a:pt x="0" y="4794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1035" y="1568792"/>
        <a:ext cx="409929" cy="5100"/>
      </dsp:txXfrm>
    </dsp:sp>
    <dsp:sp modelId="{4A6608F7-2BC6-494A-955C-D734D76A1866}">
      <dsp:nvSpPr>
        <dsp:cNvPr id="0" name=""/>
        <dsp:cNvSpPr/>
      </dsp:nvSpPr>
      <dsp:spPr>
        <a:xfrm>
          <a:off x="9078590" y="2902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duloxetine 60mg</a:t>
          </a:r>
          <a:r>
            <a:rPr lang="ko-KR" altLang="en-US" sz="1500" kern="1200" dirty="0" smtClean="0"/>
            <a:t>추가</a:t>
          </a:r>
          <a:r>
            <a:rPr lang="en-US" altLang="ko-KR" sz="1500" kern="1200" dirty="0" smtClean="0"/>
            <a:t>, acetaminophen/tramadol 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9078590" y="2902"/>
        <a:ext cx="2217539" cy="1330523"/>
      </dsp:txXfrm>
    </dsp:sp>
    <dsp:sp modelId="{5D5A8D98-2335-4903-9C60-D994488C34B8}">
      <dsp:nvSpPr>
        <dsp:cNvPr id="0" name=""/>
        <dsp:cNvSpPr/>
      </dsp:nvSpPr>
      <dsp:spPr>
        <a:xfrm>
          <a:off x="3111609" y="2463001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2506171"/>
        <a:ext cx="25501" cy="5100"/>
      </dsp:txXfrm>
    </dsp:sp>
    <dsp:sp modelId="{2A5E42F0-5AD3-43B3-A8DE-C682B8065754}">
      <dsp:nvSpPr>
        <dsp:cNvPr id="0" name=""/>
        <dsp:cNvSpPr/>
      </dsp:nvSpPr>
      <dsp:spPr>
        <a:xfrm>
          <a:off x="895870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duloxetine 60mg bid</a:t>
          </a:r>
          <a:r>
            <a:rPr lang="ko-KR" altLang="en-US" sz="1500" kern="1200" dirty="0" smtClean="0"/>
            <a:t>로 증량</a:t>
          </a:r>
          <a:endParaRPr lang="ko-KR" altLang="en-US" sz="1500" kern="1200" dirty="0"/>
        </a:p>
      </dsp:txBody>
      <dsp:txXfrm>
        <a:off x="895870" y="1843459"/>
        <a:ext cx="2217539" cy="1330523"/>
      </dsp:txXfrm>
    </dsp:sp>
    <dsp:sp modelId="{38B6CC62-952D-4166-B24F-047C77C894AB}">
      <dsp:nvSpPr>
        <dsp:cNvPr id="0" name=""/>
        <dsp:cNvSpPr/>
      </dsp:nvSpPr>
      <dsp:spPr>
        <a:xfrm>
          <a:off x="5839183" y="2463001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66149" y="2506171"/>
        <a:ext cx="25501" cy="5100"/>
      </dsp:txXfrm>
    </dsp:sp>
    <dsp:sp modelId="{B7D129FD-94D9-4BF6-B6DF-1FAC29728FFD}">
      <dsp:nvSpPr>
        <dsp:cNvPr id="0" name=""/>
        <dsp:cNvSpPr/>
      </dsp:nvSpPr>
      <dsp:spPr>
        <a:xfrm>
          <a:off x="3623443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NSAID, baclofen</a:t>
          </a:r>
          <a:r>
            <a:rPr lang="ko-KR" altLang="en-US" sz="1500" kern="1200" dirty="0" smtClean="0"/>
            <a:t>추가하고 </a:t>
          </a:r>
          <a:r>
            <a:rPr lang="en-US" altLang="ko-KR" sz="1500" kern="1200" dirty="0" smtClean="0"/>
            <a:t>amitriptyline 10mg bid</a:t>
          </a:r>
          <a:r>
            <a:rPr lang="ko-KR" altLang="en-US" sz="1500" kern="1200" dirty="0" smtClean="0"/>
            <a:t>로 증량</a:t>
          </a:r>
          <a:endParaRPr lang="ko-KR" altLang="en-US" sz="1500" kern="1200" dirty="0"/>
        </a:p>
      </dsp:txBody>
      <dsp:txXfrm>
        <a:off x="3623443" y="1843459"/>
        <a:ext cx="2217539" cy="1330523"/>
      </dsp:txXfrm>
    </dsp:sp>
    <dsp:sp modelId="{7CEE1634-633A-440D-9CE2-5AF41BE72F65}">
      <dsp:nvSpPr>
        <dsp:cNvPr id="0" name=""/>
        <dsp:cNvSpPr/>
      </dsp:nvSpPr>
      <dsp:spPr>
        <a:xfrm>
          <a:off x="8566756" y="2463001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793722" y="2506171"/>
        <a:ext cx="25501" cy="5100"/>
      </dsp:txXfrm>
    </dsp:sp>
    <dsp:sp modelId="{C49B80A6-BD41-4AFB-8EB5-3773E992E5BB}">
      <dsp:nvSpPr>
        <dsp:cNvPr id="0" name=""/>
        <dsp:cNvSpPr/>
      </dsp:nvSpPr>
      <dsp:spPr>
        <a:xfrm>
          <a:off x="6351016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Amitriptyline 20mg bid</a:t>
          </a:r>
          <a:r>
            <a:rPr lang="ko-KR" altLang="en-US" sz="1500" kern="1200" dirty="0" smtClean="0"/>
            <a:t>로 증량</a:t>
          </a:r>
          <a:endParaRPr lang="ko-KR" altLang="en-US" sz="1500" kern="1200" dirty="0"/>
        </a:p>
      </dsp:txBody>
      <dsp:txXfrm>
        <a:off x="6351016" y="1843459"/>
        <a:ext cx="2217539" cy="1330523"/>
      </dsp:txXfrm>
    </dsp:sp>
    <dsp:sp modelId="{5B203C94-CEC7-4AAA-A1AE-367D4F6E8A0B}">
      <dsp:nvSpPr>
        <dsp:cNvPr id="0" name=""/>
        <dsp:cNvSpPr/>
      </dsp:nvSpPr>
      <dsp:spPr>
        <a:xfrm>
          <a:off x="2004640" y="3172183"/>
          <a:ext cx="8182719" cy="479433"/>
        </a:xfrm>
        <a:custGeom>
          <a:avLst/>
          <a:gdLst/>
          <a:ahLst/>
          <a:cxnLst/>
          <a:rect l="0" t="0" r="0" b="0"/>
          <a:pathLst>
            <a:path>
              <a:moveTo>
                <a:pt x="8182719" y="0"/>
              </a:moveTo>
              <a:lnTo>
                <a:pt x="8182719" y="256816"/>
              </a:lnTo>
              <a:lnTo>
                <a:pt x="0" y="256816"/>
              </a:lnTo>
              <a:lnTo>
                <a:pt x="0" y="4794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1035" y="3409349"/>
        <a:ext cx="409929" cy="5100"/>
      </dsp:txXfrm>
    </dsp:sp>
    <dsp:sp modelId="{72008380-46A2-4EC5-97EC-5E2DE6F75D70}">
      <dsp:nvSpPr>
        <dsp:cNvPr id="0" name=""/>
        <dsp:cNvSpPr/>
      </dsp:nvSpPr>
      <dsp:spPr>
        <a:xfrm>
          <a:off x="9078590" y="1843459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기립성</a:t>
          </a:r>
          <a:r>
            <a:rPr lang="ko-KR" altLang="en-US" sz="1500" kern="1200" dirty="0" smtClean="0"/>
            <a:t> 어지럼</a:t>
          </a:r>
          <a:r>
            <a:rPr lang="en-US" altLang="ko-KR" sz="1500" kern="1200" dirty="0" smtClean="0"/>
            <a:t>, </a:t>
          </a:r>
          <a:r>
            <a:rPr lang="ko-KR" altLang="en-US" sz="1500" kern="1200" dirty="0" err="1" smtClean="0"/>
            <a:t>소변불편감</a:t>
          </a:r>
          <a:r>
            <a:rPr lang="ko-KR" altLang="en-US" sz="1500" kern="1200" dirty="0" smtClean="0"/>
            <a:t> 발생</a:t>
          </a:r>
          <a:r>
            <a:rPr lang="en-US" altLang="ko-KR" sz="1500" kern="1200" dirty="0" smtClean="0"/>
            <a:t>, amitriptyline 10mg bid</a:t>
          </a:r>
          <a:r>
            <a:rPr lang="ko-KR" altLang="en-US" sz="1500" kern="1200" dirty="0" smtClean="0"/>
            <a:t>로 감량</a:t>
          </a:r>
          <a:endParaRPr lang="ko-KR" altLang="en-US" sz="1500" kern="1200" dirty="0"/>
        </a:p>
      </dsp:txBody>
      <dsp:txXfrm>
        <a:off x="9078590" y="1843459"/>
        <a:ext cx="2217539" cy="1330523"/>
      </dsp:txXfrm>
    </dsp:sp>
    <dsp:sp modelId="{C188CBC8-F067-47AD-B24F-9B3BC5DA116F}">
      <dsp:nvSpPr>
        <dsp:cNvPr id="0" name=""/>
        <dsp:cNvSpPr/>
      </dsp:nvSpPr>
      <dsp:spPr>
        <a:xfrm>
          <a:off x="3111609" y="4303558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4346728"/>
        <a:ext cx="25501" cy="5100"/>
      </dsp:txXfrm>
    </dsp:sp>
    <dsp:sp modelId="{F65E02C4-8131-4CB6-A792-CBE460247714}">
      <dsp:nvSpPr>
        <dsp:cNvPr id="0" name=""/>
        <dsp:cNvSpPr/>
      </dsp:nvSpPr>
      <dsp:spPr>
        <a:xfrm>
          <a:off x="895870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소변불편감</a:t>
          </a:r>
          <a:r>
            <a:rPr lang="ko-KR" altLang="en-US" sz="1500" kern="1200" dirty="0" smtClean="0"/>
            <a:t> 없어짐</a:t>
          </a:r>
          <a:r>
            <a:rPr lang="en-US" altLang="ko-KR" sz="1500" kern="1200" dirty="0" smtClean="0"/>
            <a:t>, oxycodone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895870" y="3684016"/>
        <a:ext cx="2217539" cy="1330523"/>
      </dsp:txXfrm>
    </dsp:sp>
    <dsp:sp modelId="{09F6480F-632B-4590-9115-C3D0156B24C0}">
      <dsp:nvSpPr>
        <dsp:cNvPr id="0" name=""/>
        <dsp:cNvSpPr/>
      </dsp:nvSpPr>
      <dsp:spPr>
        <a:xfrm>
          <a:off x="5839183" y="4303558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6066149" y="4346728"/>
        <a:ext cx="25501" cy="5100"/>
      </dsp:txXfrm>
    </dsp:sp>
    <dsp:sp modelId="{32B3C348-15CB-41C4-BD9F-CDB17486CF7A}">
      <dsp:nvSpPr>
        <dsp:cNvPr id="0" name=""/>
        <dsp:cNvSpPr/>
      </dsp:nvSpPr>
      <dsp:spPr>
        <a:xfrm>
          <a:off x="3623443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소변불편함</a:t>
          </a:r>
          <a:r>
            <a:rPr lang="ko-KR" altLang="en-US" sz="1500" kern="1200" dirty="0" smtClean="0"/>
            <a:t> 다시 발생</a:t>
          </a:r>
          <a:endParaRPr lang="ko-KR" altLang="en-US" sz="1500" kern="1200" dirty="0"/>
        </a:p>
      </dsp:txBody>
      <dsp:txXfrm>
        <a:off x="3623443" y="3684016"/>
        <a:ext cx="2217539" cy="1330523"/>
      </dsp:txXfrm>
    </dsp:sp>
    <dsp:sp modelId="{A9CBDA74-3FFC-4C31-9B03-42A22C30FFB9}">
      <dsp:nvSpPr>
        <dsp:cNvPr id="0" name=""/>
        <dsp:cNvSpPr/>
      </dsp:nvSpPr>
      <dsp:spPr>
        <a:xfrm>
          <a:off x="8566756" y="4303558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8793722" y="4346728"/>
        <a:ext cx="25501" cy="5100"/>
      </dsp:txXfrm>
    </dsp:sp>
    <dsp:sp modelId="{23721B35-F5F1-49DC-B006-1BC1E0AD882D}">
      <dsp:nvSpPr>
        <dsp:cNvPr id="0" name=""/>
        <dsp:cNvSpPr/>
      </dsp:nvSpPr>
      <dsp:spPr>
        <a:xfrm>
          <a:off x="6351016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500" kern="1200" dirty="0" smtClean="0"/>
            <a:t>Oxycodone </a:t>
          </a:r>
          <a:r>
            <a:rPr lang="ko-KR" altLang="en-US" sz="1500" kern="1200" dirty="0" smtClean="0"/>
            <a:t>증량</a:t>
          </a:r>
          <a:r>
            <a:rPr lang="en-US" altLang="ko-KR" sz="1500" kern="1200" dirty="0" smtClean="0"/>
            <a:t>, buprenorphine patch</a:t>
          </a:r>
          <a:r>
            <a:rPr lang="ko-KR" altLang="en-US" sz="1500" kern="1200" dirty="0" smtClean="0"/>
            <a:t>추가</a:t>
          </a:r>
          <a:endParaRPr lang="ko-KR" altLang="en-US" sz="1500" kern="1200" dirty="0"/>
        </a:p>
      </dsp:txBody>
      <dsp:txXfrm>
        <a:off x="6351016" y="3684016"/>
        <a:ext cx="2217539" cy="1330523"/>
      </dsp:txXfrm>
    </dsp:sp>
    <dsp:sp modelId="{50422C64-53CD-4107-A76F-FE27A233D737}">
      <dsp:nvSpPr>
        <dsp:cNvPr id="0" name=""/>
        <dsp:cNvSpPr/>
      </dsp:nvSpPr>
      <dsp:spPr>
        <a:xfrm>
          <a:off x="2004640" y="5012740"/>
          <a:ext cx="8182719" cy="479433"/>
        </a:xfrm>
        <a:custGeom>
          <a:avLst/>
          <a:gdLst/>
          <a:ahLst/>
          <a:cxnLst/>
          <a:rect l="0" t="0" r="0" b="0"/>
          <a:pathLst>
            <a:path>
              <a:moveTo>
                <a:pt x="8182719" y="0"/>
              </a:moveTo>
              <a:lnTo>
                <a:pt x="8182719" y="256816"/>
              </a:lnTo>
              <a:lnTo>
                <a:pt x="0" y="256816"/>
              </a:lnTo>
              <a:lnTo>
                <a:pt x="0" y="47943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5891035" y="5249907"/>
        <a:ext cx="409929" cy="5100"/>
      </dsp:txXfrm>
    </dsp:sp>
    <dsp:sp modelId="{F20EBC16-6695-4485-AD11-C98CE2865025}">
      <dsp:nvSpPr>
        <dsp:cNvPr id="0" name=""/>
        <dsp:cNvSpPr/>
      </dsp:nvSpPr>
      <dsp:spPr>
        <a:xfrm>
          <a:off x="9078590" y="3684016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소변불편함</a:t>
          </a:r>
          <a:r>
            <a:rPr lang="ko-KR" altLang="en-US" sz="1500" kern="1200" dirty="0" smtClean="0"/>
            <a:t> 지속되어 </a:t>
          </a:r>
          <a:r>
            <a:rPr lang="en-US" altLang="ko-KR" sz="1500" kern="1200" dirty="0" smtClean="0"/>
            <a:t>amitriptyline </a:t>
          </a:r>
          <a:r>
            <a:rPr lang="ko-KR" altLang="en-US" sz="1500" kern="1200" dirty="0" smtClean="0"/>
            <a:t>또 감량</a:t>
          </a:r>
          <a:r>
            <a:rPr lang="en-US" altLang="ko-KR" sz="1500" kern="1200" dirty="0" smtClean="0"/>
            <a:t>, buprenorphine patch </a:t>
          </a:r>
          <a:r>
            <a:rPr lang="ko-KR" altLang="en-US" sz="1500" kern="1200" dirty="0" smtClean="0"/>
            <a:t>증량</a:t>
          </a:r>
          <a:endParaRPr lang="ko-KR" altLang="en-US" sz="1500" kern="1200" dirty="0"/>
        </a:p>
      </dsp:txBody>
      <dsp:txXfrm>
        <a:off x="9078590" y="3684016"/>
        <a:ext cx="2217539" cy="1330523"/>
      </dsp:txXfrm>
    </dsp:sp>
    <dsp:sp modelId="{C7F742DA-3989-4E46-9234-2B4AAD5034F7}">
      <dsp:nvSpPr>
        <dsp:cNvPr id="0" name=""/>
        <dsp:cNvSpPr/>
      </dsp:nvSpPr>
      <dsp:spPr>
        <a:xfrm>
          <a:off x="3111609" y="6144116"/>
          <a:ext cx="47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943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500" kern="1200"/>
        </a:p>
      </dsp:txBody>
      <dsp:txXfrm>
        <a:off x="3338576" y="6187285"/>
        <a:ext cx="25501" cy="5100"/>
      </dsp:txXfrm>
    </dsp:sp>
    <dsp:sp modelId="{E7FD4B0B-95A8-498E-BAB4-C1073A6402E1}">
      <dsp:nvSpPr>
        <dsp:cNvPr id="0" name=""/>
        <dsp:cNvSpPr/>
      </dsp:nvSpPr>
      <dsp:spPr>
        <a:xfrm>
          <a:off x="895870" y="5524574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기립성</a:t>
          </a:r>
          <a:r>
            <a:rPr lang="ko-KR" altLang="en-US" sz="1500" kern="1200" dirty="0" smtClean="0"/>
            <a:t> 어지럼 및 전신적인 떨림 발생</a:t>
          </a:r>
          <a:r>
            <a:rPr lang="en-US" altLang="ko-KR" sz="1500" kern="1200" dirty="0" smtClean="0"/>
            <a:t>. Oxycodone, amitriptyline</a:t>
          </a:r>
          <a:r>
            <a:rPr lang="ko-KR" altLang="en-US" sz="1500" kern="1200" dirty="0" smtClean="0"/>
            <a:t>은 중단</a:t>
          </a:r>
          <a:r>
            <a:rPr lang="en-US" altLang="ko-KR" sz="1500" kern="1200" dirty="0" smtClean="0"/>
            <a:t>. </a:t>
          </a:r>
          <a:endParaRPr lang="ko-KR" altLang="en-US" sz="1500" kern="1200" dirty="0"/>
        </a:p>
      </dsp:txBody>
      <dsp:txXfrm>
        <a:off x="895870" y="5524574"/>
        <a:ext cx="2217539" cy="1330523"/>
      </dsp:txXfrm>
    </dsp:sp>
    <dsp:sp modelId="{220150E1-98BD-46D5-B1EE-75D15C6975DF}">
      <dsp:nvSpPr>
        <dsp:cNvPr id="0" name=""/>
        <dsp:cNvSpPr/>
      </dsp:nvSpPr>
      <dsp:spPr>
        <a:xfrm>
          <a:off x="3623443" y="5524574"/>
          <a:ext cx="2217539" cy="133052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err="1" smtClean="0"/>
            <a:t>떨림증상</a:t>
          </a:r>
          <a:r>
            <a:rPr lang="ko-KR" altLang="en-US" sz="1500" kern="1200" dirty="0" smtClean="0"/>
            <a:t> 호전</a:t>
          </a:r>
          <a:r>
            <a:rPr lang="en-US" altLang="ko-KR" sz="1500" kern="1200" dirty="0" smtClean="0"/>
            <a:t>, </a:t>
          </a:r>
          <a:r>
            <a:rPr lang="ko-KR" altLang="en-US" sz="1500" kern="1200" dirty="0" err="1" smtClean="0"/>
            <a:t>기립성</a:t>
          </a:r>
          <a:r>
            <a:rPr lang="ko-KR" altLang="en-US" sz="1500" kern="1200" dirty="0" smtClean="0"/>
            <a:t> 어지럼 없어짐</a:t>
          </a:r>
          <a:r>
            <a:rPr lang="en-US" altLang="ko-KR" sz="1500" kern="1200" dirty="0" smtClean="0"/>
            <a:t>. </a:t>
          </a:r>
          <a:r>
            <a:rPr lang="ko-KR" altLang="en-US" sz="1500" kern="1200" dirty="0" err="1" smtClean="0"/>
            <a:t>저림은</a:t>
          </a:r>
          <a:r>
            <a:rPr lang="ko-KR" altLang="en-US" sz="1500" kern="1200" dirty="0" smtClean="0"/>
            <a:t> 아직도 </a:t>
          </a:r>
          <a:r>
            <a:rPr lang="ko-KR" altLang="en-US" sz="1500" kern="1200" dirty="0" err="1" smtClean="0"/>
            <a:t>호소중</a:t>
          </a:r>
          <a:endParaRPr lang="ko-KR" altLang="en-US" sz="1500" kern="1200" dirty="0"/>
        </a:p>
      </dsp:txBody>
      <dsp:txXfrm>
        <a:off x="3623443" y="5524574"/>
        <a:ext cx="2217539" cy="1330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신경말단이 있는 피부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말초신경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척수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뇌간에 걸쳐 </a:t>
            </a:r>
            <a:r>
              <a:rPr lang="ko-KR" altLang="en-US" dirty="0" err="1" smtClean="0"/>
              <a:t>원인병터에</a:t>
            </a:r>
            <a:r>
              <a:rPr lang="ko-KR" altLang="en-US" dirty="0" smtClean="0"/>
              <a:t> 의해 </a:t>
            </a:r>
            <a:r>
              <a:rPr lang="ko-KR" altLang="en-US" dirty="0" err="1" smtClean="0"/>
              <a:t>발생가능함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PY, person-year; CI, confidence interval; </a:t>
            </a:r>
            <a:r>
              <a:rPr lang="en-US" altLang="ko-KR" dirty="0" err="1" smtClean="0"/>
              <a:t>NeP</a:t>
            </a:r>
            <a:r>
              <a:rPr lang="en-US" altLang="ko-KR" dirty="0" smtClean="0"/>
              <a:t>, neuropathic pain; NRC, nerve root compression; MONICA/KORA, MONICA/KORA Augsburg Survey; PPR, pooled prevalence rate.</a:t>
            </a:r>
          </a:p>
          <a:p>
            <a:r>
              <a:rPr lang="en-US" altLang="ko-KR" dirty="0" smtClean="0"/>
              <a:t>a)Values are presented as % (number/total number), % (95% CI), or % (number). b)Multiple results from an article.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8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길이가 정해진 선 위에 통증의 정도를 환자가 스스로 표시하도록 하는 방법이다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(Appendix 1).3 100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선을 긋고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 의 시작 부분은 ‘통증이 전혀 없는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상태’이고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끝 부분은 ‘상상할 수 있는 가장 심한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통증’으로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가정하여 현재 통증이 얼마나 심한지 선 위에 표시하도록 하여 통증의 정도를 측정한다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선의 시작 부분부터 환자가 표시한 부분까지 길이를 측정하여 길이가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0-4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이내인 경우는 통증이 없는 상태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5-44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경미한 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45-74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중등도 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75-100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심한 통증으로 판독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발병기전에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따라 치료를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하는것은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발병기전을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밝히는데 실패하여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임상양상에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따라 치료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다기관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신경과 연구자들이 모여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LANSS,17 NPQ,18, DN4,19 ID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,20 NPS23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NPSI24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한글로 번역하고 중복되는 항목은 삭제하여 총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문항으로 구성된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KNPQ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4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84% and a specificity of 44% (when using a cut-off point of 46)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위해 허가를 받거나 요금을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내지않아도됨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2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조직이 손상되면 염증반응이 일어나고 </a:t>
            </a:r>
            <a:r>
              <a:rPr lang="ko-KR" altLang="en-US" dirty="0" err="1" smtClean="0"/>
              <a:t>통각자극에</a:t>
            </a:r>
            <a:r>
              <a:rPr lang="ko-KR" altLang="en-US" dirty="0" smtClean="0"/>
              <a:t> 민감도가 높아지는 </a:t>
            </a:r>
            <a:r>
              <a:rPr lang="ko-KR" altLang="en-US" dirty="0" err="1" smtClean="0"/>
              <a:t>통각과민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무해자극을</a:t>
            </a:r>
            <a:r>
              <a:rPr lang="ko-KR" altLang="en-US" dirty="0" smtClean="0"/>
              <a:t> 통증으로 느끼는 </a:t>
            </a:r>
            <a:r>
              <a:rPr lang="ko-KR" altLang="en-US" dirty="0" err="1" smtClean="0"/>
              <a:t>무해자극</a:t>
            </a:r>
            <a:r>
              <a:rPr lang="ko-KR" altLang="en-US" dirty="0" smtClean="0"/>
              <a:t> 통증이 일어납니다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만성적인 염증에 지속적으로 노출되면 통증이 더 강해지고 치료에 잘 반응하지 않는 상태로 변하기 때문에 조기</a:t>
            </a:r>
            <a:r>
              <a:rPr lang="ko-KR" altLang="en-US" baseline="0" dirty="0" smtClean="0"/>
              <a:t> 치료가 중요합니다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신경병성</a:t>
            </a:r>
            <a:r>
              <a:rPr lang="ko-KR" altLang="en-US" baseline="0" dirty="0" smtClean="0"/>
              <a:t> 통증이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생기는 원인은 </a:t>
            </a:r>
            <a:r>
              <a:rPr lang="ko-KR" altLang="en-US" baseline="0" dirty="0" err="1" smtClean="0"/>
              <a:t>통증전달</a:t>
            </a:r>
            <a:r>
              <a:rPr lang="ko-KR" altLang="en-US" baseline="0" dirty="0" smtClean="0"/>
              <a:t> 경로 중 </a:t>
            </a:r>
            <a:r>
              <a:rPr lang="en-US" altLang="ko-KR" baseline="0" dirty="0" smtClean="0"/>
              <a:t>ascending pathway</a:t>
            </a:r>
            <a:r>
              <a:rPr lang="ko-KR" altLang="en-US" baseline="0" dirty="0" smtClean="0"/>
              <a:t>의 비정상적인 활성화</a:t>
            </a:r>
            <a:r>
              <a:rPr lang="en-US" altLang="ko-KR" baseline="0" dirty="0" smtClean="0"/>
              <a:t>, descending pain control pathway</a:t>
            </a:r>
            <a:r>
              <a:rPr lang="ko-KR" altLang="en-US" baseline="0" dirty="0" smtClean="0"/>
              <a:t>의 변화로 균형이 깨지는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통증 전달체계가 병적으로 과하게 흥분되어 있고 </a:t>
            </a:r>
            <a:r>
              <a:rPr lang="en-US" altLang="ko-KR" baseline="0" dirty="0" smtClean="0"/>
              <a:t>peripheral nerve</a:t>
            </a:r>
            <a:r>
              <a:rPr lang="ko-KR" altLang="en-US" baseline="0" dirty="0" smtClean="0"/>
              <a:t>중 </a:t>
            </a:r>
            <a:r>
              <a:rPr lang="en-US" altLang="ko-KR" baseline="0" dirty="0" err="1" smtClean="0"/>
              <a:t>abeta,bdelta,C</a:t>
            </a:r>
            <a:r>
              <a:rPr lang="en-US" altLang="ko-KR" baseline="0" dirty="0" smtClean="0"/>
              <a:t> fiber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involve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발생합니다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그런데 이러한 신경에 이상이 생기는 것은 나이가 들수록 더 자주 생기고 당뇨가 있거나 암에 걸렸거나 항암치료를 받는 경우 더 자주 생기게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신경에 병이 생기면 </a:t>
            </a:r>
            <a:r>
              <a:rPr lang="en-US" altLang="ko-KR" baseline="0" dirty="0" smtClean="0"/>
              <a:t>sodium, calcium, potassium</a:t>
            </a:r>
            <a:r>
              <a:rPr lang="ko-KR" altLang="en-US" baseline="0" dirty="0" smtClean="0"/>
              <a:t>과 같은 </a:t>
            </a:r>
            <a:r>
              <a:rPr lang="ko-KR" altLang="en-US" baseline="0" dirty="0" err="1" smtClean="0"/>
              <a:t>이온채널에</a:t>
            </a:r>
            <a:r>
              <a:rPr lang="ko-KR" altLang="en-US" baseline="0" dirty="0" smtClean="0"/>
              <a:t> 변화가 생기고 감각전달체계에도 변화가 생기게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신경이 손상을 받은 가운데 </a:t>
            </a:r>
            <a:r>
              <a:rPr lang="ko-KR" altLang="en-US" baseline="0" dirty="0" err="1" smtClean="0"/>
              <a:t>오나전히</a:t>
            </a:r>
            <a:r>
              <a:rPr lang="ko-KR" altLang="en-US" baseline="0" dirty="0" smtClean="0"/>
              <a:t> 손상되지 않고 일부가 남아있다면</a:t>
            </a:r>
            <a:r>
              <a:rPr lang="en-US" altLang="ko-KR" baseline="0" dirty="0" smtClean="0"/>
              <a:t> ectopic activity</a:t>
            </a:r>
            <a:r>
              <a:rPr lang="ko-KR" altLang="en-US" baseline="0" dirty="0" smtClean="0"/>
              <a:t>가 일어나고 </a:t>
            </a:r>
            <a:r>
              <a:rPr lang="en-US" altLang="ko-KR" baseline="0" dirty="0" smtClean="0"/>
              <a:t>irritable nociceptor</a:t>
            </a:r>
            <a:r>
              <a:rPr lang="ko-KR" altLang="en-US" baseline="0" dirty="0" smtClean="0"/>
              <a:t>라고 부르는 </a:t>
            </a:r>
            <a:r>
              <a:rPr lang="ko-KR" altLang="en-US" baseline="0" dirty="0" err="1" smtClean="0"/>
              <a:t>과흥분된</a:t>
            </a:r>
            <a:r>
              <a:rPr lang="ko-KR" altLang="en-US" baseline="0" dirty="0" smtClean="0"/>
              <a:t> 신경다발이 남아있게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이런 경우에 환자들은 감각이 </a:t>
            </a:r>
            <a:r>
              <a:rPr lang="ko-KR" altLang="en-US" baseline="0" dirty="0" err="1" smtClean="0"/>
              <a:t>둔한것같기도</a:t>
            </a:r>
            <a:r>
              <a:rPr lang="ko-KR" altLang="en-US" baseline="0" dirty="0" smtClean="0"/>
              <a:t> 하면서 동시에 통증이 계속 지속된다고 느끼게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척수신경에서 들어오는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도 바뀌고 </a:t>
            </a:r>
            <a:r>
              <a:rPr lang="ko-KR" altLang="en-US" baseline="0" dirty="0" err="1" smtClean="0"/>
              <a:t>칼슘채널의</a:t>
            </a:r>
            <a:r>
              <a:rPr lang="ko-KR" altLang="en-US" baseline="0" dirty="0" smtClean="0"/>
              <a:t> 기능이 바뀌게 되면 신경전달물질도 늘어나고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신경전달도</a:t>
            </a:r>
            <a:r>
              <a:rPr lang="ko-KR" altLang="en-US" baseline="0" dirty="0" smtClean="0"/>
              <a:t> 늘어나게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척추신경의</a:t>
            </a:r>
            <a:r>
              <a:rPr lang="ko-KR" altLang="en-US" baseline="0" dirty="0" smtClean="0"/>
              <a:t> 흥분이 증가하면 </a:t>
            </a:r>
            <a:r>
              <a:rPr lang="en-US" altLang="ko-KR" baseline="0" dirty="0" err="1" smtClean="0"/>
              <a:t>abeta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adelta</a:t>
            </a:r>
            <a:r>
              <a:rPr lang="en-US" altLang="ko-KR" baseline="0" dirty="0" smtClean="0"/>
              <a:t> fiber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역치가</a:t>
            </a:r>
            <a:r>
              <a:rPr lang="ko-KR" altLang="en-US" baseline="0" dirty="0" smtClean="0"/>
              <a:t> 낮아져서 </a:t>
            </a:r>
            <a:r>
              <a:rPr lang="ko-KR" altLang="en-US" baseline="0" dirty="0" err="1" smtClean="0"/>
              <a:t>통각신경의</a:t>
            </a:r>
            <a:r>
              <a:rPr lang="ko-KR" altLang="en-US" baseline="0" dirty="0" smtClean="0"/>
              <a:t> 활성이 더 자주 일어나는 중추민감화가 생깁니다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물질이 계속 나오고 </a:t>
            </a:r>
            <a:r>
              <a:rPr lang="ko-KR" altLang="en-US" baseline="0" dirty="0" err="1" smtClean="0"/>
              <a:t>신경흥분이</a:t>
            </a:r>
            <a:r>
              <a:rPr lang="ko-KR" altLang="en-US" baseline="0" dirty="0" smtClean="0"/>
              <a:t> 자주 </a:t>
            </a:r>
            <a:r>
              <a:rPr lang="ko-KR" altLang="en-US" baseline="0" dirty="0" err="1" smtClean="0"/>
              <a:t>일어나게되면</a:t>
            </a:r>
            <a:r>
              <a:rPr lang="ko-KR" altLang="en-US" baseline="0" dirty="0" smtClean="0"/>
              <a:t> 중추에서도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신경전달물질인 </a:t>
            </a:r>
            <a:r>
              <a:rPr lang="en-US" altLang="ko-KR" baseline="0" dirty="0" smtClean="0"/>
              <a:t>NMDA, AMPA</a:t>
            </a:r>
            <a:r>
              <a:rPr lang="ko-KR" altLang="en-US" baseline="0" dirty="0" smtClean="0"/>
              <a:t>이 과잉존재하게 되어 </a:t>
            </a:r>
            <a:r>
              <a:rPr lang="ko-KR" altLang="en-US" baseline="0" dirty="0" err="1" smtClean="0"/>
              <a:t>무해자극</a:t>
            </a:r>
            <a:r>
              <a:rPr lang="ko-KR" altLang="en-US" baseline="0" dirty="0" smtClean="0"/>
              <a:t> 통증이 발생합니다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여기에 </a:t>
            </a:r>
            <a:r>
              <a:rPr lang="ko-KR" altLang="en-US" baseline="0" dirty="0" err="1" smtClean="0"/>
              <a:t>억제성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interneuron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descending modulatory control system</a:t>
            </a:r>
            <a:r>
              <a:rPr lang="ko-KR" altLang="en-US" baseline="0" dirty="0" smtClean="0"/>
              <a:t>도 제대로 기능을 하지 못하게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억제와 </a:t>
            </a:r>
            <a:r>
              <a:rPr lang="ko-KR" altLang="en-US" baseline="0" dirty="0" err="1" smtClean="0"/>
              <a:t>흥분사이의</a:t>
            </a:r>
            <a:r>
              <a:rPr lang="ko-KR" altLang="en-US" baseline="0" dirty="0" smtClean="0"/>
              <a:t> 균형이 깨지면 뇌에서도 이상한 </a:t>
            </a:r>
            <a:r>
              <a:rPr lang="ko-KR" altLang="en-US" baseline="0" dirty="0" err="1" smtClean="0"/>
              <a:t>감각신호를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받게되어</a:t>
            </a:r>
            <a:r>
              <a:rPr lang="ko-KR" altLang="en-US" baseline="0" dirty="0" smtClean="0"/>
              <a:t> 시상과 </a:t>
            </a:r>
            <a:r>
              <a:rPr lang="en-US" altLang="ko-KR" baseline="0" dirty="0" smtClean="0"/>
              <a:t>limbic region</a:t>
            </a:r>
            <a:r>
              <a:rPr lang="ko-KR" altLang="en-US" baseline="0" dirty="0" smtClean="0"/>
              <a:t>에도 영향을 미쳐서 통증과 동시에</a:t>
            </a:r>
            <a:endParaRPr lang="en-US" altLang="ko-KR" baseline="0" dirty="0" smtClean="0"/>
          </a:p>
          <a:p>
            <a:r>
              <a:rPr lang="en-US" altLang="ko-KR" baseline="0" dirty="0" smtClean="0"/>
              <a:t>Anxiety, depression, sleep problem</a:t>
            </a:r>
            <a:r>
              <a:rPr lang="ko-KR" altLang="en-US" baseline="0" dirty="0" smtClean="0"/>
              <a:t>이 생기게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노르아드레날린 </a:t>
            </a:r>
            <a:r>
              <a:rPr lang="en-US" altLang="ko-KR" baseline="0" dirty="0" smtClean="0"/>
              <a:t>(alpha-2 adrenergic receptor)</a:t>
            </a:r>
            <a:r>
              <a:rPr lang="ko-KR" altLang="en-US" baseline="0" dirty="0" smtClean="0"/>
              <a:t>를 통한 </a:t>
            </a:r>
            <a:r>
              <a:rPr lang="ko-KR" altLang="en-US" baseline="0" dirty="0" err="1" smtClean="0"/>
              <a:t>억제기능이</a:t>
            </a:r>
            <a:r>
              <a:rPr lang="ko-KR" altLang="en-US" baseline="0" dirty="0" smtClean="0"/>
              <a:t> 떨어져있고 </a:t>
            </a:r>
            <a:r>
              <a:rPr lang="en-US" altLang="ko-KR" baseline="0" dirty="0" smtClean="0"/>
              <a:t>5-HT2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5-HT3</a:t>
            </a:r>
            <a:r>
              <a:rPr lang="ko-KR" altLang="en-US" baseline="0" dirty="0" smtClean="0"/>
              <a:t>를 통한 세로토닌 전달은 항진되어 있는 모습을 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이론은 </a:t>
            </a:r>
            <a:r>
              <a:rPr lang="ko-KR" altLang="en-US" baseline="0" dirty="0" err="1" smtClean="0"/>
              <a:t>치료시에</a:t>
            </a:r>
            <a:r>
              <a:rPr lang="en-US" altLang="ko-KR" baseline="0" dirty="0" smtClean="0"/>
              <a:t> monoamine system</a:t>
            </a:r>
            <a:r>
              <a:rPr lang="ko-KR" altLang="en-US" baseline="0" dirty="0" smtClean="0"/>
              <a:t>을 조절해서 신경통을 </a:t>
            </a:r>
            <a:r>
              <a:rPr lang="ko-KR" altLang="en-US" baseline="0" dirty="0" err="1" smtClean="0"/>
              <a:t>치료하는것의</a:t>
            </a:r>
            <a:r>
              <a:rPr lang="ko-KR" altLang="en-US" baseline="0" dirty="0" smtClean="0"/>
              <a:t> 근거가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환자들마다</a:t>
            </a:r>
            <a:r>
              <a:rPr lang="ko-KR" altLang="en-US" baseline="0" dirty="0" smtClean="0"/>
              <a:t> 통증에 대한 치료에 반응이 다양하게 나타나는데 이러한 이유는 </a:t>
            </a:r>
            <a:r>
              <a:rPr lang="en-US" altLang="ko-KR" baseline="0" dirty="0" smtClean="0"/>
              <a:t>CNS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통증신호를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modulation</a:t>
            </a:r>
            <a:r>
              <a:rPr lang="ko-KR" altLang="en-US" baseline="0" dirty="0" smtClean="0"/>
              <a:t>하기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통증이 </a:t>
            </a:r>
            <a:r>
              <a:rPr lang="en-US" altLang="ko-KR" baseline="0" dirty="0" smtClean="0"/>
              <a:t>dorsal horn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올라갈때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augment</a:t>
            </a:r>
            <a:r>
              <a:rPr lang="ko-KR" altLang="en-US" baseline="0" dirty="0" smtClean="0"/>
              <a:t>되거나 감소된 상태로 올라가게 됩니다</a:t>
            </a:r>
            <a:r>
              <a:rPr lang="en-US" altLang="ko-KR" baseline="0" dirty="0" smtClean="0"/>
              <a:t>. Controlled pain modulation</a:t>
            </a:r>
            <a:r>
              <a:rPr lang="ko-KR" altLang="en-US" baseline="0" dirty="0" smtClean="0"/>
              <a:t>이 잘 작동하지 않으면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Descending endogenous inhibition</a:t>
            </a:r>
            <a:r>
              <a:rPr lang="ko-KR" altLang="en-US" baseline="0" dirty="0" smtClean="0"/>
              <a:t>의 기능이 떨어지고 그렇게 되면 통증을 인지하는게 억제가 잘 안되게 됩니다</a:t>
            </a:r>
            <a:r>
              <a:rPr lang="en-US" altLang="ko-KR" baseline="0" dirty="0" smtClean="0"/>
              <a:t>. Ascending pain pathway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과활성화되있으면</a:t>
            </a:r>
            <a:r>
              <a:rPr lang="ko-KR" altLang="en-US" baseline="0" dirty="0" smtClean="0"/>
              <a:t> 통증이 누적이 되게 되는데 </a:t>
            </a:r>
            <a:r>
              <a:rPr lang="ko-KR" altLang="en-US" baseline="0" dirty="0" err="1" smtClean="0"/>
              <a:t>비신경병성</a:t>
            </a:r>
            <a:r>
              <a:rPr lang="ko-KR" altLang="en-US" baseline="0" dirty="0" smtClean="0"/>
              <a:t> 통증보다 </a:t>
            </a:r>
            <a:r>
              <a:rPr lang="ko-KR" altLang="en-US" baseline="0" dirty="0" err="1" smtClean="0"/>
              <a:t>신경병성</a:t>
            </a:r>
            <a:r>
              <a:rPr lang="ko-KR" altLang="en-US" baseline="0" dirty="0" smtClean="0"/>
              <a:t> 통증이 더 빠른 속도로 누적되게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점을 고려한다면 환자를 </a:t>
            </a:r>
            <a:r>
              <a:rPr lang="ko-KR" altLang="en-US" baseline="0" dirty="0" err="1" smtClean="0"/>
              <a:t>치료할때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흥분성의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nociceptive profile</a:t>
            </a:r>
            <a:r>
              <a:rPr lang="ko-KR" altLang="en-US" baseline="0" dirty="0" smtClean="0"/>
              <a:t>을 갖고있다면 </a:t>
            </a:r>
            <a:r>
              <a:rPr lang="ko-KR" altLang="en-US" baseline="0" dirty="0" err="1" smtClean="0"/>
              <a:t>흥분성을</a:t>
            </a:r>
            <a:r>
              <a:rPr lang="ko-KR" altLang="en-US" baseline="0" dirty="0" smtClean="0"/>
              <a:t> 가라앉혀주는 </a:t>
            </a:r>
            <a:r>
              <a:rPr lang="en-US" altLang="ko-KR" baseline="0" dirty="0" smtClean="0"/>
              <a:t>gabapentin</a:t>
            </a:r>
            <a:r>
              <a:rPr lang="ko-KR" altLang="en-US" baseline="0" dirty="0" smtClean="0"/>
              <a:t>과 같은 약으로 치료하고 </a:t>
            </a:r>
            <a:r>
              <a:rPr lang="en-US" altLang="ko-KR" baseline="0" dirty="0" smtClean="0"/>
              <a:t>descending inhibition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문제가있다면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serotonin-noradrenaline reuptake inhibitor</a:t>
            </a:r>
            <a:r>
              <a:rPr lang="ko-KR" altLang="en-US" baseline="0" dirty="0" smtClean="0"/>
              <a:t>로 치료해 볼 수 있겠습니다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Controlled pain modulation</a:t>
            </a:r>
            <a:r>
              <a:rPr lang="ko-KR" altLang="en-US" baseline="0" dirty="0" smtClean="0"/>
              <a:t>을 회복시키는 약으로는 </a:t>
            </a:r>
            <a:r>
              <a:rPr lang="en-US" altLang="ko-KR" baseline="0" dirty="0" smtClean="0"/>
              <a:t>duloxetine, </a:t>
            </a:r>
            <a:r>
              <a:rPr lang="en-US" altLang="ko-KR" baseline="0" dirty="0" err="1" smtClean="0"/>
              <a:t>tapentadol</a:t>
            </a:r>
            <a:r>
              <a:rPr lang="ko-KR" altLang="en-US" baseline="0" dirty="0" smtClean="0"/>
              <a:t>과 같은 약이 있습니다</a:t>
            </a:r>
            <a:r>
              <a:rPr lang="en-US" altLang="ko-KR" baseline="0" dirty="0" smtClean="0"/>
              <a:t>. Pain modulation</a:t>
            </a:r>
            <a:r>
              <a:rPr lang="ko-KR" altLang="en-US" baseline="0" dirty="0" smtClean="0"/>
              <a:t>에 이상이 있는 환자를 통증을 잘 치료해주면 정상으로 돌아온다고도 </a:t>
            </a:r>
            <a:r>
              <a:rPr lang="ko-KR" altLang="en-US" baseline="0" dirty="0" err="1" smtClean="0"/>
              <a:t>알려져있습니다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환자나 치료하는 사람의 믿음과 열망이 치료에 대한 반응에 강하게 영향을 미치는 것으로 </a:t>
            </a:r>
            <a:r>
              <a:rPr lang="ko-KR" altLang="en-US" baseline="0" dirty="0" err="1" smtClean="0"/>
              <a:t>알려져있습니다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현재까지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신경병성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통증을 치료하는데 보통 사용하는 진통제인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acetaminophen, NSAID, codeine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같은 약한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크게 효과를 보기가 어렵다고 알려져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보통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쓰는 약은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 analogue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GABA inhibitor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serotonin-noradrenaline reuptake inhibitor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duloxetine,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tricycline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antidepressant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amitriptyline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nortriptyline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강력한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botulinum toxin A, capsaicin patch, lidocaine path, tramadol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강력하게 권고되지 않는데 효과를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보는데까지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오래걸리거나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또는 부작용으로 인해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사용에 제한이 있기 때문입니다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 사용하는 약 중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duloxetine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 modulatory inhibitory control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관련되고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칼슘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voltage gated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채널의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subunit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l-GR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l-GR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붙어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sensitization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감소시키는 작용을 통해 진통효과를 보입니다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기전이 조금씩 다르므로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opioid, SNRI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같이 사용하면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synergy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기대해 볼 수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한가지 약을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중간정도의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농도로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썼을때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효과가 없는 환자에게 한가지 약을 고농도로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쓰는것의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부작용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효과는 서로 다른 약을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적은 용량으로 쓰는것과 비슷하다고 하므로 약물을 추가하거나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증량할때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고려하시면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될것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lidocaine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패치나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캡사이신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트라마돌이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리도카인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패치는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postherpetic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같은 국소적인 통증이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있을때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고려할 수 있고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캡사이신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패치는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postherpetic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neuralgia, diabetic neuropathy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사용을 고려합니다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트라마돌은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 agonist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SNRI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인데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peripheral neuropathic pain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효과가 입증됐지만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neuropathic pain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아직 효과가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입증돼지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않았습니다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botulinum toxin A, opioid agonist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 강력한 진통제인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oxycodone, morphine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제외한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항경련제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topiramate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oxcarbazepine, carbamazepine, valproate,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zonisamide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lacosamide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levetiracetam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여기에 들어갑니다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부작용의 우려가 있고 과용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중독성에 대해 고려해야 하므로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line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인것같습니다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Carbamazepine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 neuropathy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trigeminal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lamotrigine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다른 약에 반응이 없는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trigeminal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사용을 고려합니다</a:t>
            </a:r>
            <a:r>
              <a:rPr lang="en-US" altLang="ko-KR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 약물치료외에도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lumbar radiculopathy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zoster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의한 신경통의 경우에 시행하는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경막외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마취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steroid nerve block, CRPS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환자에게 시행하는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sympathetic ganglion block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10kHz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sinusoidal waveform spinal cord simulation, dorsal root ganglion, peripheral nerve stimulation,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Epidural motor cortex stimulation (ECMS)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repetitive transcranial cortical stimulation(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rTMS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transcranial direct current stimulation(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tDCS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deep brain stimulation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시행하기도 한다고 합니다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NNT: number needed to treat, placebo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비교하여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이상의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통증감소를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경험하는데까지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필요한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치료횟수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Spinal cord stimulation traditionally applies a monophasic square-wave pulse (at a frequency in the 30–100 Hz range) that results in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paraesthesia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painful region.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Cortical stimulation involves the stimulation of the pre-central motor cortex below the motor threshold using either invasive epidural or transcranial non-invasive techniques (such as repetitive transcranial magnetic stimulation (TMS) and transcranial direct current stimulation).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Deep brain stimulation uses high-frequency chronic intracranial stimulation of the internal capsule, various nuclei in the sensory thalamus, periaqueductal and periventricular grey, motor cortex, septum, nucleus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accumbens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posterior hypothalamus and anterior cingulate cortex as potential brain targets for pain control.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Intrathecal treatments provide a targeted drug delivery option in patients with severe and otherwise refractory chronic pain. The pumps can be refilled through an opening at the skin surface.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/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846" y="623599"/>
            <a:ext cx="11834446" cy="30955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을지대학교 을지병원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신경과 </a:t>
            </a:r>
            <a:r>
              <a:rPr lang="ko-KR" altLang="en-US" dirty="0" err="1" smtClean="0"/>
              <a:t>연수강좌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Neuropathic pain</a:t>
            </a:r>
            <a:br>
              <a:rPr lang="en-US" altLang="ko-KR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노원을지대학교 병원</a:t>
            </a:r>
            <a:endParaRPr lang="en-US" altLang="ko-KR" dirty="0" smtClean="0"/>
          </a:p>
          <a:p>
            <a:r>
              <a:rPr lang="ko-KR" altLang="en-US" dirty="0" smtClean="0"/>
              <a:t>신경과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PainDETECT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75" y="1206500"/>
            <a:ext cx="335756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Pathophysiology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09681" y="1032990"/>
            <a:ext cx="9582319" cy="5825010"/>
            <a:chOff x="2609681" y="1032990"/>
            <a:chExt cx="9582319" cy="58250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681" y="1032990"/>
              <a:ext cx="7077834" cy="54556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to the patient with neuropathic pain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0420" y="1339232"/>
            <a:ext cx="12091580" cy="5518768"/>
            <a:chOff x="100420" y="918447"/>
            <a:chExt cx="12091580" cy="59395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20" y="918447"/>
              <a:ext cx="11821227" cy="562801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56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70450"/>
            <a:ext cx="12192000" cy="5587550"/>
            <a:chOff x="0" y="1270450"/>
            <a:chExt cx="12192000" cy="5587550"/>
          </a:xfrm>
        </p:grpSpPr>
        <p:sp>
          <p:nvSpPr>
            <p:cNvPr id="5" name="TextBox 4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1270450"/>
              <a:ext cx="12192000" cy="5522557"/>
              <a:chOff x="0" y="508001"/>
              <a:chExt cx="12192000" cy="628515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509188"/>
                <a:ext cx="7197458" cy="6283963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3152" y="508001"/>
                <a:ext cx="4528848" cy="5222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55564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32" y="1206500"/>
            <a:ext cx="7686136" cy="5640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20588" y="6483087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Eunhee</a:t>
            </a:r>
            <a:r>
              <a:rPr lang="en-US" altLang="ko-KR" dirty="0"/>
              <a:t> </a:t>
            </a:r>
            <a:r>
              <a:rPr lang="en-US" altLang="ko-KR" dirty="0" err="1"/>
              <a:t>Sohn</a:t>
            </a:r>
            <a:r>
              <a:rPr lang="en-US" altLang="ko-KR" dirty="0"/>
              <a:t>, </a:t>
            </a:r>
            <a:r>
              <a:rPr lang="en-US" altLang="ko-KR" dirty="0" smtClean="0"/>
              <a:t>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4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Gabapentin, </a:t>
            </a:r>
            <a:r>
              <a:rPr lang="en-US" altLang="ko-KR" dirty="0" err="1" smtClean="0"/>
              <a:t>pregabalin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Gabapentin: </a:t>
            </a:r>
            <a:r>
              <a:rPr lang="ko-KR" altLang="en-US" dirty="0" err="1" smtClean="0"/>
              <a:t>뉴론틴</a:t>
            </a:r>
            <a:r>
              <a:rPr lang="en-US" altLang="ko-KR" baseline="30000" dirty="0" smtClean="0"/>
              <a:t>®</a:t>
            </a:r>
            <a:r>
              <a:rPr lang="en-US" altLang="ko-KR" dirty="0" smtClean="0"/>
              <a:t>, 100-1200mg 3times/day</a:t>
            </a:r>
            <a:endParaRPr lang="en-US" altLang="ko-KR" baseline="30000" dirty="0" smtClean="0"/>
          </a:p>
          <a:p>
            <a:r>
              <a:rPr lang="en-US" altLang="ko-KR" dirty="0" err="1" smtClean="0"/>
              <a:t>Pregabalin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리리카</a:t>
            </a:r>
            <a:r>
              <a:rPr lang="en-US" altLang="ko-KR" baseline="30000" dirty="0" smtClean="0"/>
              <a:t>®</a:t>
            </a:r>
            <a:r>
              <a:rPr lang="en-US" altLang="ko-KR" dirty="0" smtClean="0"/>
              <a:t>, 25-300mg twice/day</a:t>
            </a:r>
          </a:p>
          <a:p>
            <a:r>
              <a:rPr lang="ko-KR" altLang="en-US" dirty="0" smtClean="0"/>
              <a:t>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어지럼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손등과 발등의 부종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체중증가</a:t>
            </a:r>
            <a:endParaRPr lang="en-US" altLang="ko-KR" dirty="0" smtClean="0"/>
          </a:p>
          <a:p>
            <a:r>
              <a:rPr lang="ko-KR" altLang="en-US" dirty="0" smtClean="0"/>
              <a:t>콩팥질환환자에게 </a:t>
            </a:r>
            <a:r>
              <a:rPr lang="ko-KR" altLang="en-US" dirty="0" err="1" smtClean="0"/>
              <a:t>용량조절</a:t>
            </a:r>
            <a:r>
              <a:rPr lang="ko-KR" altLang="en-US" dirty="0" smtClean="0"/>
              <a:t> 요함</a:t>
            </a:r>
            <a:endParaRPr lang="en-US" altLang="ko-KR" dirty="0" smtClean="0"/>
          </a:p>
          <a:p>
            <a:r>
              <a:rPr lang="ko-KR" altLang="en-US" dirty="0" smtClean="0"/>
              <a:t>약물상호작용이 거의 없어 </a:t>
            </a:r>
            <a:r>
              <a:rPr lang="ko-KR" altLang="en-US" dirty="0" err="1" smtClean="0"/>
              <a:t>항응고제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항생제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항혈소판제</a:t>
            </a:r>
            <a:r>
              <a:rPr lang="ko-KR" altLang="en-US" dirty="0" smtClean="0"/>
              <a:t> 등의 약물 복용 환자에게 적합</a:t>
            </a:r>
            <a:endParaRPr lang="en-US" altLang="ko-KR" dirty="0" smtClean="0"/>
          </a:p>
          <a:p>
            <a:r>
              <a:rPr lang="ko-KR" altLang="en-US" dirty="0" smtClean="0"/>
              <a:t>투석 중인 환자는 투석 받는 날에는 투석이 끝나고 나서 약 투약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69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Duloxetine, venlafaxine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Duloxetine: </a:t>
            </a:r>
            <a:r>
              <a:rPr lang="ko-KR" altLang="en-US" dirty="0" err="1" smtClean="0"/>
              <a:t>심발타</a:t>
            </a:r>
            <a:r>
              <a:rPr lang="en-US" altLang="ko-KR" baseline="30000" dirty="0" smtClean="0"/>
              <a:t>®</a:t>
            </a:r>
            <a:r>
              <a:rPr lang="en-US" altLang="ko-KR" dirty="0" smtClean="0"/>
              <a:t>,30mg once/day – 60mg twice/day</a:t>
            </a:r>
          </a:p>
          <a:p>
            <a:r>
              <a:rPr lang="en-US" altLang="ko-KR" dirty="0" smtClean="0"/>
              <a:t>Venlafaxine: </a:t>
            </a:r>
            <a:r>
              <a:rPr lang="ko-KR" altLang="en-US" dirty="0" err="1" smtClean="0"/>
              <a:t>에펙서</a:t>
            </a:r>
            <a:r>
              <a:rPr lang="en-US" altLang="ko-KR" baseline="30000" dirty="0"/>
              <a:t>®</a:t>
            </a:r>
            <a:r>
              <a:rPr lang="en-US" altLang="ko-KR" dirty="0" smtClean="0"/>
              <a:t>, 37.5mg/day-225mg/day</a:t>
            </a:r>
          </a:p>
          <a:p>
            <a:r>
              <a:rPr lang="ko-KR" altLang="en-US" dirty="0" smtClean="0"/>
              <a:t>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혈압상승</a:t>
            </a:r>
            <a:endParaRPr lang="en-US" altLang="ko-KR" dirty="0" smtClean="0"/>
          </a:p>
          <a:p>
            <a:r>
              <a:rPr lang="ko-KR" altLang="en-US" dirty="0" smtClean="0"/>
              <a:t>고혈압환자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녹내장환자에게 주의 투여</a:t>
            </a:r>
            <a:endParaRPr lang="en-US" altLang="ko-KR" dirty="0" smtClean="0"/>
          </a:p>
          <a:p>
            <a:r>
              <a:rPr lang="en-US" altLang="ko-KR" dirty="0" smtClean="0"/>
              <a:t>Radiculopathy, Diabetic polyneuropathy, chemotherapy induced neuropathic pain, fibromyalgia</a:t>
            </a:r>
          </a:p>
        </p:txBody>
      </p:sp>
    </p:spTree>
    <p:extLst>
      <p:ext uri="{BB962C8B-B14F-4D97-AF65-F5344CB8AC3E}">
        <p14:creationId xmlns:p14="http://schemas.microsoft.com/office/powerpoint/2010/main" val="745340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Amitriptyline, nortriptyline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Amitriptyline: </a:t>
            </a:r>
            <a:r>
              <a:rPr lang="ko-KR" altLang="en-US" dirty="0" err="1" smtClean="0"/>
              <a:t>에나폰</a:t>
            </a:r>
            <a:r>
              <a:rPr lang="en-US" altLang="ko-KR" baseline="30000" dirty="0"/>
              <a:t>®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에트라빌</a:t>
            </a:r>
            <a:r>
              <a:rPr lang="en-US" altLang="ko-KR" baseline="30000" dirty="0" smtClean="0"/>
              <a:t>®</a:t>
            </a:r>
            <a:r>
              <a:rPr lang="en-US" altLang="ko-KR" dirty="0" smtClean="0"/>
              <a:t>, 10mg/day-100mg/day</a:t>
            </a:r>
          </a:p>
          <a:p>
            <a:r>
              <a:rPr lang="en-US" altLang="ko-KR" dirty="0" smtClean="0"/>
              <a:t>Nortriptyline: </a:t>
            </a:r>
            <a:r>
              <a:rPr lang="ko-KR" altLang="en-US" dirty="0" err="1" smtClean="0"/>
              <a:t>센시발</a:t>
            </a:r>
            <a:r>
              <a:rPr lang="en-US" altLang="ko-KR" baseline="30000" dirty="0" smtClean="0"/>
              <a:t>®</a:t>
            </a:r>
            <a:r>
              <a:rPr lang="en-US" altLang="ko-KR" dirty="0" smtClean="0"/>
              <a:t>, 10mg/day-100mg/day</a:t>
            </a:r>
            <a:r>
              <a:rPr lang="en-US" altLang="ko-KR" baseline="30000" dirty="0" smtClean="0"/>
              <a:t> </a:t>
            </a:r>
          </a:p>
          <a:p>
            <a:r>
              <a:rPr lang="ko-KR" altLang="en-US" dirty="0" smtClean="0"/>
              <a:t>졸림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기립성</a:t>
            </a:r>
            <a:r>
              <a:rPr lang="en-US" altLang="ko-KR" dirty="0" smtClean="0"/>
              <a:t>)</a:t>
            </a:r>
            <a:r>
              <a:rPr lang="ko-KR" altLang="en-US" dirty="0" smtClean="0"/>
              <a:t>어지러움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입마름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배뇨곤란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빈도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센시발</a:t>
            </a:r>
            <a:r>
              <a:rPr lang="en-US" altLang="ko-KR" dirty="0"/>
              <a:t>(2</a:t>
            </a:r>
            <a:r>
              <a:rPr lang="en-US" altLang="ko-KR" baseline="30000" dirty="0"/>
              <a:t>nd</a:t>
            </a:r>
            <a:r>
              <a:rPr lang="en-US" altLang="ko-KR" dirty="0"/>
              <a:t> generation</a:t>
            </a:r>
            <a:r>
              <a:rPr lang="en-US" altLang="ko-KR" dirty="0" smtClean="0"/>
              <a:t>)&lt;</a:t>
            </a:r>
            <a:r>
              <a:rPr lang="ko-KR" altLang="en-US" dirty="0" err="1" smtClean="0"/>
              <a:t>에나폰</a:t>
            </a:r>
            <a:r>
              <a:rPr lang="en-US" altLang="ko-KR" dirty="0"/>
              <a:t>(3</a:t>
            </a:r>
            <a:r>
              <a:rPr lang="en-US" altLang="ko-KR" baseline="30000" dirty="0"/>
              <a:t>rd</a:t>
            </a:r>
            <a:r>
              <a:rPr lang="en-US" altLang="ko-KR" dirty="0"/>
              <a:t> generation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전립선비대</a:t>
            </a:r>
            <a:r>
              <a:rPr lang="ko-KR" altLang="en-US" dirty="0" smtClean="0"/>
              <a:t> 환자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녹내장환자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심혈관질환</a:t>
            </a:r>
            <a:r>
              <a:rPr lang="ko-KR" altLang="en-US" dirty="0" smtClean="0"/>
              <a:t> 환자에게 주의</a:t>
            </a:r>
            <a:endParaRPr lang="en-US" altLang="ko-KR" dirty="0" smtClean="0"/>
          </a:p>
          <a:p>
            <a:r>
              <a:rPr lang="ko-KR" altLang="en-US" dirty="0" err="1" smtClean="0"/>
              <a:t>당뇨신경병</a:t>
            </a:r>
            <a:r>
              <a:rPr lang="ko-KR" altLang="en-US" dirty="0" smtClean="0"/>
              <a:t> 통증에 </a:t>
            </a:r>
            <a:r>
              <a:rPr lang="en-US" altLang="ko-KR" dirty="0" smtClean="0"/>
              <a:t>Gabapentin</a:t>
            </a:r>
            <a:r>
              <a:rPr lang="ko-KR" altLang="en-US" dirty="0" smtClean="0"/>
              <a:t>과 같이 사용하면 더 효과적 </a:t>
            </a:r>
            <a:endParaRPr lang="en-US" altLang="ko-KR" dirty="0" smtClean="0"/>
          </a:p>
          <a:p>
            <a:r>
              <a:rPr lang="en-US" altLang="ko-KR" dirty="0" err="1" smtClean="0"/>
              <a:t>Postherpetic</a:t>
            </a:r>
            <a:r>
              <a:rPr lang="en-US" altLang="ko-KR" dirty="0" smtClean="0"/>
              <a:t> neuralgia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128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기타약제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Tramadol: </a:t>
            </a:r>
            <a:r>
              <a:rPr lang="ko-KR" altLang="en-US" dirty="0" smtClean="0"/>
              <a:t>변비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구역감</a:t>
            </a:r>
            <a:r>
              <a:rPr lang="ko-KR" altLang="en-US" dirty="0" smtClean="0"/>
              <a:t> 발생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뇌전증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역치를</a:t>
            </a:r>
            <a:r>
              <a:rPr lang="ko-KR" altLang="en-US" dirty="0" smtClean="0"/>
              <a:t> 낮출 수 있음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Carbamazepine: </a:t>
            </a:r>
            <a:r>
              <a:rPr lang="en-US" altLang="ko-KR" dirty="0"/>
              <a:t>Trigeminal </a:t>
            </a:r>
            <a:r>
              <a:rPr lang="en-US" altLang="ko-KR" dirty="0" smtClean="0"/>
              <a:t>neuralgia, diabetic neuropathic pain</a:t>
            </a:r>
            <a:r>
              <a:rPr lang="ko-KR" altLang="en-US" dirty="0" smtClean="0"/>
              <a:t>에 효과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인지기능저하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어지럼</a:t>
            </a:r>
            <a:r>
              <a:rPr lang="en-US" altLang="ko-KR" dirty="0" smtClean="0"/>
              <a:t>, drug allergy</a:t>
            </a:r>
            <a:r>
              <a:rPr lang="ko-KR" altLang="en-US" dirty="0" err="1" smtClean="0"/>
              <a:t>발생가능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Lamotrigine: </a:t>
            </a:r>
            <a:r>
              <a:rPr lang="ko-KR" altLang="en-US" dirty="0" smtClean="0"/>
              <a:t>뇌졸중 후 </a:t>
            </a:r>
            <a:r>
              <a:rPr lang="ko-KR" altLang="en-US" dirty="0" err="1" smtClean="0"/>
              <a:t>신경병성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, HIV related neuropathic pain</a:t>
            </a:r>
            <a:r>
              <a:rPr lang="ko-KR" altLang="en-US" dirty="0" smtClean="0"/>
              <a:t>에 효과적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35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42</a:t>
            </a:r>
            <a:r>
              <a:rPr lang="ko-KR" altLang="en-US" dirty="0" smtClean="0"/>
              <a:t>세 남자</a:t>
            </a:r>
            <a:endParaRPr lang="en-US" altLang="ko-KR" dirty="0" smtClean="0"/>
          </a:p>
          <a:p>
            <a:r>
              <a:rPr lang="en-US" altLang="ko-KR" dirty="0" smtClean="0"/>
              <a:t>6</a:t>
            </a:r>
            <a:r>
              <a:rPr lang="ko-KR" altLang="en-US" dirty="0" err="1" smtClean="0"/>
              <a:t>달전부터</a:t>
            </a:r>
            <a:r>
              <a:rPr lang="ko-KR" altLang="en-US" dirty="0" smtClean="0"/>
              <a:t> 발바닥에 찌릿한 증상 호소</a:t>
            </a:r>
            <a:endParaRPr lang="en-US" altLang="ko-KR" dirty="0" smtClean="0"/>
          </a:p>
          <a:p>
            <a:r>
              <a:rPr lang="en-US" altLang="ko-KR" dirty="0" smtClean="0"/>
              <a:t>7~8</a:t>
            </a:r>
            <a:r>
              <a:rPr lang="ko-KR" altLang="en-US" dirty="0" err="1" smtClean="0"/>
              <a:t>년전부터</a:t>
            </a:r>
            <a:r>
              <a:rPr lang="ko-KR" altLang="en-US" dirty="0" smtClean="0"/>
              <a:t> 당뇨로 </a:t>
            </a:r>
            <a:r>
              <a:rPr lang="ko-KR" altLang="en-US" dirty="0" err="1" smtClean="0"/>
              <a:t>치료중</a:t>
            </a:r>
            <a:endParaRPr lang="en-US" altLang="ko-KR" dirty="0" smtClean="0"/>
          </a:p>
          <a:p>
            <a:r>
              <a:rPr lang="ko-KR" altLang="en-US" dirty="0" err="1" smtClean="0"/>
              <a:t>타병원에서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pregabalin</a:t>
            </a:r>
            <a:r>
              <a:rPr lang="en-US" altLang="ko-KR" dirty="0" smtClean="0"/>
              <a:t> 150mg/d </a:t>
            </a:r>
            <a:r>
              <a:rPr lang="ko-KR" altLang="en-US" dirty="0" err="1" smtClean="0"/>
              <a:t>처방받아</a:t>
            </a:r>
            <a:r>
              <a:rPr lang="ko-KR" altLang="en-US" dirty="0" smtClean="0"/>
              <a:t> 복용하셨으나 큰 효과를 보지 못함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신경전도검사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양쪽 팔과 다리에 다발성 감각과 운동의 </a:t>
            </a:r>
            <a:r>
              <a:rPr lang="ko-KR" altLang="en-US" dirty="0" err="1" smtClean="0"/>
              <a:t>신경병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9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만성통증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통각통증</a:t>
            </a:r>
            <a:r>
              <a:rPr lang="en-US" altLang="ko-KR" dirty="0"/>
              <a:t> </a:t>
            </a:r>
            <a:r>
              <a:rPr lang="en-US" altLang="ko-KR" dirty="0" smtClean="0"/>
              <a:t>(nociceptive pain), </a:t>
            </a:r>
            <a:r>
              <a:rPr lang="ko-KR" altLang="en-US" dirty="0" err="1" smtClean="0"/>
              <a:t>신경병통증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(neuropathic pain) </a:t>
            </a:r>
            <a:r>
              <a:rPr lang="ko-KR" altLang="en-US" dirty="0" smtClean="0"/>
              <a:t>으로 구분됨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체성감각계의 이상에 의해 나타나는 증상</a:t>
            </a:r>
            <a:endParaRPr lang="en-US" altLang="ko-KR" dirty="0" smtClean="0"/>
          </a:p>
          <a:p>
            <a:r>
              <a:rPr lang="ko-KR" altLang="en-US" dirty="0" smtClean="0"/>
              <a:t>저리다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찌릿하다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따끔거린다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화끈거린다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아프다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차갑다</a:t>
            </a:r>
            <a:endParaRPr lang="en-US" altLang="ko-KR" dirty="0" smtClean="0"/>
          </a:p>
          <a:p>
            <a:r>
              <a:rPr lang="ko-KR" altLang="en-US" dirty="0" smtClean="0"/>
              <a:t>기계적 자극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차갑거나 </a:t>
            </a:r>
            <a:r>
              <a:rPr lang="ko-KR" altLang="en-US" smtClean="0"/>
              <a:t>뜨거운 온도 자극에 </a:t>
            </a:r>
            <a:r>
              <a:rPr lang="ko-KR" altLang="en-US" dirty="0" smtClean="0"/>
              <a:t>의해 유발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불안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수면장애 초래</a:t>
            </a:r>
            <a:endParaRPr lang="en-US" altLang="ko-KR" dirty="0" smtClean="0"/>
          </a:p>
          <a:p>
            <a:r>
              <a:rPr lang="ko-KR" altLang="en-US" dirty="0" smtClean="0"/>
              <a:t>약물치료의 효과</a:t>
            </a:r>
            <a:r>
              <a:rPr lang="en-US" altLang="ko-KR" dirty="0" smtClean="0"/>
              <a:t>: 40% </a:t>
            </a:r>
            <a:r>
              <a:rPr lang="ko-KR" altLang="en-US" dirty="0" smtClean="0"/>
              <a:t>미만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29769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681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Current medication</a:t>
            </a:r>
          </a:p>
          <a:p>
            <a:pPr lvl="1"/>
            <a:r>
              <a:rPr lang="en-US" altLang="ko-KR" dirty="0" smtClean="0"/>
              <a:t>Ibuprofen 200mg 1T bid</a:t>
            </a:r>
          </a:p>
          <a:p>
            <a:pPr lvl="1"/>
            <a:r>
              <a:rPr lang="en-US" altLang="ko-KR" dirty="0" err="1" smtClean="0"/>
              <a:t>Vortioxetine</a:t>
            </a:r>
            <a:r>
              <a:rPr lang="en-US" altLang="ko-KR" dirty="0" smtClean="0"/>
              <a:t> 10mg 1T </a:t>
            </a:r>
            <a:r>
              <a:rPr lang="en-US" altLang="ko-KR" dirty="0" err="1" smtClean="0"/>
              <a:t>qd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Duloxetine 60mg 1T bid</a:t>
            </a:r>
          </a:p>
          <a:p>
            <a:pPr lvl="1"/>
            <a:r>
              <a:rPr lang="en-US" altLang="ko-KR" dirty="0" err="1" smtClean="0"/>
              <a:t>Pregabalin</a:t>
            </a:r>
            <a:r>
              <a:rPr lang="en-US" altLang="ko-KR" dirty="0" smtClean="0"/>
              <a:t> 300mg 1T bid</a:t>
            </a:r>
          </a:p>
          <a:p>
            <a:pPr lvl="1"/>
            <a:r>
              <a:rPr lang="en-US" altLang="ko-KR" dirty="0" smtClean="0"/>
              <a:t>Buprenorphine patch 10</a:t>
            </a:r>
            <a:r>
              <a:rPr lang="el-GR" altLang="ko-KR" dirty="0" smtClean="0"/>
              <a:t>μ</a:t>
            </a:r>
            <a:r>
              <a:rPr lang="en-US" altLang="ko-KR" dirty="0" smtClean="0"/>
              <a:t>g</a:t>
            </a:r>
          </a:p>
          <a:p>
            <a:pPr lvl="1"/>
            <a:r>
              <a:rPr lang="en-US" altLang="ko-KR" dirty="0" smtClean="0"/>
              <a:t>Clonazepam 0.5mg 0.5T bid</a:t>
            </a:r>
          </a:p>
          <a:p>
            <a:pPr lvl="1"/>
            <a:r>
              <a:rPr lang="en-US" altLang="ko-KR" dirty="0" err="1" smtClean="0"/>
              <a:t>Tianeptine</a:t>
            </a:r>
            <a:r>
              <a:rPr lang="en-US" altLang="ko-KR" dirty="0" smtClean="0"/>
              <a:t> 12.5mg 1T bid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4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Case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512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8000" dirty="0" smtClean="0"/>
          </a:p>
          <a:p>
            <a:pPr marL="0" indent="0" algn="ctr">
              <a:buNone/>
            </a:pPr>
            <a:r>
              <a:rPr lang="ko-KR" altLang="en-US" sz="8000" dirty="0" err="1" smtClean="0"/>
              <a:t>경청해주셔서</a:t>
            </a:r>
            <a:r>
              <a:rPr lang="ko-KR" altLang="en-US" sz="8000" dirty="0" smtClean="0"/>
              <a:t> 고맙습니다</a:t>
            </a:r>
            <a:r>
              <a:rPr lang="en-US" altLang="ko-KR" sz="8000" dirty="0" smtClean="0"/>
              <a:t>.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530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역학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전체인구의 </a:t>
            </a:r>
            <a:r>
              <a:rPr lang="en-US" altLang="ko-KR" dirty="0" smtClean="0"/>
              <a:t>7-10%</a:t>
            </a:r>
          </a:p>
          <a:p>
            <a:r>
              <a:rPr lang="ko-KR" altLang="en-US" dirty="0" smtClean="0"/>
              <a:t>노인인구의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뇌졸중 등 퇴행성 질환의 증가</a:t>
            </a:r>
            <a:endParaRPr lang="en-US" altLang="ko-KR" dirty="0" smtClean="0"/>
          </a:p>
          <a:p>
            <a:r>
              <a:rPr lang="ko-KR" altLang="en-US" dirty="0" smtClean="0"/>
              <a:t>당뇨신경병의 통증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가장 흔한 원인 중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당뇨병 환자의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까지도 발생</a:t>
            </a:r>
            <a:endParaRPr lang="en-US" altLang="ko-KR" dirty="0" smtClean="0"/>
          </a:p>
          <a:p>
            <a:r>
              <a:rPr lang="ko-KR" altLang="en-US" dirty="0" err="1" smtClean="0"/>
              <a:t>대상포진후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: 4.47-6.31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err="1" smtClean="0"/>
              <a:t>삼차신경병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: 26-28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/100,000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5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288580"/>
            <a:ext cx="10707594" cy="6258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6637" y="152191"/>
            <a:ext cx="9800270" cy="6575764"/>
            <a:chOff x="727913" y="-74312"/>
            <a:chExt cx="10736173" cy="72037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3" y="889676"/>
              <a:ext cx="10736173" cy="623974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913" y="-74312"/>
              <a:ext cx="10736173" cy="96398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6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통증을 동반하는 다발신경병의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손목터널증후군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발목터널증후군</a:t>
            </a:r>
            <a:endParaRPr lang="en-US" altLang="ko-KR" dirty="0" smtClean="0"/>
          </a:p>
          <a:p>
            <a:r>
              <a:rPr lang="ko-KR" altLang="en-US" dirty="0" smtClean="0"/>
              <a:t>당뇨병 신경병증</a:t>
            </a:r>
            <a:endParaRPr lang="en-US" altLang="ko-KR" dirty="0" smtClean="0"/>
          </a:p>
          <a:p>
            <a:r>
              <a:rPr lang="ko-KR" altLang="en-US" dirty="0" smtClean="0"/>
              <a:t>대상포진 후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endParaRPr lang="en-US" altLang="ko-KR" dirty="0" smtClean="0"/>
          </a:p>
          <a:p>
            <a:r>
              <a:rPr lang="ko-KR" altLang="en-US" dirty="0" err="1" smtClean="0"/>
              <a:t>삼차신경병</a:t>
            </a:r>
            <a:r>
              <a:rPr lang="ko-KR" altLang="en-US" dirty="0" smtClean="0"/>
              <a:t> 통증</a:t>
            </a:r>
            <a:endParaRPr lang="en-US" altLang="ko-KR" dirty="0" smtClean="0"/>
          </a:p>
          <a:p>
            <a:r>
              <a:rPr lang="ko-KR" altLang="en-US" dirty="0" smtClean="0"/>
              <a:t>항암치료에 의한 신경병증</a:t>
            </a:r>
            <a:endParaRPr lang="en-US" altLang="ko-KR" dirty="0" smtClean="0"/>
          </a:p>
          <a:p>
            <a:r>
              <a:rPr lang="ko-KR" altLang="en-US" dirty="0" smtClean="0"/>
              <a:t>알코올 독성 신경병증</a:t>
            </a:r>
            <a:endParaRPr lang="en-US" altLang="ko-KR" dirty="0" smtClean="0"/>
          </a:p>
          <a:p>
            <a:r>
              <a:rPr lang="ko-KR" altLang="en-US" dirty="0" smtClean="0"/>
              <a:t>뇌경색</a:t>
            </a:r>
            <a:endParaRPr lang="en-US" altLang="ko-KR" dirty="0" smtClean="0"/>
          </a:p>
          <a:p>
            <a:r>
              <a:rPr lang="ko-KR" altLang="en-US" dirty="0" err="1" smtClean="0"/>
              <a:t>척수병증</a:t>
            </a:r>
            <a:endParaRPr lang="en-US" altLang="ko-KR" dirty="0" smtClean="0"/>
          </a:p>
          <a:p>
            <a:r>
              <a:rPr lang="ko-KR" altLang="en-US" dirty="0" smtClean="0"/>
              <a:t>특발성 </a:t>
            </a:r>
            <a:r>
              <a:rPr lang="ko-KR" altLang="en-US" dirty="0" err="1" smtClean="0"/>
              <a:t>소섬유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endParaRPr lang="en-US" altLang="ko-KR" dirty="0" smtClean="0"/>
          </a:p>
          <a:p>
            <a:r>
              <a:rPr lang="ko-KR" altLang="en-US" dirty="0" err="1" smtClean="0"/>
              <a:t>길랑바레</a:t>
            </a:r>
            <a:r>
              <a:rPr lang="ko-KR" altLang="en-US" dirty="0" smtClean="0"/>
              <a:t> 증후군</a:t>
            </a:r>
            <a:endParaRPr lang="en-US" altLang="ko-KR" dirty="0" smtClean="0"/>
          </a:p>
          <a:p>
            <a:r>
              <a:rPr lang="ko-KR" altLang="en-US" dirty="0" smtClean="0"/>
              <a:t>비타민 결핍에 의한 </a:t>
            </a:r>
            <a:r>
              <a:rPr lang="ko-KR" altLang="en-US" dirty="0" err="1" smtClean="0"/>
              <a:t>신경병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2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진단과 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통증평가지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단순평가</a:t>
            </a:r>
            <a:r>
              <a:rPr lang="ko-KR" altLang="en-US" dirty="0" smtClean="0"/>
              <a:t> 설문지</a:t>
            </a:r>
            <a:r>
              <a:rPr lang="en-US" altLang="ko-KR" dirty="0" smtClean="0"/>
              <a:t>: visual analogue scale (VAS), numerical rating scale (NRS)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다면평가 설문지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통증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양상</a:t>
            </a:r>
            <a:r>
              <a:rPr lang="en-US" altLang="ko-KR" dirty="0" smtClean="0"/>
              <a:t>, affect</a:t>
            </a:r>
            <a:r>
              <a:rPr lang="ko-KR" altLang="en-US" dirty="0" smtClean="0"/>
              <a:t>까지도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맥길통증설문지를 널리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신경병통증설문지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선별검사지</a:t>
            </a:r>
            <a:r>
              <a:rPr lang="en-US" altLang="ko-KR" dirty="0" smtClean="0"/>
              <a:t>: Leeds Assessment of Neuropathic symptoms and Signs (LANSS), Neuropathic Pain Questionnaire (NPQ), </a:t>
            </a:r>
            <a:r>
              <a:rPr lang="en-US" altLang="ko-KR" dirty="0" err="1" smtClean="0"/>
              <a:t>painDETECT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평가설문지</a:t>
            </a:r>
            <a:r>
              <a:rPr lang="en-US" altLang="ko-KR" dirty="0" smtClean="0"/>
              <a:t>: Neuropathic Pain Scale (NPS), Neuropathic Pain Symptom Inventory (NPSI), Korean Neuropathic Pain Questionnaire (KNPQ)</a:t>
            </a:r>
            <a:r>
              <a:rPr lang="ko-KR" altLang="en-US" dirty="0" smtClean="0"/>
              <a:t>가 널리 사용됨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감각저하나</a:t>
            </a:r>
            <a:r>
              <a:rPr lang="ko-KR" altLang="en-US" dirty="0" smtClean="0"/>
              <a:t> 무감각 같은 </a:t>
            </a:r>
            <a:r>
              <a:rPr lang="ko-KR" altLang="en-US" dirty="0" err="1" smtClean="0"/>
              <a:t>음성증상은</a:t>
            </a:r>
            <a:r>
              <a:rPr lang="ko-KR" altLang="en-US" dirty="0" smtClean="0"/>
              <a:t> 평가하지 않음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73456" y="6488668"/>
            <a:ext cx="37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dirty="0" smtClean="0"/>
              <a:t>EH Sohn and BJ </a:t>
            </a:r>
            <a:r>
              <a:rPr lang="fi-FI" altLang="ko-KR" dirty="0"/>
              <a:t>Kim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KNPQ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730"/>
            <a:ext cx="4907671" cy="5615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62" y="1237516"/>
            <a:ext cx="3217738" cy="5620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444" y="1237516"/>
            <a:ext cx="3646811" cy="4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SF-MPQ (short-form McGill Pain Questionnaire)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499"/>
            <a:ext cx="14320846" cy="663830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36" y="1206499"/>
            <a:ext cx="6079219" cy="5539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3456" y="6488668"/>
            <a:ext cx="37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dirty="0" smtClean="0"/>
              <a:t>EH Sohn and BJ </a:t>
            </a:r>
            <a:r>
              <a:rPr lang="fi-FI" altLang="ko-KR" dirty="0"/>
              <a:t>Kim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1568</TotalTime>
  <Words>1900</Words>
  <Application>Microsoft Office PowerPoint</Application>
  <PresentationFormat>와이드스크린</PresentationFormat>
  <Paragraphs>165</Paragraphs>
  <Slides>23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돋움</vt:lpstr>
      <vt:lpstr>맑은 고딕</vt:lpstr>
      <vt:lpstr>Arial</vt:lpstr>
      <vt:lpstr>Times New Roman</vt:lpstr>
      <vt:lpstr>Wingdings</vt:lpstr>
      <vt:lpstr>유일한 테마</vt:lpstr>
      <vt:lpstr>2021년 을지대학교 을지병원  신경과 연수강좌 Neuropathic pain </vt:lpstr>
      <vt:lpstr>신경병 통증</vt:lpstr>
      <vt:lpstr>신경병 통증의 역학  </vt:lpstr>
      <vt:lpstr>PowerPoint 프레젠테이션</vt:lpstr>
      <vt:lpstr>PowerPoint 프레젠테이션</vt:lpstr>
      <vt:lpstr>통증을 동반하는 다발신경병의 종류</vt:lpstr>
      <vt:lpstr>신경병 통증의 진단과 평가 </vt:lpstr>
      <vt:lpstr>KNPQ</vt:lpstr>
      <vt:lpstr>SF-MPQ (short-form McGill Pain Questionnaire)</vt:lpstr>
      <vt:lpstr>PainDETECT</vt:lpstr>
      <vt:lpstr>Pathophysiology </vt:lpstr>
      <vt:lpstr>Approach to the patient with neuropathic pain  </vt:lpstr>
      <vt:lpstr>Management </vt:lpstr>
      <vt:lpstr>Management</vt:lpstr>
      <vt:lpstr>Gabapentin, pregabalin</vt:lpstr>
      <vt:lpstr>Duloxetine, venlafaxine </vt:lpstr>
      <vt:lpstr>Amitriptyline, nortriptyline</vt:lpstr>
      <vt:lpstr>기타약제 </vt:lpstr>
      <vt:lpstr>Case 1</vt:lpstr>
      <vt:lpstr>PowerPoint 프레젠테이션</vt:lpstr>
      <vt:lpstr>Case 1</vt:lpstr>
      <vt:lpstr>Case 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EMCN</cp:lastModifiedBy>
  <cp:revision>239</cp:revision>
  <dcterms:created xsi:type="dcterms:W3CDTF">2021-07-05T03:41:38Z</dcterms:created>
  <dcterms:modified xsi:type="dcterms:W3CDTF">2021-11-05T07:21:49Z</dcterms:modified>
</cp:coreProperties>
</file>