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평가하기 위해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factor 3</a:t>
            </a:r>
            <a:r>
              <a:rPr lang="ko-KR" altLang="en-US" baseline="0" dirty="0" smtClean="0"/>
              <a:t>개로 나눌 수 있다는 점을 발견했고 왼쪽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domain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domain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나누면 모형이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했을때에도</a:t>
            </a:r>
            <a:r>
              <a:rPr lang="ko-KR" altLang="en-US" baseline="0" dirty="0" smtClean="0"/>
              <a:t> 잘 나눠지는 것으로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을 갖는 점수로 생각할 수 있고 총점으로 환자의 상태를 평가하기는 어렵다는 결론을 내리게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 연구결과로 보면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각항목마다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점까지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개의 점수로 나눠서 평가하는데 오른쪽 </a:t>
            </a:r>
            <a:r>
              <a:rPr lang="en-US" altLang="ko-KR" baseline="0" dirty="0" smtClean="0"/>
              <a:t>plot</a:t>
            </a:r>
            <a:r>
              <a:rPr lang="ko-KR" altLang="en-US" baseline="0" dirty="0" smtClean="0"/>
              <a:t>은 환자의 기능에서 문항</a:t>
            </a:r>
            <a:r>
              <a:rPr lang="en-US" altLang="ko-KR" baseline="0" dirty="0" smtClean="0"/>
              <a:t>(12</a:t>
            </a:r>
            <a:r>
              <a:rPr lang="ko-KR" altLang="en-US" baseline="0" dirty="0" smtClean="0"/>
              <a:t>개의 세부 항목의 난이도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뺀 것을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축으로 하고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세부항목의</a:t>
            </a:r>
            <a:r>
              <a:rPr lang="ko-KR" altLang="en-US" baseline="0" dirty="0" smtClean="0"/>
              <a:t> 점수를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축으로 해서 </a:t>
            </a:r>
            <a:r>
              <a:rPr lang="ko-KR" altLang="en-US" baseline="0" dirty="0" err="1" smtClean="0"/>
              <a:t>그린것인데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점부터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점까지 순차적으로 나오지않고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점을 나누는 기준점이 </a:t>
            </a:r>
            <a:r>
              <a:rPr lang="en-US" altLang="ko-KR" baseline="0" dirty="0" smtClean="0"/>
              <a:t>2-3</a:t>
            </a:r>
            <a:r>
              <a:rPr lang="ko-KR" altLang="en-US" baseline="0" dirty="0" smtClean="0"/>
              <a:t>점을 나누는 기준점보다 오른쪽에 위치하는 것을 볼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세부항목 점수 기준을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개로 좁혀서 평가를 하면 </a:t>
            </a:r>
            <a:r>
              <a:rPr lang="en-US" altLang="ko-KR" baseline="0" dirty="0" smtClean="0"/>
              <a:t>2-1-0</a:t>
            </a:r>
            <a:r>
              <a:rPr lang="ko-KR" altLang="en-US" baseline="0" dirty="0" smtClean="0"/>
              <a:t>을 나누는 기준이 차례대로 위치하는 것을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현재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의 세부항목을 나누는 점수 기준이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단계가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좁혀져야 하는지에 대해서도 고려가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세부 항목 중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계단오르기와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 호흡부전항목이 라쉬모형으로 예측하는 것보다 </a:t>
            </a:r>
            <a:r>
              <a:rPr lang="en-US" altLang="ko-KR" baseline="0" dirty="0" smtClean="0"/>
              <a:t>variability</a:t>
            </a:r>
            <a:r>
              <a:rPr lang="ko-KR" altLang="en-US" baseline="0" dirty="0" smtClean="0"/>
              <a:t>가 크게 나오는데 계단오르기의 경우 환경의 영향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예를 들면 익숙한 곳에서 하는것과 계단 폭이 크거나 오르기 어려운 계단과 같은 경우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있고 환자의 태도에 영향을 받게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번은 호흡곤란이 없지만 기계환기장치를 사용하고 있는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4</a:t>
            </a:r>
            <a:r>
              <a:rPr lang="ko-KR" altLang="en-US" baseline="0" dirty="0" smtClean="0"/>
              <a:t>점 중 어떤 점수로 판단해야 하는지에 따라 차이가 매우 큽니다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번 항목 </a:t>
            </a:r>
            <a:r>
              <a:rPr lang="en-US" altLang="ko-KR" baseline="0" dirty="0" smtClean="0"/>
              <a:t>turning in bed, adjusting bed clothes</a:t>
            </a:r>
            <a:r>
              <a:rPr lang="ko-KR" altLang="en-US" baseline="0" dirty="0" smtClean="0"/>
              <a:t>의 경우 전혀 못하는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점과 시작은 할 수 있지만 혼자서 못하는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점의 경우 명확하게 나눠지는 게 아니어서 </a:t>
            </a:r>
            <a:r>
              <a:rPr lang="ko-KR" altLang="en-US" baseline="0" dirty="0" err="1" smtClean="0"/>
              <a:t>평가자마다</a:t>
            </a:r>
            <a:r>
              <a:rPr lang="ko-KR" altLang="en-US" baseline="0" dirty="0" smtClean="0"/>
              <a:t> 판단하는 점수가 다를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이렇게 </a:t>
            </a:r>
            <a:r>
              <a:rPr lang="ko-KR" altLang="en-US" baseline="0" dirty="0" err="1" smtClean="0"/>
              <a:t>평가자마다</a:t>
            </a:r>
            <a:r>
              <a:rPr lang="ko-KR" altLang="en-US" baseline="0" dirty="0" smtClean="0"/>
              <a:t> 판단이 </a:t>
            </a:r>
            <a:r>
              <a:rPr lang="ko-KR" altLang="en-US" baseline="0" dirty="0" err="1" smtClean="0"/>
              <a:t>다를수</a:t>
            </a:r>
            <a:r>
              <a:rPr lang="ko-KR" altLang="en-US" baseline="0" dirty="0" smtClean="0"/>
              <a:t> 있는 애매한 항목을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개로 합쳐서 평가하는 것도 고려해봐야 할 </a:t>
            </a:r>
            <a:r>
              <a:rPr lang="ko-KR" altLang="en-US" baseline="0" dirty="0" err="1" smtClean="0"/>
              <a:t>것같습니다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초기보다 </a:t>
            </a:r>
            <a:r>
              <a:rPr lang="ko-KR" altLang="en-US" baseline="0" dirty="0" err="1" smtClean="0"/>
              <a:t>말기상태가</a:t>
            </a:r>
            <a:r>
              <a:rPr lang="ko-KR" altLang="en-US" baseline="0" dirty="0" smtClean="0"/>
              <a:t> 되면 상태가 악화되는 정도가 더 커야지 점수변경으로 이어져서 초기보다 후기의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을 민감하게 반영하지 못하는 단점도 있어 이에 대한 보완도 필요해 보입니다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분류해서비슷한</a:t>
            </a:r>
            <a:r>
              <a:rPr lang="ko-KR" altLang="en-US" dirty="0" smtClean="0"/>
              <a:t> 치료가 필요하고 비슷한 예후가 </a:t>
            </a:r>
            <a:r>
              <a:rPr lang="ko-KR" altLang="en-US" dirty="0" err="1" smtClean="0"/>
              <a:t>예쌍뙤는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환짜뜰을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해서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논문인데 여기서는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하고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illness severity index</a:t>
            </a:r>
            <a:r>
              <a:rPr lang="ko-KR" altLang="en-US" baseline="0" dirty="0" smtClean="0"/>
              <a:t>를 정하기 위해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비수술적 치료 등으로 점수를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주관적인 측면을 보완하기 위해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이후에는 입원한 환자에만 국한되어 평가를 하고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에서 발전된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발전해왔고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해야하고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 </a:t>
            </a:r>
            <a:r>
              <a:rPr lang="en-US" altLang="ko-KR" baseline="0" dirty="0" err="1" smtClean="0"/>
              <a:t>clinial</a:t>
            </a:r>
            <a:r>
              <a:rPr lang="en-US" altLang="ko-KR" baseline="0" dirty="0" smtClean="0"/>
              <a:t>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Clinical staging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clinical trial, care indicator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evaluation</a:t>
            </a:r>
            <a:r>
              <a:rPr lang="ko-KR" altLang="en-US" baseline="0" dirty="0" smtClean="0"/>
              <a:t>용</a:t>
            </a:r>
            <a:r>
              <a:rPr lang="en-US" altLang="ko-KR" baseline="0" dirty="0" smtClean="0"/>
              <a:t>, outcome measure</a:t>
            </a:r>
            <a:r>
              <a:rPr lang="ko-KR" altLang="en-US" baseline="0" dirty="0" smtClean="0"/>
              <a:t>로서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의 변화를 </a:t>
            </a:r>
            <a:r>
              <a:rPr lang="ko-KR" altLang="en-US" baseline="0" dirty="0" err="1" smtClean="0"/>
              <a:t>평가할때</a:t>
            </a:r>
            <a:r>
              <a:rPr lang="en-US" altLang="ko-KR" baseline="0" dirty="0" smtClean="0"/>
              <a:t>, practice pattern</a:t>
            </a:r>
            <a:r>
              <a:rPr lang="ko-KR" altLang="en-US" baseline="0" dirty="0" smtClean="0"/>
              <a:t>과 임상경험을 </a:t>
            </a:r>
            <a:r>
              <a:rPr lang="en-US" altLang="ko-KR" baseline="0" dirty="0" smtClean="0"/>
              <a:t>profiling</a:t>
            </a:r>
            <a:r>
              <a:rPr lang="ko-KR" altLang="en-US" baseline="0" dirty="0" smtClean="0"/>
              <a:t>하는데</a:t>
            </a:r>
            <a:r>
              <a:rPr lang="en-US" altLang="ko-KR" baseline="0" dirty="0" smtClean="0"/>
              <a:t>, guideline</a:t>
            </a:r>
            <a:r>
              <a:rPr lang="ko-KR" altLang="en-US" baseline="0" dirty="0" smtClean="0"/>
              <a:t>을 발전시키는데</a:t>
            </a:r>
            <a:r>
              <a:rPr lang="en-US" altLang="ko-KR" baseline="0" dirty="0" smtClean="0"/>
              <a:t>, clinical credential</a:t>
            </a:r>
            <a:r>
              <a:rPr lang="ko-KR" altLang="en-US" baseline="0" dirty="0" smtClean="0"/>
              <a:t>을 평가하는데 사용됩니다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 참여자를 세분화해서 치료효과를 평가하는데 이용하고 </a:t>
            </a:r>
            <a:r>
              <a:rPr lang="ko-KR" altLang="en-US" baseline="0" dirty="0" err="1" smtClean="0"/>
              <a:t>특정상태의</a:t>
            </a:r>
            <a:r>
              <a:rPr lang="ko-KR" altLang="en-US" baseline="0" dirty="0" smtClean="0"/>
              <a:t> 환자를 대상으로 한 연구도 가능하게 합니다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에 따른 상대적인 치료효과를 판단할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세분화해서 </a:t>
            </a:r>
            <a:r>
              <a:rPr lang="ko-KR" altLang="en-US" baseline="0" dirty="0" err="1" smtClean="0"/>
              <a:t>병원진료의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질적평가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재입원율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입원필요성등을 미리 평가할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질환에 따라서 </a:t>
            </a:r>
            <a:r>
              <a:rPr lang="en-US" altLang="ko-KR" baseline="0" dirty="0" smtClean="0"/>
              <a:t>appendicitis</a:t>
            </a:r>
            <a:r>
              <a:rPr lang="ko-KR" altLang="en-US" baseline="0" dirty="0" smtClean="0"/>
              <a:t>와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필요한 경우도 있고 </a:t>
            </a:r>
            <a:r>
              <a:rPr lang="en-US" altLang="ko-KR" baseline="0" dirty="0" smtClean="0"/>
              <a:t>essential hypertension</a:t>
            </a:r>
            <a:r>
              <a:rPr lang="ko-KR" altLang="en-US" baseline="0" dirty="0" smtClean="0"/>
              <a:t>과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필요하지 않은 경우도 있는데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통해 이런 입원필요성의 평가가 가능합니다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</a:t>
            </a:r>
            <a:r>
              <a:rPr lang="ko-KR" altLang="en-US" dirty="0" err="1" smtClean="0"/>
              <a:t>할때에도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</a:t>
            </a:r>
            <a:r>
              <a:rPr lang="ko-KR" altLang="en-US" baseline="0" dirty="0" err="1" smtClean="0"/>
              <a:t>하는데에</a:t>
            </a:r>
            <a:r>
              <a:rPr lang="ko-KR" altLang="en-US" baseline="0" dirty="0" smtClean="0"/>
              <a:t>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입원초기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퇴원시점의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변화가 생기는데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판단하는데에도</a:t>
            </a:r>
            <a:r>
              <a:rPr lang="ko-KR" altLang="en-US" baseline="0" dirty="0" smtClean="0"/>
              <a:t>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만들어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개선하는데에도</a:t>
            </a:r>
            <a:r>
              <a:rPr lang="ko-KR" altLang="en-US" baseline="0" dirty="0" smtClean="0"/>
              <a:t> 쓰이고 특정 질환에 전문적인 역량을 보유했는지 평가하기위한 자격증 평가에도 이용되게 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</a:t>
            </a:r>
            <a:r>
              <a:rPr lang="ko-KR" altLang="en-US" dirty="0" smtClean="0"/>
              <a:t>대학교 </a:t>
            </a:r>
            <a:r>
              <a:rPr lang="ko-KR" altLang="en-US" dirty="0" smtClean="0"/>
              <a:t>병원 </a:t>
            </a:r>
            <a:r>
              <a:rPr lang="ko-KR" altLang="en-US" dirty="0"/>
              <a:t>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Multidimensionality in the ALSFRS-R scale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44951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7145"/>
            <a:ext cx="5122107" cy="4160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139" y="844951"/>
            <a:ext cx="3996180" cy="60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err="1" smtClean="0"/>
              <a:t>curvilinearity</a:t>
            </a:r>
            <a:r>
              <a:rPr lang="en-US" altLang="ko-KR" dirty="0" smtClean="0"/>
              <a:t> of ALSFRS-R</a:t>
            </a:r>
            <a:r>
              <a:rPr lang="en-US" altLang="ko-KR" dirty="0"/>
              <a:t> trajectories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5874" y="507337"/>
            <a:ext cx="10221686" cy="2481943"/>
            <a:chOff x="0" y="0"/>
            <a:chExt cx="11582134" cy="35765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582134" cy="35765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864" y="3271734"/>
              <a:ext cx="4982270" cy="30484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0" y="3003167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0" y="5848209"/>
            <a:ext cx="6201640" cy="1009791"/>
            <a:chOff x="0" y="5848209"/>
            <a:chExt cx="6201640" cy="100979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848209"/>
              <a:ext cx="6201640" cy="10097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0" y="5848209"/>
              <a:ext cx="2906486" cy="3076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1643" y="6369433"/>
              <a:ext cx="14859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84071" y="6369433"/>
              <a:ext cx="1812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62" y="6648421"/>
            <a:ext cx="4963218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207"/>
            <a:ext cx="2591162" cy="2457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199" y="2633043"/>
            <a:ext cx="3679801" cy="42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</a:t>
            </a:r>
            <a:endParaRPr lang="en-US" altLang="ko-KR" dirty="0" smtClean="0"/>
          </a:p>
          <a:p>
            <a:r>
              <a:rPr lang="en-US" altLang="ko-KR" dirty="0" smtClean="0"/>
              <a:t>P</a:t>
            </a:r>
            <a:r>
              <a:rPr lang="en-US" altLang="ko-KR" smtClean="0"/>
              <a:t>oor </a:t>
            </a:r>
            <a:r>
              <a:rPr lang="en-US" altLang="ko-KR" dirty="0"/>
              <a:t>prognosis (median survival 3-5 </a:t>
            </a:r>
            <a:r>
              <a:rPr lang="en-US" altLang="ko-KR" dirty="0" smtClean="0"/>
              <a:t>years), and v</a:t>
            </a:r>
            <a:r>
              <a:rPr lang="en-US" altLang="ko-KR" dirty="0" smtClean="0"/>
              <a:t>ariable </a:t>
            </a:r>
            <a:r>
              <a:rPr lang="en-US" altLang="ko-KR" dirty="0" smtClean="0"/>
              <a:t>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2" y="1206500"/>
            <a:ext cx="696264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3513</TotalTime>
  <Words>5059</Words>
  <Application>Microsoft Office PowerPoint</Application>
  <PresentationFormat>와이드스크린</PresentationFormat>
  <Paragraphs>145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Role of staging system</vt:lpstr>
      <vt:lpstr>ALS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Multidimensionality in the ALSFRS-R scale</vt:lpstr>
      <vt:lpstr>Variable curvilinearity of ALSFRS-R trajectories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304</cp:revision>
  <dcterms:created xsi:type="dcterms:W3CDTF">2021-07-05T03:41:38Z</dcterms:created>
  <dcterms:modified xsi:type="dcterms:W3CDTF">2021-08-17T08:37:42Z</dcterms:modified>
</cp:coreProperties>
</file>