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2482" autoAdjust="0"/>
  </p:normalViewPr>
  <p:slideViewPr>
    <p:cSldViewPr snapToGrid="0">
      <p:cViewPr varScale="1">
        <p:scale>
          <a:sx n="118" d="100"/>
          <a:sy n="118" d="100"/>
        </p:scale>
        <p:origin x="17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BBB6A-BE53-4BF0-B17E-892FAA57C2D4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A4D1B-A90B-4163-BF9D-AF53B78AD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3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보통의 </a:t>
            </a:r>
            <a:r>
              <a:rPr lang="en-US" altLang="ko-KR" dirty="0" smtClean="0"/>
              <a:t>staging </a:t>
            </a:r>
            <a:r>
              <a:rPr lang="en-US" altLang="ko-KR" dirty="0" err="1" smtClean="0"/>
              <a:t>syste</a:t>
            </a:r>
            <a:r>
              <a:rPr lang="ko-KR" altLang="en-US" dirty="0" smtClean="0"/>
              <a:t>은 간단하고 질환의 중증도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치료방안을</a:t>
            </a:r>
            <a:r>
              <a:rPr lang="ko-KR" altLang="en-US" dirty="0" smtClean="0"/>
              <a:t> 반영하는 </a:t>
            </a:r>
            <a:r>
              <a:rPr lang="en-US" altLang="ko-KR" dirty="0" smtClean="0"/>
              <a:t>clinical milestone</a:t>
            </a:r>
            <a:r>
              <a:rPr lang="ko-KR" altLang="en-US" dirty="0" smtClean="0"/>
              <a:t>으로 정의됩니다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기능을 평가하는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중증도를</a:t>
            </a:r>
            <a:r>
              <a:rPr lang="ko-KR" altLang="en-US" dirty="0" smtClean="0"/>
              <a:t> 반영하지만 단순한 </a:t>
            </a:r>
            <a:r>
              <a:rPr lang="ko-KR" altLang="en-US" dirty="0" err="1" smtClean="0"/>
              <a:t>병기체계로</a:t>
            </a:r>
            <a:r>
              <a:rPr lang="ko-KR" altLang="en-US" dirty="0" smtClean="0"/>
              <a:t> 간주하기는 어렵습니다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기존의 다른 연구에서 </a:t>
            </a:r>
            <a:r>
              <a:rPr lang="en-US" altLang="ko-KR" dirty="0" smtClean="0"/>
              <a:t>clinical factor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phenotypic</a:t>
            </a:r>
            <a:r>
              <a:rPr lang="en-US" altLang="ko-KR" baseline="0" dirty="0" smtClean="0"/>
              <a:t> classification</a:t>
            </a:r>
            <a:r>
              <a:rPr lang="ko-KR" altLang="en-US" baseline="0" dirty="0" smtClean="0"/>
              <a:t>을 하고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prediction</a:t>
            </a:r>
            <a:r>
              <a:rPr lang="ko-KR" altLang="en-US" baseline="0" dirty="0" smtClean="0"/>
              <a:t>하는 </a:t>
            </a:r>
            <a:r>
              <a:rPr lang="en-US" altLang="ko-KR" baseline="0" dirty="0" smtClean="0"/>
              <a:t>model</a:t>
            </a:r>
            <a:r>
              <a:rPr lang="ko-KR" altLang="en-US" baseline="0" dirty="0" smtClean="0"/>
              <a:t>이 있었으나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이 없어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위한 기준이 없는 한계가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환자의 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자원배분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연구의 설계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연구의 분류를 위해서는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 체계가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ALS</a:t>
            </a:r>
            <a:r>
              <a:rPr lang="ko-KR" altLang="en-US" dirty="0" smtClean="0"/>
              <a:t>환자의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자원의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연구 분류 및 임상시험 설계를 위한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staging </a:t>
            </a:r>
            <a:r>
              <a:rPr lang="en-US" altLang="ko-KR" dirty="0" err="1" smtClean="0"/>
              <a:t>syste</a:t>
            </a:r>
            <a:r>
              <a:rPr lang="ko-KR" altLang="en-US" dirty="0" smtClean="0"/>
              <a:t>에 대한 필요성이 대두되고 있었습니다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최근 이러한 필요성으로 </a:t>
            </a:r>
            <a:r>
              <a:rPr lang="en-US" altLang="ko-KR" dirty="0" smtClean="0"/>
              <a:t>King’s staging</a:t>
            </a:r>
            <a:r>
              <a:rPr lang="en-US" altLang="ko-KR" baseline="0" dirty="0" smtClean="0"/>
              <a:t> system, Milano-Torino staging </a:t>
            </a: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이 발표가 되어 사용되고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10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1993~2007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1471</a:t>
            </a:r>
            <a:r>
              <a:rPr lang="ko-KR" altLang="en-US" dirty="0" smtClean="0"/>
              <a:t>명</a:t>
            </a:r>
            <a:r>
              <a:rPr lang="ko-KR" altLang="en-US" baseline="0" dirty="0" smtClean="0"/>
              <a:t> 중 인지기능이상이 없는 </a:t>
            </a:r>
            <a:r>
              <a:rPr lang="en-US" altLang="ko-KR" baseline="0" dirty="0" smtClean="0"/>
              <a:t>1459</a:t>
            </a:r>
            <a:r>
              <a:rPr lang="ko-KR" altLang="en-US" baseline="0" dirty="0" smtClean="0"/>
              <a:t>명 대상</a:t>
            </a:r>
            <a:r>
              <a:rPr lang="en-US" altLang="ko-KR" baseline="0" dirty="0" smtClean="0"/>
              <a:t>.</a:t>
            </a:r>
            <a:r>
              <a:rPr lang="en-US" altLang="ko-KR" dirty="0" smtClean="0"/>
              <a:t> Bulbar onset 371(25%), limb onset 1088(75%), </a:t>
            </a:r>
            <a:r>
              <a:rPr lang="ko-KR" altLang="en-US" dirty="0" smtClean="0"/>
              <a:t>남자 </a:t>
            </a:r>
            <a:r>
              <a:rPr lang="en-US" altLang="ko-KR" dirty="0" smtClean="0"/>
              <a:t>892(61%), </a:t>
            </a:r>
            <a:r>
              <a:rPr lang="ko-KR" altLang="en-US" dirty="0" smtClean="0"/>
              <a:t>여자 </a:t>
            </a:r>
            <a:r>
              <a:rPr lang="en-US" altLang="ko-KR" dirty="0" smtClean="0"/>
              <a:t>577 (39%), onset</a:t>
            </a:r>
            <a:r>
              <a:rPr lang="ko-KR" altLang="en-US" dirty="0" smtClean="0"/>
              <a:t>시점 평균나이 </a:t>
            </a:r>
            <a:r>
              <a:rPr lang="en-US" altLang="ko-KR" dirty="0" smtClean="0"/>
              <a:t>57</a:t>
            </a:r>
            <a:r>
              <a:rPr lang="ko-KR" altLang="en-US" dirty="0" smtClean="0"/>
              <a:t>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생존기간의 </a:t>
            </a:r>
            <a:r>
              <a:rPr lang="en-US" altLang="ko-KR" dirty="0" smtClean="0"/>
              <a:t>median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42.3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limb onset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48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bulbar</a:t>
            </a:r>
            <a:r>
              <a:rPr lang="en-US" altLang="ko-KR" baseline="0" dirty="0" smtClean="0"/>
              <a:t> onset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30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. f/u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끝날때</a:t>
            </a:r>
            <a:r>
              <a:rPr lang="ko-KR" altLang="en-US" baseline="0" dirty="0" smtClean="0"/>
              <a:t> 사망한 환자가 </a:t>
            </a:r>
            <a:r>
              <a:rPr lang="en-US" altLang="ko-KR" baseline="0" dirty="0" smtClean="0"/>
              <a:t>1067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. (bulbar 295, limb 772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나머지 중 </a:t>
            </a:r>
            <a:r>
              <a:rPr lang="en-US" altLang="ko-KR" baseline="0" dirty="0" smtClean="0"/>
              <a:t>f/u loss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238</a:t>
            </a:r>
            <a:r>
              <a:rPr lang="ko-KR" altLang="en-US" baseline="0" dirty="0" smtClean="0"/>
              <a:t>명은 사망하지 않아 </a:t>
            </a:r>
            <a:r>
              <a:rPr lang="en-US" altLang="ko-KR" baseline="0" dirty="0" smtClean="0"/>
              <a:t>disease duration</a:t>
            </a:r>
            <a:r>
              <a:rPr lang="ko-KR" altLang="en-US" baseline="0" dirty="0" smtClean="0"/>
              <a:t>에 의한 비율을 구한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은 없음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사망한 환자의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나이 중앙값은 </a:t>
            </a:r>
            <a:r>
              <a:rPr lang="en-US" altLang="ko-KR" baseline="0" dirty="0" smtClean="0"/>
              <a:t>60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생존한 환자는 </a:t>
            </a:r>
            <a:r>
              <a:rPr lang="en-US" altLang="ko-KR" baseline="0" dirty="0" smtClean="0"/>
              <a:t>54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죽은 환자는 진단까지 지연된 기간의 중앙값이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생존한 환자는 </a:t>
            </a:r>
            <a:r>
              <a:rPr lang="en-US" altLang="ko-KR" baseline="0" dirty="0" smtClean="0"/>
              <a:t>16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Revised</a:t>
            </a:r>
            <a:r>
              <a:rPr lang="en-US" altLang="ko-KR" baseline="0" dirty="0" smtClean="0"/>
              <a:t> El Escorial-Airlie House criteria</a:t>
            </a:r>
            <a:r>
              <a:rPr lang="ko-KR" altLang="en-US" baseline="0" dirty="0" smtClean="0"/>
              <a:t>기준으로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의 기준에 맞는 환자</a:t>
            </a:r>
            <a:r>
              <a:rPr lang="en-US" altLang="ko-KR" baseline="0" dirty="0" smtClean="0"/>
              <a:t>, pure lower motor neuron syndrome, pure upper motor neuron syndrome</a:t>
            </a:r>
            <a:r>
              <a:rPr lang="ko-KR" altLang="en-US" baseline="0" dirty="0" smtClean="0"/>
              <a:t>환자를 포함하였고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시점에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가 있는 환자는 제외하였습니다</a:t>
            </a:r>
            <a:r>
              <a:rPr lang="en-US" altLang="ko-KR" baseline="0" dirty="0" smtClean="0"/>
              <a:t>. (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2</a:t>
            </a:r>
            <a:r>
              <a:rPr lang="ko-KR" altLang="en-US" baseline="0" dirty="0" err="1" smtClean="0"/>
              <a:t>주이상</a:t>
            </a:r>
            <a:r>
              <a:rPr lang="ko-KR" altLang="en-US" baseline="0" dirty="0" smtClean="0"/>
              <a:t> 사용한 환자도 기록했습니다</a:t>
            </a:r>
            <a:r>
              <a:rPr lang="en-US" altLang="ko-KR" baseline="0" dirty="0" smtClean="0"/>
              <a:t>.)</a:t>
            </a:r>
            <a:endParaRPr lang="en-US" altLang="ko-KR" dirty="0" smtClean="0"/>
          </a:p>
          <a:p>
            <a:r>
              <a:rPr lang="en-US" altLang="ko-KR" dirty="0" smtClean="0"/>
              <a:t> Milestone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bulbar,</a:t>
            </a:r>
            <a:r>
              <a:rPr lang="en-US" altLang="ko-KR" baseline="0" dirty="0" smtClean="0"/>
              <a:t> upper limb, lower limb, diaphragm</a:t>
            </a:r>
            <a:r>
              <a:rPr lang="ko-KR" altLang="en-US" baseline="0" dirty="0" smtClean="0"/>
              <a:t>의 기능이상으로 인한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weakness,</a:t>
            </a:r>
            <a:r>
              <a:rPr lang="en-US" altLang="ko-KR" baseline="0" dirty="0" smtClean="0"/>
              <a:t> wasting, spasticity, dysarthria, dysphagia</a:t>
            </a:r>
            <a:r>
              <a:rPr lang="ko-KR" altLang="en-US" baseline="0" dirty="0" smtClean="0"/>
              <a:t>와 같은 증상이 발생하는 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진단된 시점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번째</a:t>
            </a:r>
            <a:r>
              <a:rPr lang="en-US" altLang="ko-KR" baseline="0" dirty="0" smtClean="0"/>
              <a:t>, 3</a:t>
            </a:r>
            <a:r>
              <a:rPr lang="ko-KR" altLang="en-US" baseline="0" dirty="0" smtClean="0"/>
              <a:t>번째 </a:t>
            </a:r>
            <a:r>
              <a:rPr lang="en-US" altLang="ko-KR" baseline="0" dirty="0" smtClean="0"/>
              <a:t>region</a:t>
            </a:r>
            <a:r>
              <a:rPr lang="ko-KR" altLang="en-US" baseline="0" dirty="0" smtClean="0"/>
              <a:t>이 기능장애를 보이는 시점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non </a:t>
            </a:r>
            <a:r>
              <a:rPr lang="en-US" altLang="ko-KR" baseline="0" dirty="0" err="1" smtClean="0"/>
              <a:t>invasivae</a:t>
            </a:r>
            <a:r>
              <a:rPr lang="en-US" altLang="ko-KR" baseline="0" dirty="0" smtClean="0"/>
              <a:t> ventilation</a:t>
            </a:r>
            <a:r>
              <a:rPr lang="ko-KR" altLang="en-US" baseline="0" dirty="0" smtClean="0"/>
              <a:t>이 필요한 시점으로 정했습니다</a:t>
            </a:r>
            <a:r>
              <a:rPr lang="en-US" altLang="ko-KR" baseline="0" dirty="0" smtClean="0"/>
              <a:t>. Milestone timing</a:t>
            </a:r>
            <a:r>
              <a:rPr lang="ko-KR" altLang="en-US" baseline="0" dirty="0" smtClean="0"/>
              <a:t>은 각 </a:t>
            </a:r>
            <a:r>
              <a:rPr lang="en-US" altLang="ko-KR" baseline="0" dirty="0" smtClean="0"/>
              <a:t>mile stone</a:t>
            </a:r>
            <a:r>
              <a:rPr lang="ko-KR" altLang="en-US" baseline="0" dirty="0" smtClean="0"/>
              <a:t>까지의 </a:t>
            </a:r>
            <a:r>
              <a:rPr lang="ko-KR" altLang="en-US" baseline="0" dirty="0" err="1" smtClean="0"/>
              <a:t>경과시간을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사망할때까지의</a:t>
            </a:r>
            <a:r>
              <a:rPr lang="ko-KR" altLang="en-US" baseline="0" dirty="0" smtClean="0"/>
              <a:t> 전체기간으로 나눈 비율로 표준화 하였고 진단은 </a:t>
            </a:r>
            <a:r>
              <a:rPr lang="en-US" altLang="ko-KR" baseline="0" dirty="0" smtClean="0"/>
              <a:t>35%</a:t>
            </a:r>
            <a:r>
              <a:rPr lang="ko-KR" altLang="en-US" baseline="0" dirty="0" smtClean="0"/>
              <a:t>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두번째 분절이 영향을 받은 시점은 </a:t>
            </a:r>
            <a:r>
              <a:rPr lang="en-US" altLang="ko-KR" baseline="0" dirty="0" smtClean="0"/>
              <a:t>38%, 3</a:t>
            </a:r>
            <a:r>
              <a:rPr lang="ko-KR" altLang="en-US" baseline="0" dirty="0" smtClean="0"/>
              <a:t>번째는 </a:t>
            </a:r>
            <a:r>
              <a:rPr lang="en-US" altLang="ko-KR" baseline="0" dirty="0" smtClean="0"/>
              <a:t>61%, gastrostomy</a:t>
            </a:r>
            <a:r>
              <a:rPr lang="ko-KR" altLang="en-US" baseline="0" dirty="0" smtClean="0"/>
              <a:t>가 필요한 시점은 </a:t>
            </a:r>
            <a:r>
              <a:rPr lang="en-US" altLang="ko-KR" baseline="0" dirty="0" smtClean="0"/>
              <a:t>77%, NIV</a:t>
            </a:r>
            <a:r>
              <a:rPr lang="ko-KR" altLang="en-US" baseline="0" dirty="0" smtClean="0"/>
              <a:t>가 필요한 시점은 </a:t>
            </a:r>
            <a:r>
              <a:rPr lang="en-US" altLang="ko-KR" baseline="0" dirty="0" smtClean="0"/>
              <a:t>80%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Stage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은 첫번째 부위가 침범되어 </a:t>
            </a:r>
            <a:r>
              <a:rPr lang="en-US" altLang="ko-KR" dirty="0" smtClean="0"/>
              <a:t>weakness, muscle wasting, spasticity,</a:t>
            </a:r>
            <a:r>
              <a:rPr lang="en-US" altLang="ko-KR" baseline="0" dirty="0" smtClean="0"/>
              <a:t> dysarthria, dysphagia</a:t>
            </a:r>
            <a:r>
              <a:rPr lang="ko-KR" altLang="en-US" baseline="0" dirty="0" smtClean="0"/>
              <a:t>와 같은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증상이 시작한 상태</a:t>
            </a:r>
            <a:r>
              <a:rPr lang="en-US" altLang="ko-KR" dirty="0" smtClean="0"/>
              <a:t>, 2A</a:t>
            </a:r>
            <a:r>
              <a:rPr lang="ko-KR" altLang="en-US" dirty="0" smtClean="0"/>
              <a:t>는 진단</a:t>
            </a:r>
            <a:r>
              <a:rPr lang="en-US" altLang="ko-KR" dirty="0" smtClean="0"/>
              <a:t>, 2B</a:t>
            </a:r>
            <a:r>
              <a:rPr lang="ko-KR" altLang="en-US" dirty="0" smtClean="0"/>
              <a:t>는 두번째 부위의 침범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는 세번째</a:t>
            </a:r>
            <a:r>
              <a:rPr lang="ko-KR" altLang="en-US" baseline="0" dirty="0" smtClean="0"/>
              <a:t> 부위의 침범</a:t>
            </a:r>
            <a:r>
              <a:rPr lang="en-US" altLang="ko-KR" baseline="0" dirty="0" smtClean="0"/>
              <a:t>, 4A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경관영양이</a:t>
            </a:r>
            <a:r>
              <a:rPr lang="ko-KR" altLang="en-US" baseline="0" dirty="0" smtClean="0"/>
              <a:t> 필요한 상태</a:t>
            </a:r>
            <a:r>
              <a:rPr lang="en-US" altLang="ko-KR" baseline="0" dirty="0" smtClean="0"/>
              <a:t>, 4B</a:t>
            </a:r>
            <a:r>
              <a:rPr lang="ko-KR" altLang="en-US" baseline="0" dirty="0" smtClean="0"/>
              <a:t>는 비침습적 인공호흡기가 필요한 상태</a:t>
            </a:r>
            <a:r>
              <a:rPr lang="en-US" altLang="ko-KR" baseline="0" dirty="0" smtClean="0"/>
              <a:t>, 5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사망으로 나뉩니다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환자가 호소하는 증상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의사의 진찰을 통한 결과를 모두 반영하여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평가하고 </a:t>
            </a:r>
            <a:r>
              <a:rPr lang="en-US" altLang="ko-KR" baseline="0" dirty="0" smtClean="0"/>
              <a:t>upper motor neuron, lower motor neuron sign</a:t>
            </a:r>
            <a:r>
              <a:rPr lang="ko-KR" altLang="en-US" baseline="0" dirty="0" smtClean="0"/>
              <a:t>여부에 대한 판단이 </a:t>
            </a:r>
            <a:r>
              <a:rPr lang="ko-KR" altLang="en-US" baseline="0" dirty="0" err="1" smtClean="0"/>
              <a:t>필요없다는</a:t>
            </a:r>
            <a:r>
              <a:rPr lang="ko-KR" altLang="en-US" baseline="0" dirty="0" smtClean="0"/>
              <a:t> 장점이 있으며 </a:t>
            </a:r>
            <a:r>
              <a:rPr lang="en-US" altLang="ko-KR" baseline="0" dirty="0" smtClean="0"/>
              <a:t>King’s stage</a:t>
            </a:r>
            <a:r>
              <a:rPr lang="ko-KR" altLang="en-US" baseline="0" dirty="0" smtClean="0"/>
              <a:t>를 이용한 </a:t>
            </a:r>
            <a:r>
              <a:rPr lang="ko-KR" altLang="en-US" baseline="0" dirty="0" err="1" smtClean="0"/>
              <a:t>질병진행의</a:t>
            </a:r>
            <a:r>
              <a:rPr lang="ko-KR" altLang="en-US" baseline="0" dirty="0" smtClean="0"/>
              <a:t> 예측에서도 이전의 </a:t>
            </a:r>
            <a:r>
              <a:rPr lang="ko-KR" altLang="en-US" baseline="0" dirty="0" err="1" smtClean="0"/>
              <a:t>임상경과와</a:t>
            </a:r>
            <a:r>
              <a:rPr lang="ko-KR" altLang="en-US" baseline="0" dirty="0" smtClean="0"/>
              <a:t> 유사한 곡선형을 확인하였습니다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다만 기존의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이용한 연구이므로 새로운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활용해서 연구한다면 기존과 연령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표현형의 비율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유전적 배경에 따라서 결과가 달라질 수 있겠고 </a:t>
            </a:r>
            <a:r>
              <a:rPr lang="ko-KR" altLang="en-US" baseline="0" dirty="0" err="1" smtClean="0"/>
              <a:t>호흡증상이</a:t>
            </a:r>
            <a:r>
              <a:rPr lang="ko-KR" altLang="en-US" baseline="0" dirty="0" smtClean="0"/>
              <a:t> 최초로 발생하는 환자들은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이하의 단계를 거치지 않고 바로 </a:t>
            </a:r>
            <a:r>
              <a:rPr lang="en-US" altLang="ko-KR" baseline="0" dirty="0" smtClean="0"/>
              <a:t>stage 4B</a:t>
            </a:r>
            <a:r>
              <a:rPr lang="ko-KR" altLang="en-US" baseline="0" dirty="0" smtClean="0"/>
              <a:t>로 시작하는 경우가 </a:t>
            </a:r>
            <a:r>
              <a:rPr lang="ko-KR" altLang="en-US" baseline="0" dirty="0" err="1" smtClean="0"/>
              <a:t>있을수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가 중증으로 진행하면 </a:t>
            </a:r>
            <a:r>
              <a:rPr lang="en-US" altLang="ko-KR" baseline="0" dirty="0" smtClean="0"/>
              <a:t>frontotemporal dementia</a:t>
            </a:r>
            <a:r>
              <a:rPr lang="ko-KR" altLang="en-US" baseline="0" dirty="0" smtClean="0"/>
              <a:t>가 약 </a:t>
            </a:r>
            <a:r>
              <a:rPr lang="en-US" altLang="ko-KR" baseline="0" dirty="0" smtClean="0"/>
              <a:t>50%</a:t>
            </a:r>
            <a:r>
              <a:rPr lang="ko-KR" altLang="en-US" baseline="0" dirty="0" smtClean="0"/>
              <a:t>정도에서 생기지만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에는 그런 부분은 반영이 안된 단점이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다만 </a:t>
            </a:r>
            <a:r>
              <a:rPr lang="en-US" altLang="ko-KR" baseline="0" dirty="0" smtClean="0"/>
              <a:t>King system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따라서 </a:t>
            </a:r>
            <a:r>
              <a:rPr lang="en-US" altLang="ko-KR" baseline="0" dirty="0" smtClean="0"/>
              <a:t>stage1</a:t>
            </a:r>
            <a:r>
              <a:rPr lang="ko-KR" altLang="en-US" baseline="0" dirty="0" smtClean="0"/>
              <a:t>에서는 의료기관의 진단</a:t>
            </a:r>
            <a:r>
              <a:rPr lang="en-US" altLang="ko-KR" baseline="0" dirty="0" smtClean="0"/>
              <a:t>, stage 2,3</a:t>
            </a:r>
            <a:r>
              <a:rPr lang="ko-KR" altLang="en-US" baseline="0" dirty="0" smtClean="0"/>
              <a:t>에서는 </a:t>
            </a:r>
            <a:r>
              <a:rPr lang="ko-KR" altLang="en-US" baseline="0" dirty="0" err="1" smtClean="0"/>
              <a:t>다학제팀에</a:t>
            </a:r>
            <a:r>
              <a:rPr lang="ko-KR" altLang="en-US" baseline="0" dirty="0" smtClean="0"/>
              <a:t> 의한 의료서비스</a:t>
            </a:r>
            <a:r>
              <a:rPr lang="en-US" altLang="ko-KR" baseline="0" dirty="0" smtClean="0"/>
              <a:t>, stage 4</a:t>
            </a:r>
            <a:r>
              <a:rPr lang="ko-KR" altLang="en-US" baseline="0" dirty="0" smtClean="0"/>
              <a:t>부터는 </a:t>
            </a:r>
            <a:r>
              <a:rPr lang="ko-KR" altLang="en-US" baseline="0" dirty="0" err="1" smtClean="0"/>
              <a:t>경관영양과</a:t>
            </a:r>
            <a:r>
              <a:rPr lang="ko-KR" altLang="en-US" baseline="0" dirty="0" smtClean="0"/>
              <a:t> 인공호흡기와 같은 </a:t>
            </a:r>
            <a:r>
              <a:rPr lang="ko-KR" altLang="en-US" baseline="0" dirty="0" err="1" smtClean="0"/>
              <a:t>중재치료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말기의 완화 의료와 돌봄에 대한 접근으로 </a:t>
            </a:r>
            <a:r>
              <a:rPr lang="ko-KR" altLang="en-US" baseline="0" dirty="0" err="1" smtClean="0"/>
              <a:t>나눌수</a:t>
            </a:r>
            <a:r>
              <a:rPr lang="ko-KR" altLang="en-US" baseline="0" dirty="0" smtClean="0"/>
              <a:t> 있고 이를 통해 더 체계적인 사회적 접근이 가능하다는 장점이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을 임상시험지표로서도 활용하고 있습니다</a:t>
            </a:r>
            <a:r>
              <a:rPr lang="en-US" altLang="ko-KR" baseline="0" dirty="0" smtClean="0"/>
              <a:t>. 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2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milestone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 따라 상대적으로 예측 가능한 시점에 도달하는 모습을 보였지만 </a:t>
            </a:r>
            <a:r>
              <a:rPr lang="ko-KR" altLang="en-US" baseline="0" dirty="0" err="1" smtClean="0"/>
              <a:t>진단시점과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번째 분절에서 장애를 보이는 시점이 </a:t>
            </a:r>
            <a:r>
              <a:rPr lang="ko-KR" altLang="en-US" baseline="0" dirty="0" err="1" smtClean="0"/>
              <a:t>명확히는</a:t>
            </a:r>
            <a:r>
              <a:rPr lang="ko-KR" altLang="en-US" baseline="0" dirty="0" smtClean="0"/>
              <a:t> 구분되지 않았습니다</a:t>
            </a:r>
            <a:r>
              <a:rPr lang="en-US" altLang="ko-KR" baseline="0" dirty="0" smtClean="0"/>
              <a:t>. Bulbar onset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이전에 </a:t>
            </a:r>
            <a:r>
              <a:rPr lang="en-US" altLang="ko-KR" baseline="0" dirty="0" smtClean="0"/>
              <a:t>gastrostomy</a:t>
            </a:r>
            <a:r>
              <a:rPr lang="ko-KR" altLang="en-US" baseline="0" dirty="0" smtClean="0"/>
              <a:t>를 요하는 상태에 먼저 도달했고 </a:t>
            </a:r>
            <a:r>
              <a:rPr lang="en-US" altLang="ko-KR" baseline="0" dirty="0" smtClean="0"/>
              <a:t>limb onset</a:t>
            </a:r>
            <a:r>
              <a:rPr lang="ko-KR" altLang="en-US" baseline="0" dirty="0" smtClean="0"/>
              <a:t>의 경우에는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요하는 상태에 먼저 도달했습니다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dirty="0" smtClean="0"/>
              <a:t>결과에 표나 그림으로 제시되지는 않았지만 진단까지의 시점을 전체 질병기간으로 나눈 표준화기간으로 </a:t>
            </a:r>
            <a:r>
              <a:rPr lang="ko-KR" altLang="en-US" dirty="0" err="1" smtClean="0"/>
              <a:t>비교했을때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limb onset </a:t>
            </a:r>
            <a:r>
              <a:rPr lang="ko-KR" altLang="en-US" dirty="0" smtClean="0"/>
              <a:t>의 경우에는 </a:t>
            </a:r>
            <a:r>
              <a:rPr lang="en-US" altLang="ko-KR" dirty="0" err="1" smtClean="0"/>
              <a:t>riluzole</a:t>
            </a:r>
            <a:r>
              <a:rPr lang="ko-KR" altLang="en-US" dirty="0" smtClean="0"/>
              <a:t>을 투약한 환자가 그렇지않은 환자에 비해 더 작은 </a:t>
            </a:r>
            <a:r>
              <a:rPr lang="en-US" altLang="ko-KR" dirty="0" smtClean="0"/>
              <a:t>0.29</a:t>
            </a:r>
            <a:r>
              <a:rPr lang="en-US" altLang="ko-KR" baseline="0" dirty="0" smtClean="0"/>
              <a:t> vs 0.39</a:t>
            </a:r>
            <a:r>
              <a:rPr lang="ko-KR" altLang="en-US" baseline="0" dirty="0" smtClean="0"/>
              <a:t>로 더 통계적으로 유의하게 더 작은 값을 보였습니다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그러나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의 경우에는 통계적으로 유의한 차이가 없었는데 </a:t>
            </a:r>
            <a:r>
              <a:rPr lang="en-US" altLang="ko-KR" baseline="0" dirty="0" smtClean="0"/>
              <a:t>sample size</a:t>
            </a:r>
            <a:r>
              <a:rPr lang="ko-KR" altLang="en-US" baseline="0" dirty="0" smtClean="0"/>
              <a:t>가 작아 통계적 </a:t>
            </a:r>
            <a:r>
              <a:rPr lang="en-US" altLang="ko-KR" baseline="0" dirty="0" smtClean="0"/>
              <a:t>power</a:t>
            </a:r>
            <a:r>
              <a:rPr lang="ko-KR" altLang="en-US" baseline="0" dirty="0" smtClean="0"/>
              <a:t>도 더 작았습니다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투약 여부가 진단시점이외의 다른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에는 영향을 미치지 않았습니다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전체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가지고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비교했을때</a:t>
            </a:r>
            <a:r>
              <a:rPr lang="ko-KR" altLang="en-US" baseline="0" dirty="0" smtClean="0"/>
              <a:t> 마지막으로 기록된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으로부터 사망이나 </a:t>
            </a:r>
            <a:r>
              <a:rPr lang="en-US" altLang="ko-KR" baseline="0" dirty="0" smtClean="0"/>
              <a:t>censoring</a:t>
            </a:r>
            <a:r>
              <a:rPr lang="ko-KR" altLang="en-US" baseline="0" dirty="0" smtClean="0"/>
              <a:t>까지의 기간을 보면 파란색이 </a:t>
            </a:r>
            <a:r>
              <a:rPr lang="en-US" altLang="ko-KR" baseline="0" dirty="0" smtClean="0"/>
              <a:t>2A, </a:t>
            </a:r>
            <a:r>
              <a:rPr lang="ko-KR" altLang="en-US" baseline="0" dirty="0" smtClean="0"/>
              <a:t>녹색이 </a:t>
            </a:r>
            <a:r>
              <a:rPr lang="en-US" altLang="ko-KR" baseline="0" dirty="0" smtClean="0"/>
              <a:t>2B, </a:t>
            </a:r>
            <a:r>
              <a:rPr lang="ko-KR" altLang="en-US" baseline="0" dirty="0" smtClean="0"/>
              <a:t>회색이 </a:t>
            </a:r>
            <a:r>
              <a:rPr lang="en-US" altLang="ko-KR" baseline="0" dirty="0" smtClean="0"/>
              <a:t>3, </a:t>
            </a:r>
            <a:r>
              <a:rPr lang="ko-KR" altLang="en-US" baseline="0" dirty="0" smtClean="0"/>
              <a:t>검은색이 </a:t>
            </a:r>
            <a:r>
              <a:rPr lang="en-US" altLang="ko-KR" baseline="0" dirty="0" smtClean="0"/>
              <a:t>4A, </a:t>
            </a:r>
            <a:r>
              <a:rPr lang="ko-KR" altLang="en-US" baseline="0" dirty="0" smtClean="0"/>
              <a:t>보라색이 </a:t>
            </a:r>
            <a:r>
              <a:rPr lang="en-US" altLang="ko-KR" baseline="0" dirty="0" smtClean="0"/>
              <a:t>4B</a:t>
            </a:r>
            <a:r>
              <a:rPr lang="ko-KR" altLang="en-US" baseline="0" dirty="0" smtClean="0"/>
              <a:t>로 각각의 </a:t>
            </a:r>
            <a:r>
              <a:rPr lang="en-US" altLang="ko-KR" baseline="0" dirty="0" smtClean="0"/>
              <a:t>curve</a:t>
            </a:r>
            <a:r>
              <a:rPr lang="ko-KR" altLang="en-US" baseline="0" dirty="0" smtClean="0"/>
              <a:t>가 뚜렷하게 분리되어 생존기간의 차이를 보였다는 점에서 </a:t>
            </a:r>
            <a:r>
              <a:rPr lang="en-US" altLang="ko-KR" baseline="0" dirty="0" smtClean="0"/>
              <a:t>validity</a:t>
            </a:r>
            <a:r>
              <a:rPr lang="ko-KR" altLang="en-US" baseline="0" dirty="0" smtClean="0"/>
              <a:t>를 보인다고 볼 수 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각각의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을 질병의 전체 기간으로 보면 두번째 분절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세번째 분절에 증상이 나타나는 기간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respiratory support</a:t>
            </a:r>
            <a:r>
              <a:rPr lang="ko-KR" altLang="en-US" baseline="0" dirty="0" smtClean="0"/>
              <a:t>가 필요한 시점이 각각 </a:t>
            </a:r>
            <a:r>
              <a:rPr lang="en-US" altLang="ko-KR" baseline="0" dirty="0" smtClean="0"/>
              <a:t>40, 60, 80%</a:t>
            </a:r>
            <a:r>
              <a:rPr lang="ko-KR" altLang="en-US" baseline="0" dirty="0" smtClean="0"/>
              <a:t>정도로 나타났습니다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정할때는</a:t>
            </a:r>
            <a:r>
              <a:rPr lang="ko-KR" altLang="en-US" baseline="0" dirty="0" smtClean="0"/>
              <a:t> 가장 높은 단계로 정해야 하는데 </a:t>
            </a:r>
            <a:endParaRPr lang="en-US" altLang="ko-KR" baseline="0" dirty="0" smtClean="0"/>
          </a:p>
          <a:p>
            <a:r>
              <a:rPr lang="ko-KR" altLang="en-US" baseline="0" dirty="0" smtClean="0"/>
              <a:t>예를 들면 첫 증상이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를 요하는 호흡곤란으로 나타난다면 </a:t>
            </a:r>
            <a:r>
              <a:rPr lang="en-US" altLang="ko-KR" baseline="0" dirty="0" smtClean="0"/>
              <a:t>2A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4B</a:t>
            </a:r>
            <a:r>
              <a:rPr lang="ko-KR" altLang="en-US" baseline="0" dirty="0" smtClean="0"/>
              <a:t>가 됩니다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dirty="0" smtClean="0"/>
              <a:t>Stage 2</a:t>
            </a:r>
            <a:r>
              <a:rPr lang="ko-KR" altLang="en-US" dirty="0" smtClean="0"/>
              <a:t>를 나눈 것은 여러 </a:t>
            </a:r>
            <a:r>
              <a:rPr lang="en-US" altLang="ko-KR" dirty="0" smtClean="0"/>
              <a:t>center</a:t>
            </a:r>
            <a:r>
              <a:rPr lang="ko-KR" altLang="en-US" dirty="0" smtClean="0"/>
              <a:t>들이 각각 </a:t>
            </a:r>
            <a:r>
              <a:rPr lang="ko-KR" altLang="en-US" dirty="0" err="1" smtClean="0"/>
              <a:t>진단시점이</a:t>
            </a:r>
            <a:r>
              <a:rPr lang="ko-KR" altLang="en-US" dirty="0" smtClean="0"/>
              <a:t> 다른데 두번째 분절에 증상이 발생한 시점은 비슷하므로 </a:t>
            </a:r>
            <a:r>
              <a:rPr lang="en-US" altLang="ko-KR" dirty="0" smtClean="0"/>
              <a:t>2A,</a:t>
            </a:r>
            <a:r>
              <a:rPr lang="en-US" altLang="ko-KR" baseline="0" dirty="0" smtClean="0"/>
              <a:t> 2B</a:t>
            </a:r>
            <a:r>
              <a:rPr lang="ko-KR" altLang="en-US" baseline="0" dirty="0" smtClean="0"/>
              <a:t>로 나눠서 보는게 의미가 있다고 보고있습니다</a:t>
            </a:r>
            <a:r>
              <a:rPr lang="en-US" altLang="ko-KR" baseline="0" dirty="0" smtClean="0"/>
              <a:t>. Gastrostomy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가 필요한 시점이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limb onset</a:t>
            </a:r>
            <a:r>
              <a:rPr lang="ko-KR" altLang="en-US" baseline="0" dirty="0" smtClean="0"/>
              <a:t>에서 각각 어떤 단계에 먼저 도달하는지가 다르므로 </a:t>
            </a:r>
            <a:r>
              <a:rPr lang="en-US" altLang="ko-KR" baseline="0" dirty="0" smtClean="0"/>
              <a:t>stage 4,5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4A, 4B</a:t>
            </a:r>
            <a:r>
              <a:rPr lang="ko-KR" altLang="en-US" baseline="0" dirty="0" smtClean="0"/>
              <a:t>로 나눴다고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이부분은</a:t>
            </a:r>
            <a:r>
              <a:rPr lang="ko-KR" altLang="en-US" baseline="0" dirty="0" smtClean="0"/>
              <a:t> 다른 </a:t>
            </a:r>
            <a:r>
              <a:rPr lang="en-US" altLang="ko-KR" baseline="0" dirty="0" smtClean="0"/>
              <a:t>stage system</a:t>
            </a:r>
            <a:r>
              <a:rPr lang="ko-KR" altLang="en-US" baseline="0" dirty="0" smtClean="0"/>
              <a:t>이라면 </a:t>
            </a:r>
            <a:r>
              <a:rPr lang="en-US" altLang="ko-KR" baseline="0" dirty="0" smtClean="0"/>
              <a:t>4, 5</a:t>
            </a:r>
            <a:r>
              <a:rPr lang="ko-KR" altLang="en-US" baseline="0" dirty="0" smtClean="0"/>
              <a:t>로 나누겠지만 여기서는 그렇지 않은 점이 보통의 </a:t>
            </a:r>
            <a:r>
              <a:rPr lang="en-US" altLang="ko-KR" baseline="0" dirty="0" smtClean="0"/>
              <a:t>stage system</a:t>
            </a:r>
            <a:r>
              <a:rPr lang="ko-KR" altLang="en-US" baseline="0" dirty="0" smtClean="0"/>
              <a:t>과는 다른 점이라고 하겠습니다</a:t>
            </a:r>
            <a:r>
              <a:rPr lang="en-US" altLang="ko-KR" baseline="0" dirty="0" smtClean="0"/>
              <a:t>. El Escorial criteria</a:t>
            </a:r>
            <a:r>
              <a:rPr lang="ko-KR" altLang="en-US" baseline="0" dirty="0" smtClean="0"/>
              <a:t>와 다르게 </a:t>
            </a:r>
            <a:r>
              <a:rPr lang="en-US" altLang="ko-KR" baseline="0" dirty="0" smtClean="0"/>
              <a:t>upper motor neuron, lower motor neuron involve</a:t>
            </a:r>
            <a:r>
              <a:rPr lang="ko-KR" altLang="en-US" baseline="0" dirty="0" smtClean="0"/>
              <a:t>에 대한 판단이 필요 없고 </a:t>
            </a:r>
            <a:r>
              <a:rPr lang="en-US" altLang="ko-KR" baseline="0" dirty="0" smtClean="0"/>
              <a:t>weakness</a:t>
            </a:r>
            <a:r>
              <a:rPr lang="ko-KR" altLang="en-US" baseline="0" dirty="0" smtClean="0"/>
              <a:t>등으로만 판단하면 되므로 진료를 하는 신경과 의사나 환자들이 판단한 결과도 비슷하게 나온다는 점이 장점입니다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 연구에서는 </a:t>
            </a:r>
            <a:r>
              <a:rPr lang="en-US" altLang="ko-KR" baseline="0" dirty="0" smtClean="0"/>
              <a:t>incident cohort</a:t>
            </a:r>
            <a:r>
              <a:rPr lang="ko-KR" altLang="en-US" baseline="0" dirty="0" smtClean="0"/>
              <a:t>를 사용하지 않고 </a:t>
            </a:r>
            <a:r>
              <a:rPr lang="en-US" altLang="ko-KR" baseline="0" dirty="0" smtClean="0"/>
              <a:t>prevalent cohort</a:t>
            </a:r>
            <a:r>
              <a:rPr lang="ko-KR" altLang="en-US" baseline="0" dirty="0" smtClean="0"/>
              <a:t>를 사용해서 전반적으로 대상자가 더 어리고 </a:t>
            </a:r>
            <a:r>
              <a:rPr lang="ko-KR" altLang="en-US" baseline="0" dirty="0" err="1" smtClean="0"/>
              <a:t>오래살고</a:t>
            </a:r>
            <a:r>
              <a:rPr lang="ko-KR" altLang="en-US" baseline="0" dirty="0" smtClean="0"/>
              <a:t> 남자의 비율이 높으며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 더 적은 경향을 보일 수 있다는 단점이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진단시점부터 사망까지의 기간을 가지고 나눈 </a:t>
            </a:r>
            <a:r>
              <a:rPr lang="en-US" altLang="ko-KR" baseline="0" dirty="0" smtClean="0"/>
              <a:t>standardized timing</a:t>
            </a:r>
            <a:r>
              <a:rPr lang="ko-KR" altLang="en-US" baseline="0" dirty="0" smtClean="0"/>
              <a:t>을 사용했는데 </a:t>
            </a:r>
            <a:r>
              <a:rPr lang="ko-KR" altLang="en-US" baseline="0" dirty="0" err="1" smtClean="0"/>
              <a:t>코호트별로</a:t>
            </a:r>
            <a:r>
              <a:rPr lang="ko-KR" altLang="en-US" baseline="0" dirty="0" smtClean="0"/>
              <a:t> 나이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성별의 비율</a:t>
            </a:r>
            <a:r>
              <a:rPr lang="en-US" altLang="ko-KR" baseline="0" dirty="0" smtClean="0"/>
              <a:t>, phenotype</a:t>
            </a:r>
            <a:r>
              <a:rPr lang="ko-KR" altLang="en-US" baseline="0" dirty="0" smtClean="0"/>
              <a:t>이 다른 경우에 결과가 다를 수 있으므로 다른 </a:t>
            </a:r>
            <a:r>
              <a:rPr lang="en-US" altLang="ko-KR" baseline="0" dirty="0" smtClean="0"/>
              <a:t>incident cohort</a:t>
            </a:r>
            <a:r>
              <a:rPr lang="ko-KR" altLang="en-US" baseline="0" dirty="0" smtClean="0"/>
              <a:t>에서의 연구도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이 연구에서는 인지장애여부는 평가에 포함시키지않았다는 단점도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그런데 </a:t>
            </a:r>
            <a:r>
              <a:rPr lang="ko-KR" altLang="en-US" baseline="0" dirty="0" err="1" smtClean="0"/>
              <a:t>인지장애의</a:t>
            </a:r>
            <a:r>
              <a:rPr lang="ko-KR" altLang="en-US" baseline="0" dirty="0" smtClean="0"/>
              <a:t> 경우 고정된 시점에 생기지않아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으로 고려하기에 어려운 상태입니다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</a:t>
            </a:r>
            <a:r>
              <a:rPr lang="ko-KR" altLang="en-US" baseline="0" dirty="0" err="1" smtClean="0"/>
              <a:t>인지장애가</a:t>
            </a:r>
            <a:r>
              <a:rPr lang="ko-KR" altLang="en-US" baseline="0" dirty="0" smtClean="0"/>
              <a:t> 발생하면 바로 반영가능하게 </a:t>
            </a:r>
            <a:r>
              <a:rPr lang="en-US" altLang="ko-KR" baseline="0" dirty="0" smtClean="0"/>
              <a:t>flexible</a:t>
            </a:r>
            <a:r>
              <a:rPr lang="ko-KR" altLang="en-US" baseline="0" dirty="0" smtClean="0"/>
              <a:t>한 체계가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들면 </a:t>
            </a:r>
            <a:r>
              <a:rPr lang="ko-KR" altLang="en-US" baseline="0" dirty="0" err="1" smtClean="0"/>
              <a:t>인지장애가</a:t>
            </a:r>
            <a:r>
              <a:rPr lang="ko-KR" altLang="en-US" baseline="0" dirty="0" smtClean="0"/>
              <a:t> 있으면 </a:t>
            </a:r>
            <a:r>
              <a:rPr lang="en-US" altLang="ko-KR" baseline="0" dirty="0" smtClean="0"/>
              <a:t>cognitive impairment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앞글자를</a:t>
            </a:r>
            <a:r>
              <a:rPr lang="ko-KR" altLang="en-US" baseline="0" dirty="0" smtClean="0"/>
              <a:t> 따서 </a:t>
            </a:r>
            <a:r>
              <a:rPr lang="en-US" altLang="ko-KR" baseline="0" dirty="0" smtClean="0"/>
              <a:t>stage </a:t>
            </a:r>
            <a:r>
              <a:rPr lang="ko-KR" altLang="en-US" baseline="0" dirty="0" err="1" smtClean="0"/>
              <a:t>숫자앞에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CI</a:t>
            </a:r>
            <a:r>
              <a:rPr lang="ko-KR" altLang="en-US" baseline="0" dirty="0" smtClean="0"/>
              <a:t>를 붙이는 방법이 있겠습니다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이용한 장점으로 전문가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기관의 인력과 자원을 배분하는데 도움이 됩니다</a:t>
            </a:r>
            <a:r>
              <a:rPr lang="en-US" altLang="ko-KR" baseline="0" dirty="0" smtClean="0"/>
              <a:t>. Stage 1</a:t>
            </a:r>
            <a:r>
              <a:rPr lang="ko-KR" altLang="en-US" baseline="0" dirty="0" smtClean="0"/>
              <a:t>은 의료기관의 진단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은 </a:t>
            </a:r>
            <a:r>
              <a:rPr lang="ko-KR" altLang="en-US" baseline="0" dirty="0" err="1" smtClean="0"/>
              <a:t>다학제팀의</a:t>
            </a:r>
            <a:r>
              <a:rPr lang="ko-KR" altLang="en-US" baseline="0" dirty="0" smtClean="0"/>
              <a:t> 관리</a:t>
            </a:r>
            <a:r>
              <a:rPr lang="en-US" altLang="ko-KR" baseline="0" dirty="0" smtClean="0"/>
              <a:t>, stage 4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intervention</a:t>
            </a:r>
            <a:r>
              <a:rPr lang="ko-KR" altLang="en-US" baseline="0" dirty="0" smtClean="0"/>
              <a:t>과 말기의 </a:t>
            </a:r>
            <a:r>
              <a:rPr lang="ko-KR" altLang="en-US" baseline="0" dirty="0" err="1" smtClean="0"/>
              <a:t>완화치료를</a:t>
            </a:r>
            <a:r>
              <a:rPr lang="ko-KR" altLang="en-US" baseline="0" dirty="0" smtClean="0"/>
              <a:t> 하는 식으로 판단하는데 도움이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임상시험의 </a:t>
            </a:r>
            <a:r>
              <a:rPr lang="en-US" altLang="ko-KR" baseline="0" dirty="0" smtClean="0"/>
              <a:t>secondary endpoint</a:t>
            </a:r>
            <a:r>
              <a:rPr lang="ko-KR" altLang="en-US" baseline="0" dirty="0" smtClean="0"/>
              <a:t>로 사용될 수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47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JNNP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Chio</a:t>
            </a:r>
            <a:r>
              <a:rPr lang="ko-KR" altLang="en-US" dirty="0" smtClean="0"/>
              <a:t>등이 발표한 </a:t>
            </a:r>
            <a:r>
              <a:rPr lang="en-US" altLang="ko-KR" dirty="0" smtClean="0"/>
              <a:t>Milano-Torino staging system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의 진행에 따라 삶의 질과 경제적 부담에 대해서도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차이를 반영할 수 있어야 한다는 생각을 바탕으로 하여 개발되었습니다</a:t>
            </a:r>
            <a:r>
              <a:rPr lang="en-US" altLang="ko-KR" dirty="0" smtClean="0"/>
              <a:t>. ALS</a:t>
            </a:r>
            <a:r>
              <a:rPr lang="ko-KR" altLang="en-US" dirty="0" smtClean="0"/>
              <a:t>진행의 주요 </a:t>
            </a:r>
            <a:r>
              <a:rPr lang="en-US" altLang="ko-KR" dirty="0" smtClean="0"/>
              <a:t>milestone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ALSFRS, ALSFRS-R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모두에 포함되고 자율성 상실을 수반하는 주요 지표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가지로 정의함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걷기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자기관리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삼키기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의사소통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호흡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가지임</a:t>
            </a:r>
            <a:r>
              <a:rPr lang="en-US" altLang="ko-KR" baseline="0" dirty="0" smtClean="0"/>
              <a:t>. 4</a:t>
            </a:r>
            <a:r>
              <a:rPr lang="ko-KR" altLang="en-US" baseline="0" dirty="0" smtClean="0"/>
              <a:t>가지 영역 중 걷기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자기관리는 </a:t>
            </a:r>
            <a:r>
              <a:rPr lang="en-US" altLang="ko-KR" baseline="0" dirty="0" smtClean="0"/>
              <a:t>ASLFRS-R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걷기</a:t>
            </a:r>
            <a:r>
              <a:rPr lang="en-US" altLang="ko-KR" baseline="0" dirty="0" smtClean="0"/>
              <a:t>), 6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옷입기와</a:t>
            </a:r>
            <a:r>
              <a:rPr lang="ko-KR" altLang="en-US" baseline="0" dirty="0" smtClean="0"/>
              <a:t> 위생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삼키기는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삼키기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의사소통은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말하기</a:t>
            </a:r>
            <a:r>
              <a:rPr lang="en-US" altLang="ko-KR" baseline="0" dirty="0" smtClean="0"/>
              <a:t>), 4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쓰기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호흡은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호흡곤란</a:t>
            </a:r>
            <a:r>
              <a:rPr lang="en-US" altLang="ko-KR" baseline="0" dirty="0" smtClean="0"/>
              <a:t>), 12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호흡부전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결정함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 영역에서 자율성을 상실한 경우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상실하지 않은 경우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점으로 해서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 영역의 세부항목 점수를 합한 값을 통해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결정함</a:t>
            </a:r>
            <a:r>
              <a:rPr lang="en-US" altLang="ko-KR" baseline="0" dirty="0" smtClean="0"/>
              <a:t>. Stage</a:t>
            </a:r>
            <a:r>
              <a:rPr lang="ko-KR" altLang="en-US" baseline="0" dirty="0" smtClean="0"/>
              <a:t>는 총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단계로 구분하는데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은 증상이 있으나 자율성 상실이 없는 상태이고 </a:t>
            </a:r>
            <a:r>
              <a:rPr lang="en-US" altLang="ko-KR" baseline="0" dirty="0" smtClean="0"/>
              <a:t>stage1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까지는 자율성을 상실한 영역의 개수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개부터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개까지로</a:t>
            </a:r>
            <a:r>
              <a:rPr lang="ko-KR" altLang="en-US" baseline="0" dirty="0" smtClean="0"/>
              <a:t> 매기며 </a:t>
            </a:r>
            <a:r>
              <a:rPr lang="en-US" altLang="ko-KR" baseline="0" dirty="0" smtClean="0"/>
              <a:t>stage 5</a:t>
            </a:r>
            <a:r>
              <a:rPr lang="ko-KR" altLang="en-US" baseline="0" dirty="0" smtClean="0"/>
              <a:t>는 사망으로 정의함</a:t>
            </a:r>
            <a:r>
              <a:rPr lang="en-US" altLang="ko-KR" baseline="0" dirty="0" smtClean="0"/>
              <a:t>. MITOS</a:t>
            </a:r>
            <a:r>
              <a:rPr lang="ko-KR" altLang="en-US" baseline="0" dirty="0" smtClean="0"/>
              <a:t>는 임상에서 널리 사용되고 있는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을 기반으로 만들어져서 추가적인 평가없이 결정할 수 있는 장점이 있고 전체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따른 환자의 분포와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 전이 확률이 진행하는 질병 상태와 일치하는 모습을 보임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하지만 </a:t>
            </a:r>
            <a:r>
              <a:rPr lang="ko-KR" altLang="en-US" baseline="0" dirty="0" err="1" smtClean="0"/>
              <a:t>초기연구에</a:t>
            </a:r>
            <a:r>
              <a:rPr lang="ko-KR" altLang="en-US" baseline="0" dirty="0" smtClean="0"/>
              <a:t> 등록되기 전 </a:t>
            </a:r>
            <a:r>
              <a:rPr lang="ko-KR" altLang="en-US" baseline="0" dirty="0" err="1" smtClean="0"/>
              <a:t>기능손상에</a:t>
            </a:r>
            <a:r>
              <a:rPr lang="ko-KR" altLang="en-US" baseline="0" dirty="0" smtClean="0"/>
              <a:t> 필요한 소요기간을 결정할 수 없고 일부 환자에서는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건너뛰거나 이전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로 역행하는 경우도 있어 질병의 진행을 잘 반영하지 못하는 한계점을 보이기도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bulbar onset ALS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limb onset ALS</a:t>
            </a:r>
            <a:r>
              <a:rPr lang="ko-KR" altLang="en-US" baseline="0" dirty="0" smtClean="0"/>
              <a:t>에 비해 모집자 수가 부족했다는 점도 </a:t>
            </a:r>
            <a:r>
              <a:rPr lang="ko-KR" altLang="en-US" baseline="0" dirty="0" err="1" smtClean="0"/>
              <a:t>한계점임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frontotemporal degeneration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ALS-plus syndrome </a:t>
            </a:r>
            <a:r>
              <a:rPr lang="ko-KR" altLang="en-US" baseline="0" dirty="0" smtClean="0"/>
              <a:t>등이 대상자에서 제외되어 인지기능 장애에 대한 반영이 잘 </a:t>
            </a:r>
            <a:r>
              <a:rPr lang="ko-KR" altLang="en-US" baseline="0" dirty="0" err="1" smtClean="0"/>
              <a:t>안되어있음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681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MITOS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중복이라기보다는</a:t>
            </a:r>
            <a:r>
              <a:rPr lang="ko-KR" altLang="en-US" dirty="0" smtClean="0"/>
              <a:t> 상호 보완적인 </a:t>
            </a:r>
            <a:r>
              <a:rPr lang="ko-KR" altLang="en-US" baseline="0" dirty="0" smtClean="0"/>
              <a:t>체계인데 전자는 임상적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해부학적 확산을 중요하게 보고</a:t>
            </a:r>
            <a:r>
              <a:rPr lang="en-US" altLang="ko-KR" baseline="0" dirty="0" smtClean="0"/>
              <a:t>, MITOS</a:t>
            </a:r>
            <a:r>
              <a:rPr lang="ko-KR" altLang="en-US" baseline="0" dirty="0" smtClean="0"/>
              <a:t>는 기능적 장애를 중요하게 보는 체계임</a:t>
            </a:r>
            <a:r>
              <a:rPr lang="en-US" altLang="ko-KR" baseline="0" dirty="0" smtClean="0"/>
              <a:t>. Ferraro</a:t>
            </a:r>
            <a:r>
              <a:rPr lang="ko-KR" altLang="en-US" baseline="0" dirty="0" smtClean="0"/>
              <a:t>의 연구에서 </a:t>
            </a:r>
            <a:r>
              <a:rPr lang="en-US" altLang="ko-KR" baseline="0" dirty="0" smtClean="0"/>
              <a:t>King</a:t>
            </a:r>
            <a:r>
              <a:rPr lang="ko-KR" altLang="en-US" baseline="0" dirty="0" smtClean="0"/>
              <a:t>은 질병 전체에 균등하게 분포하고 </a:t>
            </a:r>
            <a:r>
              <a:rPr lang="en-US" altLang="ko-KR" baseline="0" dirty="0" smtClean="0"/>
              <a:t>MITOS</a:t>
            </a:r>
            <a:r>
              <a:rPr lang="ko-KR" altLang="en-US" baseline="0" dirty="0" smtClean="0"/>
              <a:t>는 질병 후기에 치우친다는 보고가 있었음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두 체계는 질환의 경과를 예측하고 치료계획을 수립하며 전반적인 의료자원의 효율적인 활용에도 기여하고 주치의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관련의료인력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환자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보호자 간의 이해를 높일 수 있다는 장점이 있음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3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 flip="none" rotWithShape="1">
          <a:gsLst>
            <a:gs pos="7000">
              <a:schemeClr val="bg1"/>
            </a:gs>
            <a:gs pos="24000">
              <a:schemeClr val="accent3">
                <a:lumMod val="58000"/>
                <a:alpha val="97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2359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2237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6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9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2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6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06500"/>
            <a:ext cx="12192000" cy="5651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02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95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1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0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0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4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8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bg1"/>
            </a:gs>
            <a:gs pos="23000">
              <a:schemeClr val="accent3">
                <a:alpha val="76000"/>
                <a:lumMod val="58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F987C-FD17-4394-9A4F-BE2D66BE4DDF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67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SNUH </a:t>
            </a:r>
            <a:r>
              <a:rPr lang="ko-KR" altLang="en-US" dirty="0" smtClean="0"/>
              <a:t>심포지엄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ALS staging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노원을지병원 신경과</a:t>
            </a:r>
            <a:endParaRPr lang="en-US" altLang="ko-KR" dirty="0"/>
          </a:p>
          <a:p>
            <a:r>
              <a:rPr lang="ko-KR" altLang="en-US" dirty="0"/>
              <a:t>유일한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Progressive upper and lower motor neuron degeneration, poor prognosis (median survival 3-5 years). </a:t>
            </a:r>
          </a:p>
          <a:p>
            <a:r>
              <a:rPr lang="en-US" altLang="ko-KR" dirty="0" smtClean="0"/>
              <a:t>Variable prognosis. </a:t>
            </a:r>
          </a:p>
          <a:p>
            <a:r>
              <a:rPr lang="en-US" altLang="ko-KR" dirty="0" smtClean="0"/>
              <a:t>Staging system for informing disease progression and prognosis</a:t>
            </a:r>
          </a:p>
        </p:txBody>
      </p:sp>
    </p:spTree>
    <p:extLst>
      <p:ext uri="{BB962C8B-B14F-4D97-AF65-F5344CB8AC3E}">
        <p14:creationId xmlns:p14="http://schemas.microsoft.com/office/powerpoint/2010/main" val="123678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Based on the number of affected regions of the body.</a:t>
            </a:r>
          </a:p>
          <a:p>
            <a:r>
              <a:rPr lang="en-US" altLang="ko-KR" dirty="0" smtClean="0"/>
              <a:t>Stage 1: first region involvement</a:t>
            </a:r>
          </a:p>
          <a:p>
            <a:r>
              <a:rPr lang="en-US" altLang="ko-KR" dirty="0" smtClean="0"/>
              <a:t>Stage 2A: diagnosis </a:t>
            </a:r>
          </a:p>
          <a:p>
            <a:r>
              <a:rPr lang="en-US" altLang="ko-KR" dirty="0" smtClean="0"/>
              <a:t>Stage 2B: second region involvement</a:t>
            </a:r>
          </a:p>
          <a:p>
            <a:r>
              <a:rPr lang="en-US" altLang="ko-KR" dirty="0" smtClean="0"/>
              <a:t>Stage 3: third region involvement</a:t>
            </a:r>
          </a:p>
          <a:p>
            <a:r>
              <a:rPr lang="en-US" altLang="ko-KR" dirty="0" smtClean="0"/>
              <a:t>Stage 4A: need for gastrostomy</a:t>
            </a:r>
          </a:p>
          <a:p>
            <a:r>
              <a:rPr lang="en-US" altLang="ko-KR" dirty="0" smtClean="0"/>
              <a:t>Stage 4B: need for noninvasive ventilation</a:t>
            </a:r>
          </a:p>
          <a:p>
            <a:r>
              <a:rPr lang="en-US" altLang="ko-KR" dirty="0" smtClean="0"/>
              <a:t>Stage 5: death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9519"/>
            <a:ext cx="3645243" cy="151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8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31769" y="3403512"/>
            <a:ext cx="3400900" cy="3057952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06500"/>
            <a:ext cx="4191585" cy="32294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32462"/>
            <a:ext cx="7440063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2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Milano-Torino system (MITOS)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Based on a clinical scale.</a:t>
            </a:r>
          </a:p>
          <a:p>
            <a:r>
              <a:rPr lang="en-US" altLang="ko-KR" dirty="0" smtClean="0"/>
              <a:t>Stage 0: symptoms only, loss of independence (-)</a:t>
            </a:r>
          </a:p>
          <a:p>
            <a:r>
              <a:rPr lang="en-US" altLang="ko-KR" dirty="0" smtClean="0"/>
              <a:t>Stage 1-4: loss of independence in a number of domains (swallowing, walking/self-care, communicating, breathing) from ALS Functional Rating Scale-Revised (ALSFRS-R)</a:t>
            </a:r>
          </a:p>
          <a:p>
            <a:r>
              <a:rPr lang="en-US" altLang="ko-KR" dirty="0" smtClean="0"/>
              <a:t>Stage 5: death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9389"/>
            <a:ext cx="8483607" cy="21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0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ALSFRS-R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80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between two staging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0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Beyond these staging by hidden </a:t>
            </a:r>
            <a:r>
              <a:rPr lang="en-US" altLang="ko-KR" dirty="0" err="1" smtClean="0"/>
              <a:t>markov</a:t>
            </a:r>
            <a:r>
              <a:rPr lang="en-US" altLang="ko-KR" dirty="0" smtClean="0"/>
              <a:t> models?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16689"/>
      </p:ext>
    </p:extLst>
  </p:cSld>
  <p:clrMapOvr>
    <a:masterClrMapping/>
  </p:clrMapOvr>
</p:sld>
</file>

<file path=ppt/theme/theme1.xml><?xml version="1.0" encoding="utf-8"?>
<a:theme xmlns:a="http://schemas.openxmlformats.org/drawingml/2006/main" name="유일한 테마">
  <a:themeElements>
    <a:clrScheme name="발표용">
      <a:dk1>
        <a:sysClr val="windowText" lastClr="000000"/>
      </a:dk1>
      <a:lt1>
        <a:sysClr val="window" lastClr="FFFFFF"/>
      </a:lt1>
      <a:dk2>
        <a:srgbClr val="003060"/>
      </a:dk2>
      <a:lt2>
        <a:srgbClr val="949494"/>
      </a:lt2>
      <a:accent1>
        <a:srgbClr val="0076BF"/>
      </a:accent1>
      <a:accent2>
        <a:srgbClr val="00B259"/>
      </a:accent2>
      <a:accent3>
        <a:srgbClr val="0C419A"/>
      </a:accent3>
      <a:accent4>
        <a:srgbClr val="80C341"/>
      </a:accent4>
      <a:accent5>
        <a:srgbClr val="FE834B"/>
      </a:accent5>
      <a:accent6>
        <a:srgbClr val="FFB300"/>
      </a:accent6>
      <a:hlink>
        <a:srgbClr val="2C479E"/>
      </a:hlink>
      <a:folHlink>
        <a:srgbClr val="7F7F7F"/>
      </a:folHlink>
    </a:clrScheme>
    <a:fontScheme name="발표용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유일한 테마" id="{56415493-6A54-4700-AF82-0DE49BC9423B}" vid="{21E8F1EF-5085-49CB-8BDA-92C983548E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유일한 테마</Template>
  <TotalTime>391</TotalTime>
  <Words>1561</Words>
  <Application>Microsoft Office PowerPoint</Application>
  <PresentationFormat>와이드스크린</PresentationFormat>
  <Paragraphs>48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돋움</vt:lpstr>
      <vt:lpstr>맑은 고딕</vt:lpstr>
      <vt:lpstr>Arial</vt:lpstr>
      <vt:lpstr>Times New Roman</vt:lpstr>
      <vt:lpstr>유일한 테마</vt:lpstr>
      <vt:lpstr>SNUH 심포지엄 ALS staging</vt:lpstr>
      <vt:lpstr>PowerPoint 프레젠테이션</vt:lpstr>
      <vt:lpstr>King’s system</vt:lpstr>
      <vt:lpstr>King’s system</vt:lpstr>
      <vt:lpstr>Milano-Torino system (MITOS)</vt:lpstr>
      <vt:lpstr>ALSFRS-R</vt:lpstr>
      <vt:lpstr>Comparison between two staging</vt:lpstr>
      <vt:lpstr>Beyond these staging by hidden markov models?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SNUH 심포지엄 ALS staging</dc:title>
  <dc:creator>10</dc:creator>
  <cp:lastModifiedBy>10</cp:lastModifiedBy>
  <cp:revision>90</cp:revision>
  <dcterms:created xsi:type="dcterms:W3CDTF">2021-07-05T03:41:38Z</dcterms:created>
  <dcterms:modified xsi:type="dcterms:W3CDTF">2021-07-12T03:40:05Z</dcterms:modified>
</cp:coreProperties>
</file>