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5" r:id="rId3"/>
    <p:sldId id="257" r:id="rId4"/>
    <p:sldId id="258" r:id="rId5"/>
    <p:sldId id="263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60" r:id="rId14"/>
    <p:sldId id="269" r:id="rId15"/>
    <p:sldId id="270" r:id="rId16"/>
    <p:sldId id="274" r:id="rId17"/>
    <p:sldId id="272" r:id="rId18"/>
    <p:sldId id="273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의 분포를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은 초기와 중기에 좀더 많이 분포하고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는 후기에 더</a:t>
            </a:r>
            <a:r>
              <a:rPr lang="ko-KR" altLang="en-US" baseline="0" dirty="0" smtClean="0"/>
              <a:t> 많이 분포하는 경향을 보였습니다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1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은 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중기</a:t>
            </a:r>
            <a:r>
              <a:rPr lang="ko-KR" altLang="en-US" baseline="0" dirty="0" smtClean="0"/>
              <a:t> 질환 감별에 좋고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후기질환</a:t>
            </a:r>
            <a:r>
              <a:rPr lang="ko-KR" altLang="en-US" baseline="0" dirty="0" smtClean="0"/>
              <a:t> 감별에 </a:t>
            </a:r>
            <a:r>
              <a:rPr lang="ko-KR" altLang="en-US" baseline="0" dirty="0" err="1" smtClean="0"/>
              <a:t>좋은결과로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dimensionality, reliability, validity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하기 위해서 전통적으로 알려진 </a:t>
            </a:r>
            <a:r>
              <a:rPr lang="en-US" altLang="ko-KR" dirty="0" smtClean="0"/>
              <a:t>classical test theory (CTT)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Rasch</a:t>
            </a:r>
            <a:r>
              <a:rPr lang="en-US" altLang="ko-KR" dirty="0" smtClean="0"/>
              <a:t> analysis</a:t>
            </a:r>
            <a:r>
              <a:rPr lang="ko-KR" altLang="en-US" dirty="0" smtClean="0"/>
              <a:t>를 이용해서 분석한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ALSFRS-R</a:t>
            </a:r>
            <a:r>
              <a:rPr lang="ko-KR" altLang="en-US" dirty="0" smtClean="0"/>
              <a:t>은 일관성 면에서는 우수했으나 </a:t>
            </a:r>
            <a:r>
              <a:rPr lang="en-US" altLang="ko-KR" dirty="0" smtClean="0"/>
              <a:t>single score</a:t>
            </a:r>
            <a:r>
              <a:rPr lang="ko-KR" altLang="en-US" dirty="0" smtClean="0"/>
              <a:t>로 사용하기에는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차원의 구조가 아닌 단점이 있습니다</a:t>
            </a:r>
            <a:r>
              <a:rPr lang="en-US" altLang="ko-KR" dirty="0" smtClean="0"/>
              <a:t>. Parallel analysis, exploratory factor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구성된 것으로 나왔는데 </a:t>
            </a:r>
            <a:r>
              <a:rPr lang="en-US" altLang="ko-KR" baseline="0" dirty="0" smtClean="0"/>
              <a:t>bulbar function, fine and gross motor function, respiratory function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되어있습니다</a:t>
            </a:r>
            <a:r>
              <a:rPr lang="en-US" altLang="ko-KR" baseline="0" dirty="0" smtClean="0"/>
              <a:t>. 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나눈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confirmatory factor analysis</a:t>
            </a:r>
            <a:r>
              <a:rPr lang="ko-KR" altLang="en-US" baseline="0" dirty="0" smtClean="0"/>
              <a:t>결과 </a:t>
            </a:r>
            <a:r>
              <a:rPr lang="en-US" altLang="ko-KR" baseline="0" dirty="0" smtClean="0"/>
              <a:t>Tucker-Lewis Fit index (TLI), comparative Fit Index (CFI), Root Mean Square Error of Approximation (RMSEA), </a:t>
            </a:r>
            <a:r>
              <a:rPr lang="en-US" altLang="ko-KR" baseline="0" dirty="0" err="1" smtClean="0"/>
              <a:t>Standardised</a:t>
            </a:r>
            <a:r>
              <a:rPr lang="en-US" altLang="ko-KR" baseline="0" dirty="0" smtClean="0"/>
              <a:t> Root Mean </a:t>
            </a:r>
            <a:r>
              <a:rPr lang="en-US" altLang="ko-KR" baseline="0" smtClean="0"/>
              <a:t>Square Residual (SRMR)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라쉬분석결과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climbing the stairs,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를 제외한 나머지 점수들은 측정하고자하는 각 구성에 </a:t>
            </a:r>
            <a:r>
              <a:rPr lang="ko-KR" altLang="en-US" baseline="0" dirty="0" err="1" smtClean="0"/>
              <a:t>맞는것으로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등급 범주가 범주 기능에 대한 기준을 준수하지 않아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단계를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단계로 </a:t>
            </a:r>
            <a:r>
              <a:rPr lang="ko-KR" altLang="en-US" baseline="0" dirty="0" err="1" smtClean="0"/>
              <a:t>축소시켰을때</a:t>
            </a:r>
            <a:r>
              <a:rPr lang="ko-KR" altLang="en-US" baseline="0" dirty="0" smtClean="0"/>
              <a:t> 측정 질이 더 개선되는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Parallel analysis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ALSFRS-R </a:t>
            </a:r>
            <a:r>
              <a:rPr lang="ko-KR" altLang="en-US" baseline="0" dirty="0" smtClean="0"/>
              <a:t>내의 연관된 인자의 숫자를 찾았고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4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3367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환자의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분석한 결과 감소 곡선의 기울기와 방향이 </a:t>
            </a:r>
            <a:r>
              <a:rPr lang="en-US" altLang="ko-KR" dirty="0" err="1" smtClean="0"/>
              <a:t>subscore</a:t>
            </a:r>
            <a:r>
              <a:rPr lang="ko-KR" altLang="en-US" dirty="0" smtClean="0"/>
              <a:t>마다 다르고 </a:t>
            </a:r>
            <a:r>
              <a:rPr lang="en-US" altLang="ko-KR" dirty="0" smtClean="0"/>
              <a:t>onset site</a:t>
            </a:r>
            <a:r>
              <a:rPr lang="ko-KR" altLang="en-US" dirty="0" smtClean="0"/>
              <a:t>에 따라서도 다릅니다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호흡기능과</a:t>
            </a:r>
            <a:r>
              <a:rPr lang="ko-KR" altLang="en-US" dirty="0" smtClean="0"/>
              <a:t> 관련된 점수가 가장 완만하게 감소하는 것으로 나타났습니다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ALSFRS</a:t>
            </a:r>
            <a:r>
              <a:rPr lang="ko-KR" altLang="en-US" dirty="0" err="1" smtClean="0"/>
              <a:t>를가지고</a:t>
            </a:r>
            <a:r>
              <a:rPr lang="ko-KR" altLang="en-US" dirty="0" smtClean="0"/>
              <a:t> 임상적으로 악화되는지를 판단하는데 제한이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Bulbar onset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20%, limb onset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정도였고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첫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측정까지 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16.9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ALSFRS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subscore</a:t>
            </a:r>
            <a:r>
              <a:rPr lang="ko-KR" altLang="en-US" baseline="0" dirty="0" smtClean="0"/>
              <a:t>별로는 </a:t>
            </a:r>
            <a:r>
              <a:rPr lang="en-US" altLang="ko-KR" baseline="0" dirty="0" smtClean="0"/>
              <a:t>bulbar 11, fine motor 9, gross motor 8, respiratory 12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기간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사망률은 </a:t>
            </a:r>
            <a:r>
              <a:rPr lang="en-US" altLang="ko-KR" baseline="0" dirty="0" smtClean="0"/>
              <a:t>21%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10723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번이상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기록한 </a:t>
            </a:r>
            <a:r>
              <a:rPr lang="en-US" altLang="ko-KR" dirty="0" smtClean="0"/>
              <a:t>3367</a:t>
            </a:r>
            <a:r>
              <a:rPr lang="ko-KR" altLang="en-US" dirty="0" smtClean="0"/>
              <a:t>명을 대상으로 했고 기록된 점수의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Preslope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rapid, moderate, slow</a:t>
            </a:r>
            <a:r>
              <a:rPr lang="ko-KR" altLang="en-US" dirty="0" smtClean="0"/>
              <a:t>를 나눠서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달에 </a:t>
            </a:r>
            <a:r>
              <a:rPr lang="en-US" altLang="ko-KR" dirty="0" smtClean="0"/>
              <a:t>0.733</a:t>
            </a:r>
            <a:r>
              <a:rPr lang="ko-KR" altLang="en-US" dirty="0" smtClean="0"/>
              <a:t>감소가 </a:t>
            </a:r>
            <a:r>
              <a:rPr lang="en-US" altLang="ko-KR" dirty="0" smtClean="0"/>
              <a:t>rapid,</a:t>
            </a:r>
            <a:r>
              <a:rPr lang="en-US" altLang="ko-KR" baseline="0" dirty="0" smtClean="0"/>
              <a:t> 0.395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0.733</a:t>
            </a:r>
            <a:r>
              <a:rPr lang="ko-KR" altLang="en-US" baseline="0" dirty="0" smtClean="0"/>
              <a:t>사이가 </a:t>
            </a:r>
            <a:r>
              <a:rPr lang="en-US" altLang="ko-KR" baseline="0" dirty="0" smtClean="0"/>
              <a:t>moderate, </a:t>
            </a:r>
            <a:r>
              <a:rPr lang="ko-KR" altLang="en-US" baseline="0" dirty="0" smtClean="0"/>
              <a:t>그 이하로 감소가 </a:t>
            </a:r>
            <a:r>
              <a:rPr lang="en-US" altLang="ko-KR" baseline="0" dirty="0" smtClean="0"/>
              <a:t>slow</a:t>
            </a:r>
            <a:r>
              <a:rPr lang="ko-KR" altLang="en-US" baseline="0" dirty="0" smtClean="0"/>
              <a:t>로 나누고 </a:t>
            </a:r>
            <a:r>
              <a:rPr lang="en-US" altLang="ko-KR" baseline="0" dirty="0" smtClean="0"/>
              <a:t>onset site</a:t>
            </a:r>
            <a:r>
              <a:rPr lang="ko-KR" altLang="en-US" baseline="0" dirty="0" smtClean="0"/>
              <a:t>별로 나눠서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 domain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slope</a:t>
            </a:r>
            <a:r>
              <a:rPr lang="ko-KR" altLang="en-US" baseline="0" dirty="0" smtClean="0"/>
              <a:t>가 다르게 </a:t>
            </a:r>
            <a:r>
              <a:rPr lang="ko-KR" altLang="en-US" baseline="0" dirty="0" err="1" smtClean="0"/>
              <a:t>나타나는것을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err="1" smtClean="0"/>
              <a:t>그룹내에서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rapid, moderate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bulbar ALSFRS </a:t>
            </a:r>
            <a:r>
              <a:rPr lang="ko-KR" altLang="en-US" baseline="0" dirty="0" smtClean="0"/>
              <a:t>점수가 </a:t>
            </a:r>
            <a:r>
              <a:rPr lang="en-US" altLang="ko-KR" baseline="0" dirty="0" smtClean="0"/>
              <a:t>symptom onset 3~4</a:t>
            </a:r>
            <a:r>
              <a:rPr lang="ko-KR" altLang="en-US" baseline="0" dirty="0" smtClean="0"/>
              <a:t>년째 부터 역행해서 증가하는 결과를 보였고 </a:t>
            </a:r>
            <a:r>
              <a:rPr lang="en-US" altLang="ko-KR" baseline="0" dirty="0" smtClean="0"/>
              <a:t>rapid group</a:t>
            </a:r>
            <a:r>
              <a:rPr lang="ko-KR" altLang="en-US" baseline="0" dirty="0" smtClean="0"/>
              <a:t>내에서 </a:t>
            </a:r>
            <a:r>
              <a:rPr lang="en-US" altLang="ko-KR" baseline="0" dirty="0" smtClean="0"/>
              <a:t>bulbar/arm/leg onset</a:t>
            </a:r>
            <a:r>
              <a:rPr lang="ko-KR" altLang="en-US" baseline="0" dirty="0" smtClean="0"/>
              <a:t>그룹에서 </a:t>
            </a:r>
            <a:r>
              <a:rPr lang="en-US" altLang="ko-KR" baseline="0" dirty="0" smtClean="0"/>
              <a:t>fine/gross motor domain</a:t>
            </a:r>
            <a:r>
              <a:rPr lang="ko-KR" altLang="en-US" baseline="0" dirty="0" smtClean="0"/>
              <a:t>이 역행해서 증가하는 결과를 였습니다</a:t>
            </a:r>
            <a:r>
              <a:rPr lang="en-US" altLang="ko-KR" baseline="0" dirty="0" smtClean="0"/>
              <a:t>. 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증가하는 것을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로 진행한 것으로 간주했는데 </a:t>
            </a:r>
            <a:r>
              <a:rPr lang="en-US" altLang="ko-KR" baseline="0" dirty="0" err="1" smtClean="0"/>
              <a:t>preslope</a:t>
            </a:r>
            <a:r>
              <a:rPr lang="ko-KR" altLang="en-US" baseline="0" dirty="0" smtClean="0"/>
              <a:t>가 완만했던 경우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내려가는 시점이 더 늦었습니다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1984</a:t>
            </a:r>
            <a:r>
              <a:rPr lang="ko-KR" altLang="en-US" dirty="0" smtClean="0"/>
              <a:t>년에 발표된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에 대해 발표한 논문인데 여기서는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환자들의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나눠서 환자의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예측하고 불필요한 비용을 최소화 하고 병원의 이익을 높이는데 유용하다고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illness severity index</a:t>
            </a:r>
            <a:r>
              <a:rPr lang="ko-KR" altLang="en-US" baseline="0" dirty="0" smtClean="0"/>
              <a:t>를 정하기 위해 환자의 전체 의무기록을 다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해서 질병 </a:t>
            </a:r>
            <a:r>
              <a:rPr lang="en-US" altLang="ko-KR" baseline="0" dirty="0" smtClean="0"/>
              <a:t>stage, complication</a:t>
            </a:r>
            <a:r>
              <a:rPr lang="ko-KR" altLang="en-US" baseline="0" dirty="0" smtClean="0"/>
              <a:t>의 중증도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연관된 상태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 대한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비수술적 치료 등으로 점수를 매겼습니다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이런 경우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하는 사람의 주관적인 측면에 좌우되어 </a:t>
            </a:r>
            <a:r>
              <a:rPr lang="ko-KR" altLang="en-US" baseline="0" dirty="0" err="1" smtClean="0"/>
              <a:t>평가자에</a:t>
            </a:r>
            <a:r>
              <a:rPr lang="ko-KR" altLang="en-US" baseline="0" dirty="0" smtClean="0"/>
              <a:t> 따라 일관성이 없을 수 있고 의무기록을 일일이 수동으로 평가해야 하는 단점이 있었습니다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주관적인 측면을 보완하기 위해 사전에 정해진 지표에 따라서 평가하는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만들었습니다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이후에는 입원한 환자에만 국한되어 평가를 하고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에 무관하게 </a:t>
            </a:r>
            <a:r>
              <a:rPr lang="ko-KR" altLang="en-US" baseline="0" dirty="0" err="1" smtClean="0"/>
              <a:t>평가시점에</a:t>
            </a:r>
            <a:r>
              <a:rPr lang="ko-KR" altLang="en-US" baseline="0" dirty="0" smtClean="0"/>
              <a:t> 같은 점수를 받은 환자는 모두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묶였는데  이러한 점을 더 보완해서 질병 </a:t>
            </a:r>
            <a:r>
              <a:rPr lang="ko-KR" altLang="en-US" baseline="0" dirty="0" err="1" smtClean="0"/>
              <a:t>중증도의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변화속도를</a:t>
            </a:r>
            <a:r>
              <a:rPr lang="ko-KR" altLang="en-US" baseline="0" dirty="0" smtClean="0"/>
              <a:t> 반영하기 위해 </a:t>
            </a:r>
            <a:r>
              <a:rPr lang="en-US" altLang="ko-KR" baseline="0" dirty="0" smtClean="0"/>
              <a:t>event, pathophysiological observation</a:t>
            </a:r>
            <a:r>
              <a:rPr lang="ko-KR" altLang="en-US" baseline="0" dirty="0" smtClean="0"/>
              <a:t>을 평가하여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에 반영하였습니다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신체부위마다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더 심하게 됐거나 </a:t>
            </a:r>
            <a:r>
              <a:rPr lang="ko-KR" altLang="en-US" baseline="0" dirty="0" err="1" smtClean="0"/>
              <a:t>장애정도가</a:t>
            </a:r>
            <a:r>
              <a:rPr lang="ko-KR" altLang="en-US" baseline="0" dirty="0" smtClean="0"/>
              <a:t> 더 심하면 더 중증인 것으로 간주가 되게 보완이 되는 방향으로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평가의 객관성을 위해서 미리 정해둔 기준에 따라 평가하는 방식으로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미국 </a:t>
            </a:r>
            <a:r>
              <a:rPr lang="en-US" altLang="ko-KR" baseline="0" dirty="0" smtClean="0"/>
              <a:t>national cancer institute</a:t>
            </a:r>
            <a:r>
              <a:rPr lang="ko-KR" altLang="en-US" baseline="0" dirty="0" smtClean="0"/>
              <a:t>에서 발전된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concept</a:t>
            </a:r>
            <a:r>
              <a:rPr lang="ko-KR" altLang="en-US" baseline="0" dirty="0" smtClean="0"/>
              <a:t>를 빌려왔습니다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질병이 진행함에 따라서 </a:t>
            </a:r>
            <a:r>
              <a:rPr lang="en-US" altLang="ko-KR" baseline="0" dirty="0" smtClean="0"/>
              <a:t>complication</a:t>
            </a:r>
            <a:r>
              <a:rPr lang="ko-KR" altLang="en-US" baseline="0" dirty="0" smtClean="0"/>
              <a:t>이 더 많이 생기고 전신적으로 더 많이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되며 예후도 더 안좋게 되는데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이러한 점을 반영해서 발전해왔고 임상에서 시행하는 검사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진찰 결과에 의존하게 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2021/08/06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16001"/>
            <a:ext cx="6041571" cy="5869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0" y="1576856"/>
            <a:ext cx="6150430" cy="5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Multidimensionality in the ALSFRS-R scale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9893" y="5162308"/>
            <a:ext cx="5122107" cy="1695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0052"/>
            <a:ext cx="6891202" cy="55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2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en-US" altLang="ko-KR" dirty="0" err="1" smtClean="0"/>
              <a:t>curvilinearity</a:t>
            </a:r>
            <a:r>
              <a:rPr lang="en-US" altLang="ko-KR" dirty="0" smtClean="0"/>
              <a:t> of ALSFRS-R</a:t>
            </a:r>
            <a:r>
              <a:rPr lang="en-US" altLang="ko-KR" dirty="0"/>
              <a:t> trajectories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domains in ALSFRS-R</a:t>
            </a:r>
          </a:p>
          <a:p>
            <a:pPr lvl="1"/>
            <a:r>
              <a:rPr lang="en-US" altLang="ko-KR" dirty="0" smtClean="0"/>
              <a:t>Bulbar: speech, swallowing, </a:t>
            </a:r>
            <a:r>
              <a:rPr lang="en-US" altLang="ko-KR" dirty="0" err="1" smtClean="0"/>
              <a:t>sialorrhea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Fine motor: handwriting, cutting foot, dressing/hygiene</a:t>
            </a:r>
          </a:p>
          <a:p>
            <a:pPr lvl="1"/>
            <a:r>
              <a:rPr lang="en-US" altLang="ko-KR" dirty="0" smtClean="0"/>
              <a:t>Gross motor: walking, climbing stairs, turning in bed</a:t>
            </a:r>
          </a:p>
          <a:p>
            <a:pPr lvl="1"/>
            <a:r>
              <a:rPr lang="en-US" altLang="ko-KR" dirty="0" smtClean="0"/>
              <a:t>Respiratory function: dyspnea, orthopnea, respiratory insufficiency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50"/>
            <a:ext cx="8383363" cy="16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5139159" cy="5244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6040"/>
            <a:ext cx="8881274" cy="15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82134" cy="35765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64" y="3576577"/>
            <a:ext cx="498227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32" y="1206500"/>
            <a:ext cx="6962648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263"/>
            <a:ext cx="5795429" cy="3550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22" y="82119"/>
            <a:ext cx="6142400" cy="6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604"/>
            <a:ext cx="6975335" cy="3850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17" y="189180"/>
            <a:ext cx="4728682" cy="64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2896</TotalTime>
  <Words>4433</Words>
  <Application>Microsoft Office PowerPoint</Application>
  <PresentationFormat>와이드스크린</PresentationFormat>
  <Paragraphs>129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Multidimensionality in the ALSFRS-R scale</vt:lpstr>
      <vt:lpstr>Variable curvilinearity of ALSFRS-R trajectories</vt:lpstr>
      <vt:lpstr>PowerPoint 프레젠테이션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258</cp:revision>
  <dcterms:created xsi:type="dcterms:W3CDTF">2021-07-05T03:41:38Z</dcterms:created>
  <dcterms:modified xsi:type="dcterms:W3CDTF">2021-08-06T07:28:56Z</dcterms:modified>
</cp:coreProperties>
</file>