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09" d="100"/>
          <a:sy n="109" d="100"/>
        </p:scale>
        <p:origin x="5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BBB6A-BE53-4BF0-B17E-892FAA57C2D4}" type="datetimeFigureOut">
              <a:rPr lang="ko-KR" altLang="en-US" smtClean="0"/>
              <a:t>2021-08-31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AA4D1B-A90B-4163-BF9D-AF53B78ADDD3}" type="slidenum">
              <a:rPr lang="ko-KR" altLang="en-US" smtClean="0"/>
              <a:t>‹#›</a:t>
            </a:fld>
            <a:endParaRPr lang="ko-KR" altLang="en-US"/>
          </a:p>
        </p:txBody>
      </p:sp>
    </p:spTree>
    <p:extLst>
      <p:ext uri="{BB962C8B-B14F-4D97-AF65-F5344CB8AC3E}">
        <p14:creationId xmlns:p14="http://schemas.microsoft.com/office/powerpoint/2010/main" val="5095376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1" i="0" kern="1200" dirty="0" smtClean="0">
                <a:solidFill>
                  <a:schemeClr val="tx1"/>
                </a:solidFill>
                <a:effectLst/>
                <a:latin typeface="+mn-lt"/>
                <a:ea typeface="+mn-ea"/>
                <a:cs typeface="+mn-cs"/>
              </a:rPr>
              <a:t>If the 2017 McDonald Criteria are fulfilled and there is no better explanation for the clinical presentation, the diagnosis is multiple sclerosis. If multiple sclerosis is suspected by virtue of a clinically isolated syndrome but the 2017 McDonald Criteria are not completely met, the diagnosis is possible multiple sclerosis. If another diagnosis arises during the evaluation that better explains the clinical presentation, the diagnosis is not multiple sclerosis. An attack is defined in panel 1.</a:t>
            </a:r>
          </a:p>
          <a:p>
            <a:r>
              <a:rPr lang="en-US" altLang="ko-KR" sz="1200" b="1" i="0" kern="1200" dirty="0" smtClean="0">
                <a:solidFill>
                  <a:schemeClr val="tx1"/>
                </a:solidFill>
                <a:effectLst/>
                <a:latin typeface="+mn-lt"/>
                <a:ea typeface="+mn-ea"/>
                <a:cs typeface="+mn-cs"/>
              </a:rPr>
              <a:t>* No additional tests are required to demonstrate dissemination in space and time. However, unless MRI is not possible, brain MRI should be obtained in all patients in whom the diagnosis of multiple sclerosis is being considered. In addition, spinal cord MRI or CSF examination should be considered in patients with insufficient clinical and MRI evidence supporting multiple sclerosis, with a presentation other than a typical clinically isolated syndrome, or with atypical features. If imaging or other tests (</a:t>
            </a:r>
            <a:r>
              <a:rPr lang="en-US" altLang="ko-KR" sz="1200" b="1" i="0" kern="1200" dirty="0" err="1" smtClean="0">
                <a:solidFill>
                  <a:schemeClr val="tx1"/>
                </a:solidFill>
                <a:effectLst/>
                <a:latin typeface="+mn-lt"/>
                <a:ea typeface="+mn-ea"/>
                <a:cs typeface="+mn-cs"/>
              </a:rPr>
              <a:t>eg</a:t>
            </a:r>
            <a:r>
              <a:rPr lang="en-US" altLang="ko-KR" sz="1200" b="1" i="0" kern="1200" dirty="0" smtClean="0">
                <a:solidFill>
                  <a:schemeClr val="tx1"/>
                </a:solidFill>
                <a:effectLst/>
                <a:latin typeface="+mn-lt"/>
                <a:ea typeface="+mn-ea"/>
                <a:cs typeface="+mn-cs"/>
              </a:rPr>
              <a:t>, CSF) are undertaken and are negative, caution needs to be taken before making a diagnosis of multiple sclerosis, and alternative diagnoses should be considered.</a:t>
            </a:r>
          </a:p>
          <a:p>
            <a:r>
              <a:rPr lang="en-US" altLang="ko-KR" sz="1200" b="1" i="0" kern="1200" dirty="0" smtClean="0">
                <a:solidFill>
                  <a:schemeClr val="tx1"/>
                </a:solidFill>
                <a:effectLst/>
                <a:latin typeface="+mn-lt"/>
                <a:ea typeface="+mn-ea"/>
                <a:cs typeface="+mn-cs"/>
              </a:rPr>
              <a:t>† Clinical diagnosis based on objective clinical findings for two attacks is most secure. Reasonable historical evidence for one past attack, in the absence of documented objective neurological findings, can include historical events with symptoms and evolution characteristic for a previous inflammatory demyelinating attack; at least one attack, however, must be supported by objective findings. In the absence of residual objective evidence, caution is needed.</a:t>
            </a:r>
          </a:p>
          <a:p>
            <a:r>
              <a:rPr lang="en-US" altLang="ko-KR" sz="1200" b="1" i="0" kern="1200" dirty="0" smtClean="0">
                <a:solidFill>
                  <a:schemeClr val="tx1"/>
                </a:solidFill>
                <a:effectLst/>
                <a:latin typeface="+mn-lt"/>
                <a:ea typeface="+mn-ea"/>
                <a:cs typeface="+mn-cs"/>
              </a:rPr>
              <a:t>‡ The MRI criteria for dissemination in space are described in panel 5.</a:t>
            </a:r>
          </a:p>
          <a:p>
            <a:r>
              <a:rPr lang="en-US" altLang="ko-KR" sz="1200" b="1" i="0" kern="1200" dirty="0" smtClean="0">
                <a:solidFill>
                  <a:schemeClr val="tx1"/>
                </a:solidFill>
                <a:effectLst/>
                <a:latin typeface="+mn-lt"/>
                <a:ea typeface="+mn-ea"/>
                <a:cs typeface="+mn-cs"/>
              </a:rPr>
              <a:t>§ The MRI criteria for dissemination in time are described in panel 5.</a:t>
            </a:r>
          </a:p>
          <a:p>
            <a:r>
              <a:rPr lang="en-US" altLang="ko-KR" sz="1200" b="1" i="0" kern="1200" dirty="0" smtClean="0">
                <a:solidFill>
                  <a:schemeClr val="tx1"/>
                </a:solidFill>
                <a:effectLst/>
                <a:latin typeface="+mn-lt"/>
                <a:ea typeface="+mn-ea"/>
                <a:cs typeface="+mn-cs"/>
              </a:rPr>
              <a:t>¶ The presence of CSF-specific </a:t>
            </a:r>
            <a:r>
              <a:rPr lang="en-US" altLang="ko-KR" sz="1200" b="1" i="0" kern="1200" dirty="0" err="1" smtClean="0">
                <a:solidFill>
                  <a:schemeClr val="tx1"/>
                </a:solidFill>
                <a:effectLst/>
                <a:latin typeface="+mn-lt"/>
                <a:ea typeface="+mn-ea"/>
                <a:cs typeface="+mn-cs"/>
              </a:rPr>
              <a:t>oligoclonal</a:t>
            </a:r>
            <a:r>
              <a:rPr lang="en-US" altLang="ko-KR" sz="1200" b="1" i="0" kern="1200" dirty="0" smtClean="0">
                <a:solidFill>
                  <a:schemeClr val="tx1"/>
                </a:solidFill>
                <a:effectLst/>
                <a:latin typeface="+mn-lt"/>
                <a:ea typeface="+mn-ea"/>
                <a:cs typeface="+mn-cs"/>
              </a:rPr>
              <a:t> bands does not demonstrate dissemination in time per se but can substitute for the requirement for demonstration of this measure.</a:t>
            </a:r>
          </a:p>
          <a:p>
            <a:endParaRPr lang="ko-KR" altLang="en-US" dirty="0"/>
          </a:p>
        </p:txBody>
      </p:sp>
      <p:sp>
        <p:nvSpPr>
          <p:cNvPr id="4" name="슬라이드 번호 개체 틀 3"/>
          <p:cNvSpPr>
            <a:spLocks noGrp="1"/>
          </p:cNvSpPr>
          <p:nvPr>
            <p:ph type="sldNum" sz="quarter" idx="10"/>
          </p:nvPr>
        </p:nvSpPr>
        <p:spPr/>
        <p:txBody>
          <a:bodyPr/>
          <a:lstStyle/>
          <a:p>
            <a:fld id="{BBAA4D1B-A90B-4163-BF9D-AF53B78ADDD3}" type="slidenum">
              <a:rPr lang="ko-KR" altLang="en-US" smtClean="0"/>
              <a:t>2</a:t>
            </a:fld>
            <a:endParaRPr lang="ko-KR" altLang="en-US"/>
          </a:p>
        </p:txBody>
      </p:sp>
    </p:spTree>
    <p:extLst>
      <p:ext uri="{BB962C8B-B14F-4D97-AF65-F5344CB8AC3E}">
        <p14:creationId xmlns:p14="http://schemas.microsoft.com/office/powerpoint/2010/main" val="1756377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gradFill flip="none" rotWithShape="1">
          <a:gsLst>
            <a:gs pos="7000">
              <a:schemeClr val="bg1"/>
            </a:gs>
            <a:gs pos="24000">
              <a:schemeClr val="accent3">
                <a:lumMod val="58000"/>
                <a:alpha val="97000"/>
              </a:schemeClr>
            </a:gs>
            <a:gs pos="77000">
              <a:schemeClr val="accent3">
                <a:alpha val="98000"/>
                <a:lumMod val="65000"/>
              </a:schemeClr>
            </a:gs>
            <a:gs pos="97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623599"/>
            <a:ext cx="9144000" cy="2387600"/>
          </a:xfrm>
        </p:spPr>
        <p:txBody>
          <a:bodyPr anchor="b"/>
          <a:lstStyle>
            <a:lvl1pPr algn="ctr">
              <a:defRPr sz="6000"/>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524000" y="4522376"/>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11CF987C-FD17-4394-9A4F-BE2D66BE4DDF}" type="datetimeFigureOut">
              <a:rPr lang="ko-KR" altLang="en-US" smtClean="0"/>
              <a:t>2021-08-31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34714686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1CF987C-FD17-4394-9A4F-BE2D66BE4DDF}" type="datetimeFigureOut">
              <a:rPr lang="ko-KR" altLang="en-US" smtClean="0"/>
              <a:t>2021-08-31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351329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1CF987C-FD17-4394-9A4F-BE2D66BE4DDF}" type="datetimeFigureOut">
              <a:rPr lang="ko-KR" altLang="en-US" smtClean="0"/>
              <a:t>2021-08-31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142512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0" y="1"/>
            <a:ext cx="12192000" cy="1016000"/>
          </a:xfr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0" y="1206500"/>
            <a:ext cx="12192000" cy="5651500"/>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102102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11CF987C-FD17-4394-9A4F-BE2D66BE4DDF}" type="datetimeFigureOut">
              <a:rPr lang="ko-KR" altLang="en-US" smtClean="0"/>
              <a:t>2021-08-31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1539953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11CF987C-FD17-4394-9A4F-BE2D66BE4DDF}" type="datetimeFigureOut">
              <a:rPr lang="ko-KR" altLang="en-US" smtClean="0"/>
              <a:t>2021-08-31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57861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11CF987C-FD17-4394-9A4F-BE2D66BE4DDF}" type="datetimeFigureOut">
              <a:rPr lang="ko-KR" altLang="en-US" smtClean="0"/>
              <a:t>2021-08-31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3320192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11CF987C-FD17-4394-9A4F-BE2D66BE4DDF}" type="datetimeFigureOut">
              <a:rPr lang="ko-KR" altLang="en-US" smtClean="0"/>
              <a:t>2021-08-31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127140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11CF987C-FD17-4394-9A4F-BE2D66BE4DDF}" type="datetimeFigureOut">
              <a:rPr lang="ko-KR" altLang="en-US" smtClean="0"/>
              <a:t>2021-08-31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2916107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11CF987C-FD17-4394-9A4F-BE2D66BE4DDF}" type="datetimeFigureOut">
              <a:rPr lang="ko-KR" altLang="en-US" smtClean="0"/>
              <a:t>2021-08-31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633949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11CF987C-FD17-4394-9A4F-BE2D66BE4DDF}" type="datetimeFigureOut">
              <a:rPr lang="ko-KR" altLang="en-US" smtClean="0"/>
              <a:t>2021-08-31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1777987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000">
              <a:schemeClr val="bg1"/>
            </a:gs>
            <a:gs pos="23000">
              <a:schemeClr val="accent3">
                <a:alpha val="76000"/>
                <a:lumMod val="58000"/>
              </a:schemeClr>
            </a:gs>
            <a:gs pos="77000">
              <a:schemeClr val="accent3">
                <a:alpha val="98000"/>
                <a:lumMod val="65000"/>
              </a:schemeClr>
            </a:gs>
            <a:gs pos="97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F987C-FD17-4394-9A4F-BE2D66BE4DDF}" type="datetimeFigureOut">
              <a:rPr lang="ko-KR" altLang="en-US" smtClean="0"/>
              <a:t>2021-08-31</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222C9-AD14-4AA7-AC15-B8E4C3B1E197}" type="slidenum">
              <a:rPr lang="ko-KR" altLang="en-US" smtClean="0"/>
              <a:t>‹#›</a:t>
            </a:fld>
            <a:endParaRPr lang="ko-KR" altLang="en-US"/>
          </a:p>
        </p:txBody>
      </p:sp>
    </p:spTree>
    <p:extLst>
      <p:ext uri="{BB962C8B-B14F-4D97-AF65-F5344CB8AC3E}">
        <p14:creationId xmlns:p14="http://schemas.microsoft.com/office/powerpoint/2010/main" val="26110677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75846" y="623599"/>
            <a:ext cx="11834446" cy="3095547"/>
          </a:xfrm>
        </p:spPr>
        <p:txBody>
          <a:bodyPr>
            <a:normAutofit/>
          </a:bodyPr>
          <a:lstStyle/>
          <a:p>
            <a:r>
              <a:rPr lang="ko-KR" altLang="en-US" dirty="0" smtClean="0"/>
              <a:t>임상신경과학 컨퍼런스</a:t>
            </a:r>
            <a:r>
              <a:rPr lang="en-US" altLang="ko-KR" dirty="0" smtClean="0"/>
              <a:t/>
            </a:r>
            <a:br>
              <a:rPr lang="en-US" altLang="ko-KR" dirty="0" smtClean="0"/>
            </a:br>
            <a:r>
              <a:rPr lang="en-US" altLang="ko-KR" dirty="0" smtClean="0"/>
              <a:t/>
            </a:r>
            <a:br>
              <a:rPr lang="en-US" altLang="ko-KR" dirty="0" smtClean="0"/>
            </a:br>
            <a:r>
              <a:rPr lang="en-US" altLang="ko-KR" sz="5400" dirty="0" smtClean="0"/>
              <a:t>MS, NMOSD, MOGAD</a:t>
            </a:r>
            <a:r>
              <a:rPr lang="ko-KR" altLang="en-US" sz="5400" dirty="0" smtClean="0"/>
              <a:t>의 진단과 치료</a:t>
            </a:r>
            <a:endParaRPr lang="ko-KR" altLang="en-US" sz="5400" dirty="0"/>
          </a:p>
        </p:txBody>
      </p:sp>
      <p:sp>
        <p:nvSpPr>
          <p:cNvPr id="3" name="부제목 2"/>
          <p:cNvSpPr>
            <a:spLocks noGrp="1"/>
          </p:cNvSpPr>
          <p:nvPr>
            <p:ph type="subTitle" idx="1"/>
          </p:nvPr>
        </p:nvSpPr>
        <p:spPr/>
        <p:txBody>
          <a:bodyPr/>
          <a:lstStyle/>
          <a:p>
            <a:r>
              <a:rPr lang="ko-KR" altLang="en-US" dirty="0" smtClean="0"/>
              <a:t>신경과</a:t>
            </a:r>
            <a:r>
              <a:rPr lang="en-US" altLang="ko-KR" dirty="0"/>
              <a:t> </a:t>
            </a:r>
            <a:r>
              <a:rPr lang="ko-KR" altLang="en-US" dirty="0" smtClean="0"/>
              <a:t>유일한</a:t>
            </a:r>
            <a:endParaRPr lang="ko-KR" altLang="en-US" dirty="0"/>
          </a:p>
          <a:p>
            <a:endParaRPr lang="ko-KR" altLang="en-US" dirty="0"/>
          </a:p>
        </p:txBody>
      </p:sp>
    </p:spTree>
    <p:extLst>
      <p:ext uri="{BB962C8B-B14F-4D97-AF65-F5344CB8AC3E}">
        <p14:creationId xmlns:p14="http://schemas.microsoft.com/office/powerpoint/2010/main" val="2936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dirty="0"/>
          </a:p>
        </p:txBody>
      </p:sp>
      <p:pic>
        <p:nvPicPr>
          <p:cNvPr id="5" name="그림 4"/>
          <p:cNvPicPr>
            <a:picLocks noChangeAspect="1"/>
          </p:cNvPicPr>
          <p:nvPr/>
        </p:nvPicPr>
        <p:blipFill>
          <a:blip r:embed="rId3"/>
          <a:stretch>
            <a:fillRect/>
          </a:stretch>
        </p:blipFill>
        <p:spPr>
          <a:xfrm>
            <a:off x="0" y="404447"/>
            <a:ext cx="9431066" cy="5496692"/>
          </a:xfrm>
          <a:prstGeom prst="rect">
            <a:avLst/>
          </a:prstGeom>
        </p:spPr>
      </p:pic>
      <p:sp>
        <p:nvSpPr>
          <p:cNvPr id="7" name="TextBox 6"/>
          <p:cNvSpPr txBox="1"/>
          <p:nvPr/>
        </p:nvSpPr>
        <p:spPr>
          <a:xfrm>
            <a:off x="7877907" y="6488668"/>
            <a:ext cx="4700954" cy="369332"/>
          </a:xfrm>
          <a:prstGeom prst="rect">
            <a:avLst/>
          </a:prstGeom>
          <a:noFill/>
        </p:spPr>
        <p:txBody>
          <a:bodyPr wrap="square" rtlCol="0">
            <a:spAutoFit/>
          </a:bodyPr>
          <a:lstStyle/>
          <a:p>
            <a:r>
              <a:rPr lang="en-US" altLang="ko-KR" dirty="0"/>
              <a:t>Alan J </a:t>
            </a:r>
            <a:r>
              <a:rPr lang="en-US" altLang="ko-KR" dirty="0" smtClean="0"/>
              <a:t>Thompson</a:t>
            </a:r>
            <a:r>
              <a:rPr lang="en-US" altLang="ko-KR" dirty="0"/>
              <a:t> </a:t>
            </a:r>
            <a:r>
              <a:rPr lang="en-US" altLang="ko-KR" dirty="0" smtClean="0"/>
              <a:t>et al.,</a:t>
            </a:r>
            <a:r>
              <a:rPr lang="en-US" altLang="ko-KR" dirty="0"/>
              <a:t> Lancet </a:t>
            </a:r>
            <a:r>
              <a:rPr lang="en-US" altLang="ko-KR" dirty="0" err="1" smtClean="0"/>
              <a:t>Neurol</a:t>
            </a:r>
            <a:r>
              <a:rPr lang="en-US" altLang="ko-KR" dirty="0" smtClean="0"/>
              <a:t>, 2017 </a:t>
            </a:r>
            <a:endParaRPr lang="ko-KR" altLang="en-US" dirty="0"/>
          </a:p>
        </p:txBody>
      </p:sp>
    </p:spTree>
    <p:extLst>
      <p:ext uri="{BB962C8B-B14F-4D97-AF65-F5344CB8AC3E}">
        <p14:creationId xmlns:p14="http://schemas.microsoft.com/office/powerpoint/2010/main" val="384858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dirty="0"/>
          </a:p>
        </p:txBody>
      </p:sp>
      <p:pic>
        <p:nvPicPr>
          <p:cNvPr id="4" name="그림 3"/>
          <p:cNvPicPr>
            <a:picLocks noChangeAspect="1"/>
          </p:cNvPicPr>
          <p:nvPr/>
        </p:nvPicPr>
        <p:blipFill>
          <a:blip r:embed="rId2"/>
          <a:stretch>
            <a:fillRect/>
          </a:stretch>
        </p:blipFill>
        <p:spPr>
          <a:xfrm>
            <a:off x="0" y="575569"/>
            <a:ext cx="9421540" cy="4686954"/>
          </a:xfrm>
          <a:prstGeom prst="rect">
            <a:avLst/>
          </a:prstGeom>
        </p:spPr>
      </p:pic>
      <p:sp>
        <p:nvSpPr>
          <p:cNvPr id="8" name="TextBox 7"/>
          <p:cNvSpPr txBox="1"/>
          <p:nvPr/>
        </p:nvSpPr>
        <p:spPr>
          <a:xfrm>
            <a:off x="7877907" y="6488668"/>
            <a:ext cx="4700954" cy="369332"/>
          </a:xfrm>
          <a:prstGeom prst="rect">
            <a:avLst/>
          </a:prstGeom>
          <a:noFill/>
        </p:spPr>
        <p:txBody>
          <a:bodyPr wrap="square" rtlCol="0">
            <a:spAutoFit/>
          </a:bodyPr>
          <a:lstStyle/>
          <a:p>
            <a:r>
              <a:rPr lang="en-US" altLang="ko-KR" dirty="0"/>
              <a:t>Alan J </a:t>
            </a:r>
            <a:r>
              <a:rPr lang="en-US" altLang="ko-KR" dirty="0" smtClean="0"/>
              <a:t>Thompson</a:t>
            </a:r>
            <a:r>
              <a:rPr lang="en-US" altLang="ko-KR" dirty="0"/>
              <a:t> </a:t>
            </a:r>
            <a:r>
              <a:rPr lang="en-US" altLang="ko-KR" dirty="0" smtClean="0"/>
              <a:t>et al.,</a:t>
            </a:r>
            <a:r>
              <a:rPr lang="en-US" altLang="ko-KR" dirty="0"/>
              <a:t> Lancet </a:t>
            </a:r>
            <a:r>
              <a:rPr lang="en-US" altLang="ko-KR" dirty="0" err="1" smtClean="0"/>
              <a:t>Neurol</a:t>
            </a:r>
            <a:r>
              <a:rPr lang="en-US" altLang="ko-KR" dirty="0" smtClean="0"/>
              <a:t>, 2017 </a:t>
            </a:r>
            <a:endParaRPr lang="ko-KR" altLang="en-US" dirty="0"/>
          </a:p>
        </p:txBody>
      </p:sp>
    </p:spTree>
    <p:extLst>
      <p:ext uri="{BB962C8B-B14F-4D97-AF65-F5344CB8AC3E}">
        <p14:creationId xmlns:p14="http://schemas.microsoft.com/office/powerpoint/2010/main" val="1595859085"/>
      </p:ext>
    </p:extLst>
  </p:cSld>
  <p:clrMapOvr>
    <a:masterClrMapping/>
  </p:clrMapOvr>
</p:sld>
</file>

<file path=ppt/theme/theme1.xml><?xml version="1.0" encoding="utf-8"?>
<a:theme xmlns:a="http://schemas.openxmlformats.org/drawingml/2006/main" name="유일한 테마">
  <a:themeElements>
    <a:clrScheme name="발표용">
      <a:dk1>
        <a:sysClr val="windowText" lastClr="000000"/>
      </a:dk1>
      <a:lt1>
        <a:sysClr val="window" lastClr="FFFFFF"/>
      </a:lt1>
      <a:dk2>
        <a:srgbClr val="003060"/>
      </a:dk2>
      <a:lt2>
        <a:srgbClr val="949494"/>
      </a:lt2>
      <a:accent1>
        <a:srgbClr val="0076BF"/>
      </a:accent1>
      <a:accent2>
        <a:srgbClr val="00B259"/>
      </a:accent2>
      <a:accent3>
        <a:srgbClr val="0C419A"/>
      </a:accent3>
      <a:accent4>
        <a:srgbClr val="80C341"/>
      </a:accent4>
      <a:accent5>
        <a:srgbClr val="FE834B"/>
      </a:accent5>
      <a:accent6>
        <a:srgbClr val="FFB300"/>
      </a:accent6>
      <a:hlink>
        <a:srgbClr val="2C479E"/>
      </a:hlink>
      <a:folHlink>
        <a:srgbClr val="7F7F7F"/>
      </a:folHlink>
    </a:clrScheme>
    <a:fontScheme name="발표용">
      <a:majorFont>
        <a:latin typeface="Times New Roman"/>
        <a:ea typeface="돋움"/>
        <a:cs typeface=""/>
      </a:majorFont>
      <a:minorFont>
        <a:latin typeface="Times New Roman"/>
        <a:ea typeface="돋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유일한 테마" id="{56415493-6A54-4700-AF82-0DE49BC9423B}" vid="{21E8F1EF-5085-49CB-8BDA-92C983548ED0}"/>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유일한 테마</Template>
  <TotalTime>375</TotalTime>
  <Words>368</Words>
  <Application>Microsoft Office PowerPoint</Application>
  <PresentationFormat>와이드스크린</PresentationFormat>
  <Paragraphs>11</Paragraphs>
  <Slides>3</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3</vt:i4>
      </vt:variant>
    </vt:vector>
  </HeadingPairs>
  <TitlesOfParts>
    <vt:vector size="8" baseType="lpstr">
      <vt:lpstr>돋움</vt:lpstr>
      <vt:lpstr>맑은 고딕</vt:lpstr>
      <vt:lpstr>Arial</vt:lpstr>
      <vt:lpstr>Times New Roman</vt:lpstr>
      <vt:lpstr>유일한 테마</vt:lpstr>
      <vt:lpstr>임상신경과학 컨퍼런스  MS, NMOSD, MOGAD의 진단과 치료</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SNUH 심포지엄 ALS staging</dc:title>
  <dc:creator>10</dc:creator>
  <cp:lastModifiedBy>EMCN</cp:lastModifiedBy>
  <cp:revision>39</cp:revision>
  <dcterms:created xsi:type="dcterms:W3CDTF">2021-07-05T03:41:38Z</dcterms:created>
  <dcterms:modified xsi:type="dcterms:W3CDTF">2021-08-31T03:03:03Z</dcterms:modified>
</cp:coreProperties>
</file>